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9" r:id="rId4"/>
    <p:sldId id="264" r:id="rId5"/>
    <p:sldId id="257" r:id="rId6"/>
    <p:sldId id="258" r:id="rId7"/>
    <p:sldId id="265" r:id="rId8"/>
    <p:sldId id="266" r:id="rId9"/>
    <p:sldId id="267" r:id="rId10"/>
    <p:sldId id="270" r:id="rId11"/>
    <p:sldId id="260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7AA58C1-8748-4B07-815B-FB73FD98EE5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2CEB46F-8DD8-492A-994A-269348C8B0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A58C1-8748-4B07-815B-FB73FD98EE5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EB46F-8DD8-492A-994A-269348C8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A58C1-8748-4B07-815B-FB73FD98EE5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EB46F-8DD8-492A-994A-269348C8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A58C1-8748-4B07-815B-FB73FD98EE5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EB46F-8DD8-492A-994A-269348C8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7AA58C1-8748-4B07-815B-FB73FD98EE5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2CEB46F-8DD8-492A-994A-269348C8B0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A58C1-8748-4B07-815B-FB73FD98EE5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2CEB46F-8DD8-492A-994A-269348C8B0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A58C1-8748-4B07-815B-FB73FD98EE5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2CEB46F-8DD8-492A-994A-269348C8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A58C1-8748-4B07-815B-FB73FD98EE5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EB46F-8DD8-492A-994A-269348C8B0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A58C1-8748-4B07-815B-FB73FD98EE5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CEB46F-8DD8-492A-994A-269348C8B0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7AA58C1-8748-4B07-815B-FB73FD98EE5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2CEB46F-8DD8-492A-994A-269348C8B0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7AA58C1-8748-4B07-815B-FB73FD98EE5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2CEB46F-8DD8-492A-994A-269348C8B0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7AA58C1-8748-4B07-815B-FB73FD98EE5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2CEB46F-8DD8-492A-994A-269348C8B0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social-teacher.ucoz.ru/index/0-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Современные  социально-педагогические технологии в работе с детьми и семьями группы риска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653136"/>
            <a:ext cx="7772400" cy="914400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Тригубенко</a:t>
            </a:r>
            <a:r>
              <a:rPr lang="ru-RU" sz="1800" dirty="0" smtClean="0"/>
              <a:t> Е.В., социальный педагог </a:t>
            </a:r>
          </a:p>
          <a:p>
            <a:r>
              <a:rPr lang="ru-RU" sz="1800" dirty="0" smtClean="0"/>
              <a:t>МОУСОШ № 12 города Североморска</a:t>
            </a:r>
            <a:endParaRPr lang="ru-RU" sz="1800" dirty="0"/>
          </a:p>
        </p:txBody>
      </p:sp>
      <p:pic>
        <p:nvPicPr>
          <p:cNvPr id="2050" name="Picture 2" descr="MCj044042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437112"/>
            <a:ext cx="18288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</a:rPr>
              <a:t>Заповеди социального педагога</a:t>
            </a:r>
            <a:r>
              <a:rPr lang="ru-RU" sz="3200" dirty="0" smtClean="0">
                <a:solidFill>
                  <a:srgbClr val="00B0F0"/>
                </a:solidFill>
              </a:rPr>
              <a:t/>
            </a:r>
            <a:br>
              <a:rPr lang="ru-RU" sz="3200" dirty="0" smtClean="0">
                <a:solidFill>
                  <a:srgbClr val="00B0F0"/>
                </a:solidFill>
              </a:rPr>
            </a:b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16909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FFC000"/>
                </a:solidFill>
              </a:rPr>
              <a:t>Не навреди. 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FFC000"/>
                </a:solidFill>
              </a:rPr>
              <a:t>Не оценивай. 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FFC000"/>
                </a:solidFill>
              </a:rPr>
              <a:t>Принимай человека таким, каков он есть.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FFC000"/>
                </a:solidFill>
              </a:rPr>
              <a:t>Соблюдай конфиденциальность. 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FFC000"/>
                </a:solidFill>
              </a:rPr>
              <a:t>Соблюдай меру взаимного откровения с клиентом, но сохраняй некоторую дистанцию. 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FFC000"/>
                </a:solidFill>
              </a:rPr>
              <a:t>Не отнимай у клиента право отвечать за свои поступки, никогда не давай советов.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FFC000"/>
                </a:solidFill>
              </a:rPr>
              <a:t>Минимум специальных терминов. 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FFC000"/>
                </a:solidFill>
              </a:rPr>
              <a:t>Соблюдай принцип добровольности. </a:t>
            </a:r>
          </a:p>
          <a:p>
            <a:endParaRPr lang="ru-RU" dirty="0"/>
          </a:p>
        </p:txBody>
      </p:sp>
      <p:pic>
        <p:nvPicPr>
          <p:cNvPr id="14" name="Picture 5" descr="C:\Documents and Settings\Трегубенко\Мои документы\Мои рисунки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857628"/>
            <a:ext cx="1571604" cy="2750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 smtClean="0">
                <a:hlinkClick r:id="rId2"/>
              </a:rPr>
              <a:t>http://social-teacher.ucoz.ru/index/0-8</a:t>
            </a:r>
            <a:endParaRPr lang="ru-RU" sz="2000" dirty="0" smtClean="0"/>
          </a:p>
          <a:p>
            <a:r>
              <a:rPr lang="ru-RU" dirty="0" smtClean="0"/>
              <a:t> </a:t>
            </a:r>
            <a:r>
              <a:rPr lang="ru-RU" sz="2000" dirty="0" err="1" smtClean="0"/>
              <a:t>Мардахаев</a:t>
            </a:r>
            <a:r>
              <a:rPr lang="ru-RU" sz="2000" dirty="0" smtClean="0"/>
              <a:t> Л. В. Социальная педагогика: учебник. – М.: </a:t>
            </a:r>
            <a:r>
              <a:rPr lang="ru-RU" sz="2000" dirty="0" err="1" smtClean="0"/>
              <a:t>Гардарики</a:t>
            </a:r>
            <a:r>
              <a:rPr lang="ru-RU" sz="2000" dirty="0" smtClean="0"/>
              <a:t>, 2006. </a:t>
            </a:r>
          </a:p>
          <a:p>
            <a:r>
              <a:rPr lang="ru-RU" sz="2000" dirty="0" smtClean="0"/>
              <a:t>Никитина Н. И., </a:t>
            </a:r>
            <a:r>
              <a:rPr lang="ru-RU" sz="2000" dirty="0" err="1" smtClean="0"/>
              <a:t>Глухова</a:t>
            </a:r>
            <a:r>
              <a:rPr lang="ru-RU" sz="2000" dirty="0" smtClean="0"/>
              <a:t> М. Ф. Методика и технология работы социального педагога. – М.: </a:t>
            </a:r>
            <a:r>
              <a:rPr lang="ru-RU" sz="2000" dirty="0" err="1" smtClean="0"/>
              <a:t>Владос</a:t>
            </a:r>
            <a:r>
              <a:rPr lang="ru-RU" sz="2000" dirty="0" smtClean="0"/>
              <a:t>, 2007.</a:t>
            </a:r>
            <a:r>
              <a:rPr lang="de-DE" sz="2000" dirty="0" smtClean="0"/>
              <a:t> </a:t>
            </a:r>
            <a:endParaRPr lang="ru-RU" sz="2000" dirty="0" smtClean="0"/>
          </a:p>
          <a:p>
            <a:r>
              <a:rPr lang="ru-RU" sz="2000" dirty="0" smtClean="0"/>
              <a:t>Крылова. Т.А. Социально-педагогические технологии в работе с детьми группы риска. Москва, Школьные технологии, 2010.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MPj043940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509120"/>
            <a:ext cx="2747020" cy="201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7171" name="Picture 3" descr="MCj043799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852936"/>
            <a:ext cx="327183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Социальные технологии-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84784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/>
              <a:t>методы решения социальных проблем, направленные на формирование условий жизни и развития общества, общественных отношений, социальной структуры с целью обеспечения потребностей человека, создания условий для реализации его потенциальных способностей и интересов, с учетом одобряемой обществом системы ценностей и взаимозависимости между общественным прогрессом и экономическим развитием.</a:t>
            </a:r>
            <a:endParaRPr lang="ru-RU" sz="2400" i="1" dirty="0"/>
          </a:p>
        </p:txBody>
      </p:sp>
      <p:pic>
        <p:nvPicPr>
          <p:cNvPr id="4098" name="Picture 2" descr="MPj043957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437112"/>
            <a:ext cx="275343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367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Диагностика социальной ситуации ребенка</a:t>
            </a: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692696"/>
          <a:ext cx="8229600" cy="694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90" dirty="0" smtClean="0"/>
                        <a:t>Содержание деятельности социального педагога</a:t>
                      </a:r>
                      <a:endParaRPr lang="ru-RU" sz="129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90" dirty="0" smtClean="0"/>
                        <a:t>Меры помощи социальному педагогу</a:t>
                      </a:r>
                    </a:p>
                    <a:p>
                      <a:r>
                        <a:rPr lang="ru-RU" sz="1290" baseline="0" dirty="0" smtClean="0"/>
                        <a:t> других специалистов образовательного учреждения, учреждений и организаций в решении задач сопровождения</a:t>
                      </a:r>
                      <a:endParaRPr lang="ru-RU" sz="129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90" dirty="0" smtClean="0"/>
                        <a:t>С кем осуществляется взаимодействие</a:t>
                      </a:r>
                      <a:endParaRPr lang="ru-RU" sz="129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90" dirty="0" smtClean="0"/>
                        <a:t>Изучение социальной ситуации развития ребенка</a:t>
                      </a:r>
                      <a:r>
                        <a:rPr lang="ru-RU" sz="1290" baseline="0" dirty="0" smtClean="0"/>
                        <a:t> (семья, образовательное учреждение)</a:t>
                      </a:r>
                      <a:endParaRPr lang="ru-RU" sz="129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90" dirty="0" smtClean="0"/>
                        <a:t>Предоставление информации по ситуации в классе : социальный паспорт; обобщенные результаты наблюдений</a:t>
                      </a:r>
                      <a:r>
                        <a:rPr lang="ru-RU" sz="1290" baseline="0" dirty="0" smtClean="0"/>
                        <a:t> за отдельными детьми, бесед с родителями</a:t>
                      </a:r>
                      <a:endParaRPr lang="ru-RU" sz="129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90" dirty="0" smtClean="0"/>
                        <a:t>Классные руководители, педагоги образовательного учреждения</a:t>
                      </a:r>
                      <a:endParaRPr lang="ru-RU" sz="129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Выявление детей группы</a:t>
                      </a:r>
                      <a:r>
                        <a:rPr lang="ru-RU" sz="1400" baseline="0" dirty="0" smtClean="0"/>
                        <a:t> риска ( по разным факторам)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Беседы социального педагога по проблемам детей; анализ медицинской документации</a:t>
                      </a:r>
                    </a:p>
                    <a:p>
                      <a:r>
                        <a:rPr lang="ru-RU" sz="1400" dirty="0" smtClean="0"/>
                        <a:t> ( по представлению</a:t>
                      </a:r>
                      <a:r>
                        <a:rPr lang="ru-RU" sz="1400" baseline="0" dirty="0" smtClean="0"/>
                        <a:t> школьного медицинского работника, участкового педиатра)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Классные руководители, педагоги образовательного учреждения; медицинские учреждения по месту жительства; подразделение по делам несовершеннолетних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90" dirty="0" smtClean="0"/>
                        <a:t>Выявление детей,</a:t>
                      </a:r>
                      <a:r>
                        <a:rPr lang="ru-RU" sz="1290" baseline="0" dirty="0" smtClean="0"/>
                        <a:t> нуждающихся в социальной защите , опеке и попечительстве</a:t>
                      </a:r>
                      <a:endParaRPr lang="ru-RU" sz="129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90" dirty="0" smtClean="0"/>
                        <a:t>Анализ социальных паспортов классов, карт семьи, материалов бесед с родителями, детьми, оказание помощи в получении различных льгот и пособий, контроль за представлением информации о них, внесение предложений в органы опеки и попечительства о формах устройства и поддержки несовершеннолетних, нуждающихся в помощи государства</a:t>
                      </a:r>
                      <a:endParaRPr lang="ru-RU" sz="129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90" baseline="0" dirty="0" smtClean="0"/>
                        <a:t>Классные руководители</a:t>
                      </a:r>
                    </a:p>
                    <a:p>
                      <a:r>
                        <a:rPr lang="ru-RU" sz="1290" baseline="0" dirty="0" smtClean="0"/>
                        <a:t>Органы социальной защиты, специалисты отделов опеки и попечительства</a:t>
                      </a:r>
                    </a:p>
                    <a:p>
                      <a:r>
                        <a:rPr lang="ru-RU" sz="1290" baseline="0" dirty="0" smtClean="0"/>
                        <a:t>Комиссия по делам несовершеннолетних</a:t>
                      </a:r>
                      <a:endParaRPr lang="ru-RU" sz="129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Технология социальной работы</a:t>
            </a:r>
            <a:endParaRPr lang="ru-RU" u="sn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76872"/>
            <a:ext cx="5544616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/>
              <a:t>Социально-педагогическое сопровождение в работе с детьми и родителями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628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Образовательный компонент</a:t>
            </a:r>
            <a:r>
              <a:rPr lang="ru-RU" sz="2800" i="1" dirty="0" smtClean="0"/>
              <a:t>: социально-педагогическая  помощь семье  в обучении и воспитании.</a:t>
            </a:r>
          </a:p>
          <a:p>
            <a: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Посреднический компонент- </a:t>
            </a:r>
            <a:r>
              <a:rPr lang="ru-RU" sz="2800" i="1" dirty="0" smtClean="0"/>
              <a:t>это организация и поддержание связей между детьми и взрослыми, между семьёй и государственными службами, организациями и учреждениями, способными оказать семье необходимую помощь и поддержку.</a:t>
            </a:r>
            <a:endParaRPr lang="ru-RU" sz="28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Этапы реализации технологии социального посредничества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u="sng" dirty="0" smtClean="0"/>
              <a:t>с семьёй</a:t>
            </a:r>
          </a:p>
          <a:p>
            <a:pPr marL="514350" indent="-514350">
              <a:buFont typeface="+mj-lt"/>
              <a:buAutoNum type="arabicPeriod"/>
            </a:pPr>
            <a:endParaRPr lang="ru-RU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000" i="1" dirty="0" smtClean="0"/>
              <a:t>Определение проблемы.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i="1" dirty="0" smtClean="0"/>
              <a:t>Изучение и оценка всех возможных вариантов решения проблемы.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i="1" dirty="0" smtClean="0"/>
              <a:t>Оценка возможностей семьи в самостоятельном обращении за помощью.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i="1" dirty="0" smtClean="0"/>
              <a:t>Помощь в установлении контакта с учреждением .</a:t>
            </a:r>
          </a:p>
          <a:p>
            <a:pPr marL="514350" indent="-514350" algn="ctr"/>
            <a:r>
              <a:rPr lang="ru-RU" sz="2400" u="sng" dirty="0" smtClean="0"/>
              <a:t>с учреждением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i="1" dirty="0" smtClean="0"/>
              <a:t>Обращение социального педагога в учреждение, установление договоренности со специалистом, который в дальнейшем будет работать с семьёй.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i="1" dirty="0" smtClean="0"/>
              <a:t>Установление договоренности о возможности получения информации о работе с семьёй после обращения.</a:t>
            </a:r>
            <a:endParaRPr lang="ru-RU" sz="20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Социально-педагогические технологии работы</a:t>
            </a:r>
            <a:br>
              <a:rPr lang="ru-RU" sz="2000" dirty="0" smtClean="0"/>
            </a:br>
            <a:r>
              <a:rPr lang="ru-RU" sz="2000" dirty="0" smtClean="0"/>
              <a:t> с неблагополучной семьей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b="1" u="sng" dirty="0" smtClean="0"/>
              <a:t>Диагностический этап:</a:t>
            </a:r>
          </a:p>
          <a:p>
            <a:pPr lvl="3">
              <a:buFont typeface="Wingdings" pitchFamily="2" charset="2"/>
              <a:buChar char="Ø"/>
            </a:pPr>
            <a:r>
              <a:rPr lang="ru-RU" sz="1400" dirty="0" smtClean="0"/>
              <a:t>сбор информации;</a:t>
            </a:r>
          </a:p>
          <a:p>
            <a:pPr lvl="3">
              <a:buFont typeface="Wingdings" pitchFamily="2" charset="2"/>
              <a:buChar char="Ø"/>
            </a:pPr>
            <a:r>
              <a:rPr lang="ru-RU" sz="1400" dirty="0" smtClean="0"/>
              <a:t>анализ информации;</a:t>
            </a:r>
          </a:p>
          <a:p>
            <a:pPr lvl="3">
              <a:buFont typeface="Wingdings" pitchFamily="2" charset="2"/>
              <a:buChar char="Ø"/>
            </a:pPr>
            <a:r>
              <a:rPr lang="ru-RU" sz="1400" dirty="0" smtClean="0"/>
              <a:t>постановка социального диагноза.</a:t>
            </a:r>
          </a:p>
          <a:p>
            <a:r>
              <a:rPr lang="ru-RU" sz="1400" b="1" u="sng" dirty="0" smtClean="0"/>
              <a:t> Профилактический этап:</a:t>
            </a:r>
          </a:p>
          <a:p>
            <a:pPr lvl="3">
              <a:buFont typeface="Wingdings" pitchFamily="2" charset="2"/>
              <a:buChar char="Ø"/>
            </a:pPr>
            <a:r>
              <a:rPr lang="ru-RU" sz="1400" dirty="0" smtClean="0"/>
              <a:t>творческое усвоение педагогических знаний, с тем чтобы они стали руководством к действию и способствовали повышению эффективности воспитания детей в семье;</a:t>
            </a:r>
          </a:p>
          <a:p>
            <a:pPr lvl="3">
              <a:buFont typeface="Wingdings" pitchFamily="2" charset="2"/>
              <a:buChar char="Ø"/>
            </a:pPr>
            <a:r>
              <a:rPr lang="ru-RU" sz="1400" dirty="0" smtClean="0"/>
              <a:t>формирование способности осмыслить семейную действительность, умения принимать наиболее эффективные решения в соответствии с педагогическими закономерностями, принципами воспитания;</a:t>
            </a:r>
          </a:p>
          <a:p>
            <a:pPr lvl="3">
              <a:buFont typeface="Wingdings" pitchFamily="2" charset="2"/>
              <a:buChar char="Ø"/>
            </a:pPr>
            <a:r>
              <a:rPr lang="ru-RU" sz="1400" dirty="0" smtClean="0"/>
              <a:t>взаимное обогащение опытом детско-родительских взаимоотношений</a:t>
            </a:r>
          </a:p>
          <a:p>
            <a:r>
              <a:rPr lang="ru-RU" sz="1400" b="1" u="sng" dirty="0" smtClean="0"/>
              <a:t>Реабилитационный этап:</a:t>
            </a:r>
          </a:p>
          <a:p>
            <a:pPr lvl="2">
              <a:buFont typeface="Wingdings" pitchFamily="2" charset="2"/>
              <a:buChar char="Ø"/>
            </a:pPr>
            <a:endParaRPr lang="ru-RU" sz="500" dirty="0" smtClean="0"/>
          </a:p>
          <a:p>
            <a:pPr lvl="3">
              <a:buFont typeface="Wingdings" pitchFamily="2" charset="2"/>
              <a:buChar char="Ø"/>
            </a:pPr>
            <a:r>
              <a:rPr lang="ru-RU" sz="1400" dirty="0" smtClean="0"/>
              <a:t>Консультирование </a:t>
            </a:r>
          </a:p>
          <a:p>
            <a:pPr lvl="3">
              <a:buFont typeface="Wingdings" pitchFamily="2" charset="2"/>
              <a:buChar char="Ø"/>
            </a:pPr>
            <a:r>
              <a:rPr lang="ru-RU" sz="1400" dirty="0" smtClean="0"/>
              <a:t>Беседы</a:t>
            </a:r>
          </a:p>
          <a:p>
            <a:pPr lvl="3">
              <a:buFont typeface="Wingdings" pitchFamily="2" charset="2"/>
              <a:buChar char="Ø"/>
            </a:pPr>
            <a:r>
              <a:rPr lang="ru-RU" sz="1400" dirty="0" smtClean="0"/>
              <a:t>Патронаж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Технология патронажа: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2132855"/>
            <a:ext cx="82192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000" dirty="0" smtClean="0"/>
              <a:t>предварительная подготовка встречи, постановка целей;</a:t>
            </a:r>
          </a:p>
          <a:p>
            <a:pPr algn="just"/>
            <a:r>
              <a:rPr lang="ru-RU" sz="2000" dirty="0" smtClean="0"/>
              <a:t> предварительное оповещение о времени визита;</a:t>
            </a:r>
          </a:p>
          <a:p>
            <a:pPr algn="just"/>
            <a:r>
              <a:rPr lang="ru-RU" sz="2000" dirty="0" smtClean="0"/>
              <a:t> представление и сообщение о цели визита;</a:t>
            </a:r>
          </a:p>
          <a:p>
            <a:pPr algn="just"/>
            <a:r>
              <a:rPr lang="ru-RU" sz="2000" dirty="0" smtClean="0"/>
              <a:t> время посещения не должно быть чрезмерным – 20- 30 минут;</a:t>
            </a:r>
          </a:p>
          <a:p>
            <a:pPr algn="just"/>
            <a:r>
              <a:rPr lang="ru-RU" sz="2000" dirty="0" smtClean="0"/>
              <a:t> подведение итогов (если необходимо, совместно с родителями);</a:t>
            </a:r>
          </a:p>
          <a:p>
            <a:pPr algn="just"/>
            <a:r>
              <a:rPr lang="ru-RU" sz="2000" dirty="0" smtClean="0"/>
              <a:t>  составление акта  посещении семьи.</a:t>
            </a:r>
            <a:endParaRPr lang="ru-RU" sz="2000" dirty="0"/>
          </a:p>
        </p:txBody>
      </p:sp>
      <p:pic>
        <p:nvPicPr>
          <p:cNvPr id="3074" name="Picture 2" descr="MCj043985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293096"/>
            <a:ext cx="2581275" cy="19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400" b="1" i="1" dirty="0" smtClean="0"/>
              <a:t> Социально – педагогические технологии индивидуальной и групповой работы с детьми группы риска.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dirty="0" smtClean="0"/>
              <a:t>обратить внимание на позитивные стороны личности ребёнка;</a:t>
            </a:r>
          </a:p>
          <a:p>
            <a:pPr lvl="0"/>
            <a:r>
              <a:rPr lang="ru-RU" sz="2000" dirty="0" smtClean="0"/>
              <a:t>помочь ему в осознании ответственности за выбор стратегии поведения;</a:t>
            </a:r>
          </a:p>
          <a:p>
            <a:pPr lvl="0"/>
            <a:r>
              <a:rPr lang="ru-RU" sz="2000" dirty="0" smtClean="0"/>
              <a:t>содействовать в определении шагов по выходу из проблемной ситуации;</a:t>
            </a:r>
          </a:p>
          <a:p>
            <a:pPr lvl="0"/>
            <a:r>
              <a:rPr lang="ru-RU" sz="2000" dirty="0" smtClean="0"/>
              <a:t>способствовать осознанию необходимости обращения к специалистам, способным оказать действенную помощь.</a:t>
            </a:r>
          </a:p>
          <a:p>
            <a:endParaRPr lang="ru-RU" sz="2400" dirty="0" smtClean="0"/>
          </a:p>
          <a:p>
            <a:endParaRPr lang="ru-RU" dirty="0"/>
          </a:p>
        </p:txBody>
      </p:sp>
      <p:pic>
        <p:nvPicPr>
          <p:cNvPr id="4" name="Picture 5" descr="baby1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25144"/>
            <a:ext cx="13716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270</TotalTime>
  <Words>677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Современные  социально-педагогические технологии в работе с детьми и семьями группы риска</vt:lpstr>
      <vt:lpstr>Социальные технологии-</vt:lpstr>
      <vt:lpstr>Диагностика социальной ситуации ребенка</vt:lpstr>
      <vt:lpstr>Технология социальной работы</vt:lpstr>
      <vt:lpstr>Социально-педагогическое сопровождение в работе с детьми и родителями</vt:lpstr>
      <vt:lpstr>Этапы реализации технологии социального посредничества</vt:lpstr>
      <vt:lpstr>Социально-педагогические технологии работы  с неблагополучной семьей</vt:lpstr>
      <vt:lpstr>Технология патронажа:</vt:lpstr>
      <vt:lpstr>     Социально – педагогические технологии индивидуальной и групповой работы с детьми группы риска.  </vt:lpstr>
      <vt:lpstr>Заповеди социального педагога </vt:lpstr>
      <vt:lpstr>Список литературы: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 социально-педагогические технологии в работе с детьми и семьями группы риска</dc:title>
  <dc:creator>Анатолий</dc:creator>
  <cp:lastModifiedBy>организатор</cp:lastModifiedBy>
  <cp:revision>33</cp:revision>
  <dcterms:created xsi:type="dcterms:W3CDTF">2011-10-25T16:25:42Z</dcterms:created>
  <dcterms:modified xsi:type="dcterms:W3CDTF">2011-10-26T05:17:22Z</dcterms:modified>
</cp:coreProperties>
</file>