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2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3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6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6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9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7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7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2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3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D190-0A47-4511-8B88-658DD7652777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F6A6-2A53-4A33-8BF6-4899392B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1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mputer-icons-technology-background-vector-set_275-6663.jpg"/>
          <p:cNvPicPr>
            <a:picLocks noChangeAspect="1"/>
          </p:cNvPicPr>
          <p:nvPr/>
        </p:nvPicPr>
        <p:blipFill>
          <a:blip r:embed="rId2" cstate="print">
            <a:lum/>
          </a:blip>
          <a:srcRect b="84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24936" cy="345638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МАСТЕР-КЛАСС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«Использование компетентностно-ориентированных заданий на уроках технологии»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85184"/>
            <a:ext cx="4392488" cy="1224136"/>
          </a:xfrm>
        </p:spPr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Федотов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Александрович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0466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Фестиваль научно-технического творчества и прикладного искусства «От замысла к творчеству»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puter-icons-technology-background-vector-set_275-6663.jpg"/>
          <p:cNvPicPr>
            <a:picLocks noChangeAspect="1"/>
          </p:cNvPicPr>
          <p:nvPr/>
        </p:nvPicPr>
        <p:blipFill>
          <a:blip r:embed="rId2" cstate="print">
            <a:lum/>
          </a:blip>
          <a:srcRect b="84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Консалтинговые фирмы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- </a:t>
            </a:r>
            <a:r>
              <a:rPr lang="ru-RU" dirty="0">
                <a:latin typeface="Bookman Old Style" panose="02050604050505020204" pitchFamily="18" charset="0"/>
              </a:rPr>
              <a:t>специальные компании, деятельность которых заключается в консультировании производителей, продавцов, покупателей по широкому кругу вопросов экономики, финансов, внешнеэкономических связей, создания и регистрации фирм, исследования и прогнозирования рынка товаров и услуг, инноваций. Консалтинговые фирмы могут быть специализированными по отдельным профилям консультационной деятельности.</a:t>
            </a:r>
          </a:p>
          <a:p>
            <a:pPr marL="0" indent="0" algn="r">
              <a:buNone/>
            </a:pPr>
            <a:r>
              <a:rPr lang="ru-RU" dirty="0">
                <a:latin typeface="Bookman Old Style" panose="02050604050505020204" pitchFamily="18" charset="0"/>
              </a:rPr>
              <a:t>Экономический словарь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2000">
              <a:schemeClr val="accent1">
                <a:tint val="44500"/>
                <a:satMod val="160000"/>
              </a:schemeClr>
            </a:gs>
            <a:gs pos="52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rot="17788181">
            <a:off x="4901135" y="2264638"/>
            <a:ext cx="2141906" cy="1153334"/>
            <a:chOff x="3995936" y="3068960"/>
            <a:chExt cx="2808312" cy="1512168"/>
          </a:xfrm>
        </p:grpSpPr>
        <p:sp>
          <p:nvSpPr>
            <p:cNvPr id="4" name="Прямоугольник 3"/>
            <p:cNvSpPr/>
            <p:nvPr/>
          </p:nvSpPr>
          <p:spPr>
            <a:xfrm rot="16200000">
              <a:off x="3725906" y="3743631"/>
              <a:ext cx="97210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 rot="16200000">
              <a:off x="6102170" y="3743631"/>
              <a:ext cx="97210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283968" y="3068960"/>
              <a:ext cx="2232248" cy="1512168"/>
            </a:xfrm>
            <a:prstGeom prst="rect">
              <a:avLst/>
            </a:prstGeom>
            <a:pattFill prst="shingl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3" idx="0"/>
              <a:endCxn id="3" idx="2"/>
            </p:cNvCxnSpPr>
            <p:nvPr/>
          </p:nvCxnSpPr>
          <p:spPr>
            <a:xfrm>
              <a:off x="5400092" y="3068960"/>
              <a:ext cx="0" cy="15121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19137007">
            <a:off x="611488" y="2033663"/>
            <a:ext cx="2736304" cy="1421434"/>
            <a:chOff x="1043608" y="3933056"/>
            <a:chExt cx="2736304" cy="1421434"/>
          </a:xfrm>
        </p:grpSpPr>
        <p:sp>
          <p:nvSpPr>
            <p:cNvPr id="9" name="Овал 8"/>
            <p:cNvSpPr/>
            <p:nvPr/>
          </p:nvSpPr>
          <p:spPr>
            <a:xfrm>
              <a:off x="1043608" y="3933056"/>
              <a:ext cx="2736304" cy="142143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59632" y="4581128"/>
              <a:ext cx="23762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1371104" y="4080179"/>
              <a:ext cx="2081312" cy="9923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443112" y="4576373"/>
              <a:ext cx="1976760" cy="5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1587128" y="4205956"/>
              <a:ext cx="1649264" cy="74083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339752" y="450487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олилиния 20"/>
          <p:cNvSpPr/>
          <p:nvPr/>
        </p:nvSpPr>
        <p:spPr>
          <a:xfrm>
            <a:off x="-145143" y="-101600"/>
            <a:ext cx="4170359" cy="5994400"/>
          </a:xfrm>
          <a:custGeom>
            <a:avLst/>
            <a:gdLst>
              <a:gd name="connsiteX0" fmla="*/ 711200 w 4122057"/>
              <a:gd name="connsiteY0" fmla="*/ 72571 h 5994400"/>
              <a:gd name="connsiteX1" fmla="*/ 3033486 w 4122057"/>
              <a:gd name="connsiteY1" fmla="*/ 943429 h 5994400"/>
              <a:gd name="connsiteX2" fmla="*/ 3744686 w 4122057"/>
              <a:gd name="connsiteY2" fmla="*/ 2423886 h 5994400"/>
              <a:gd name="connsiteX3" fmla="*/ 2322286 w 4122057"/>
              <a:gd name="connsiteY3" fmla="*/ 4078514 h 5994400"/>
              <a:gd name="connsiteX4" fmla="*/ 29029 w 4122057"/>
              <a:gd name="connsiteY4" fmla="*/ 5268686 h 5994400"/>
              <a:gd name="connsiteX5" fmla="*/ 0 w 4122057"/>
              <a:gd name="connsiteY5" fmla="*/ 5994400 h 5994400"/>
              <a:gd name="connsiteX6" fmla="*/ 2510972 w 4122057"/>
              <a:gd name="connsiteY6" fmla="*/ 4310743 h 5994400"/>
              <a:gd name="connsiteX7" fmla="*/ 4122057 w 4122057"/>
              <a:gd name="connsiteY7" fmla="*/ 2409371 h 5994400"/>
              <a:gd name="connsiteX8" fmla="*/ 3439886 w 4122057"/>
              <a:gd name="connsiteY8" fmla="*/ 740229 h 5994400"/>
              <a:gd name="connsiteX9" fmla="*/ 1161143 w 4122057"/>
              <a:gd name="connsiteY9" fmla="*/ 0 h 5994400"/>
              <a:gd name="connsiteX10" fmla="*/ 711200 w 4122057"/>
              <a:gd name="connsiteY10" fmla="*/ 72571 h 5994400"/>
              <a:gd name="connsiteX0" fmla="*/ 711200 w 4122057"/>
              <a:gd name="connsiteY0" fmla="*/ 72571 h 5994400"/>
              <a:gd name="connsiteX1" fmla="*/ 3033486 w 4122057"/>
              <a:gd name="connsiteY1" fmla="*/ 943429 h 5994400"/>
              <a:gd name="connsiteX2" fmla="*/ 3744686 w 4122057"/>
              <a:gd name="connsiteY2" fmla="*/ 2423886 h 5994400"/>
              <a:gd name="connsiteX3" fmla="*/ 2322286 w 4122057"/>
              <a:gd name="connsiteY3" fmla="*/ 4078514 h 5994400"/>
              <a:gd name="connsiteX4" fmla="*/ 29029 w 4122057"/>
              <a:gd name="connsiteY4" fmla="*/ 5268686 h 5994400"/>
              <a:gd name="connsiteX5" fmla="*/ 0 w 4122057"/>
              <a:gd name="connsiteY5" fmla="*/ 5994400 h 5994400"/>
              <a:gd name="connsiteX6" fmla="*/ 2510972 w 4122057"/>
              <a:gd name="connsiteY6" fmla="*/ 4310743 h 5994400"/>
              <a:gd name="connsiteX7" fmla="*/ 4122057 w 4122057"/>
              <a:gd name="connsiteY7" fmla="*/ 2409371 h 5994400"/>
              <a:gd name="connsiteX8" fmla="*/ 3439886 w 4122057"/>
              <a:gd name="connsiteY8" fmla="*/ 740229 h 5994400"/>
              <a:gd name="connsiteX9" fmla="*/ 1161143 w 4122057"/>
              <a:gd name="connsiteY9" fmla="*/ 0 h 5994400"/>
              <a:gd name="connsiteX10" fmla="*/ 711200 w 4122057"/>
              <a:gd name="connsiteY10" fmla="*/ 72571 h 5994400"/>
              <a:gd name="connsiteX0" fmla="*/ 711200 w 4159556"/>
              <a:gd name="connsiteY0" fmla="*/ 72571 h 5994400"/>
              <a:gd name="connsiteX1" fmla="*/ 3033486 w 4159556"/>
              <a:gd name="connsiteY1" fmla="*/ 943429 h 5994400"/>
              <a:gd name="connsiteX2" fmla="*/ 3744686 w 4159556"/>
              <a:gd name="connsiteY2" fmla="*/ 2423886 h 5994400"/>
              <a:gd name="connsiteX3" fmla="*/ 2322286 w 4159556"/>
              <a:gd name="connsiteY3" fmla="*/ 4078514 h 5994400"/>
              <a:gd name="connsiteX4" fmla="*/ 29029 w 4159556"/>
              <a:gd name="connsiteY4" fmla="*/ 5268686 h 5994400"/>
              <a:gd name="connsiteX5" fmla="*/ 0 w 4159556"/>
              <a:gd name="connsiteY5" fmla="*/ 5994400 h 5994400"/>
              <a:gd name="connsiteX6" fmla="*/ 2510972 w 4159556"/>
              <a:gd name="connsiteY6" fmla="*/ 4310743 h 5994400"/>
              <a:gd name="connsiteX7" fmla="*/ 4122057 w 4159556"/>
              <a:gd name="connsiteY7" fmla="*/ 2409371 h 5994400"/>
              <a:gd name="connsiteX8" fmla="*/ 3439886 w 4159556"/>
              <a:gd name="connsiteY8" fmla="*/ 740229 h 5994400"/>
              <a:gd name="connsiteX9" fmla="*/ 1161143 w 4159556"/>
              <a:gd name="connsiteY9" fmla="*/ 0 h 5994400"/>
              <a:gd name="connsiteX10" fmla="*/ 711200 w 4159556"/>
              <a:gd name="connsiteY10" fmla="*/ 72571 h 5994400"/>
              <a:gd name="connsiteX0" fmla="*/ 711200 w 4187840"/>
              <a:gd name="connsiteY0" fmla="*/ 72571 h 5994400"/>
              <a:gd name="connsiteX1" fmla="*/ 3033486 w 4187840"/>
              <a:gd name="connsiteY1" fmla="*/ 943429 h 5994400"/>
              <a:gd name="connsiteX2" fmla="*/ 3744686 w 4187840"/>
              <a:gd name="connsiteY2" fmla="*/ 2423886 h 5994400"/>
              <a:gd name="connsiteX3" fmla="*/ 2322286 w 4187840"/>
              <a:gd name="connsiteY3" fmla="*/ 4078514 h 5994400"/>
              <a:gd name="connsiteX4" fmla="*/ 29029 w 4187840"/>
              <a:gd name="connsiteY4" fmla="*/ 5268686 h 5994400"/>
              <a:gd name="connsiteX5" fmla="*/ 0 w 4187840"/>
              <a:gd name="connsiteY5" fmla="*/ 5994400 h 5994400"/>
              <a:gd name="connsiteX6" fmla="*/ 2510972 w 4187840"/>
              <a:gd name="connsiteY6" fmla="*/ 4310743 h 5994400"/>
              <a:gd name="connsiteX7" fmla="*/ 4122057 w 4187840"/>
              <a:gd name="connsiteY7" fmla="*/ 2409371 h 5994400"/>
              <a:gd name="connsiteX8" fmla="*/ 3439886 w 4187840"/>
              <a:gd name="connsiteY8" fmla="*/ 740229 h 5994400"/>
              <a:gd name="connsiteX9" fmla="*/ 1161143 w 4187840"/>
              <a:gd name="connsiteY9" fmla="*/ 0 h 5994400"/>
              <a:gd name="connsiteX10" fmla="*/ 711200 w 4187840"/>
              <a:gd name="connsiteY10" fmla="*/ 72571 h 5994400"/>
              <a:gd name="connsiteX0" fmla="*/ 711200 w 4187840"/>
              <a:gd name="connsiteY0" fmla="*/ 72571 h 5994400"/>
              <a:gd name="connsiteX1" fmla="*/ 3033486 w 4187840"/>
              <a:gd name="connsiteY1" fmla="*/ 943429 h 5994400"/>
              <a:gd name="connsiteX2" fmla="*/ 3744686 w 4187840"/>
              <a:gd name="connsiteY2" fmla="*/ 2423886 h 5994400"/>
              <a:gd name="connsiteX3" fmla="*/ 2322286 w 4187840"/>
              <a:gd name="connsiteY3" fmla="*/ 4078514 h 5994400"/>
              <a:gd name="connsiteX4" fmla="*/ 29029 w 4187840"/>
              <a:gd name="connsiteY4" fmla="*/ 5268686 h 5994400"/>
              <a:gd name="connsiteX5" fmla="*/ 0 w 4187840"/>
              <a:gd name="connsiteY5" fmla="*/ 5994400 h 5994400"/>
              <a:gd name="connsiteX6" fmla="*/ 2510972 w 4187840"/>
              <a:gd name="connsiteY6" fmla="*/ 4310743 h 5994400"/>
              <a:gd name="connsiteX7" fmla="*/ 4122057 w 4187840"/>
              <a:gd name="connsiteY7" fmla="*/ 2409371 h 5994400"/>
              <a:gd name="connsiteX8" fmla="*/ 3439886 w 4187840"/>
              <a:gd name="connsiteY8" fmla="*/ 740229 h 5994400"/>
              <a:gd name="connsiteX9" fmla="*/ 1161143 w 4187840"/>
              <a:gd name="connsiteY9" fmla="*/ 0 h 5994400"/>
              <a:gd name="connsiteX10" fmla="*/ 711200 w 4187840"/>
              <a:gd name="connsiteY10" fmla="*/ 72571 h 5994400"/>
              <a:gd name="connsiteX0" fmla="*/ 711200 w 4187840"/>
              <a:gd name="connsiteY0" fmla="*/ 72571 h 5994400"/>
              <a:gd name="connsiteX1" fmla="*/ 3033486 w 4187840"/>
              <a:gd name="connsiteY1" fmla="*/ 943429 h 5994400"/>
              <a:gd name="connsiteX2" fmla="*/ 3744686 w 4187840"/>
              <a:gd name="connsiteY2" fmla="*/ 2423886 h 5994400"/>
              <a:gd name="connsiteX3" fmla="*/ 2322286 w 4187840"/>
              <a:gd name="connsiteY3" fmla="*/ 4078514 h 5994400"/>
              <a:gd name="connsiteX4" fmla="*/ 29029 w 4187840"/>
              <a:gd name="connsiteY4" fmla="*/ 5268686 h 5994400"/>
              <a:gd name="connsiteX5" fmla="*/ 0 w 4187840"/>
              <a:gd name="connsiteY5" fmla="*/ 5994400 h 5994400"/>
              <a:gd name="connsiteX6" fmla="*/ 2510972 w 4187840"/>
              <a:gd name="connsiteY6" fmla="*/ 4310743 h 5994400"/>
              <a:gd name="connsiteX7" fmla="*/ 4122057 w 4187840"/>
              <a:gd name="connsiteY7" fmla="*/ 2409371 h 5994400"/>
              <a:gd name="connsiteX8" fmla="*/ 3439886 w 4187840"/>
              <a:gd name="connsiteY8" fmla="*/ 740229 h 5994400"/>
              <a:gd name="connsiteX9" fmla="*/ 1161143 w 4187840"/>
              <a:gd name="connsiteY9" fmla="*/ 0 h 5994400"/>
              <a:gd name="connsiteX10" fmla="*/ 711200 w 4187840"/>
              <a:gd name="connsiteY10" fmla="*/ 72571 h 5994400"/>
              <a:gd name="connsiteX0" fmla="*/ 711200 w 4187840"/>
              <a:gd name="connsiteY0" fmla="*/ 72571 h 5994400"/>
              <a:gd name="connsiteX1" fmla="*/ 3033486 w 4187840"/>
              <a:gd name="connsiteY1" fmla="*/ 943429 h 5994400"/>
              <a:gd name="connsiteX2" fmla="*/ 3744686 w 4187840"/>
              <a:gd name="connsiteY2" fmla="*/ 2423886 h 5994400"/>
              <a:gd name="connsiteX3" fmla="*/ 2322286 w 4187840"/>
              <a:gd name="connsiteY3" fmla="*/ 4078514 h 5994400"/>
              <a:gd name="connsiteX4" fmla="*/ 29029 w 4187840"/>
              <a:gd name="connsiteY4" fmla="*/ 5268686 h 5994400"/>
              <a:gd name="connsiteX5" fmla="*/ 0 w 4187840"/>
              <a:gd name="connsiteY5" fmla="*/ 5994400 h 5994400"/>
              <a:gd name="connsiteX6" fmla="*/ 2510972 w 4187840"/>
              <a:gd name="connsiteY6" fmla="*/ 4310743 h 5994400"/>
              <a:gd name="connsiteX7" fmla="*/ 4122057 w 4187840"/>
              <a:gd name="connsiteY7" fmla="*/ 2409371 h 5994400"/>
              <a:gd name="connsiteX8" fmla="*/ 3439886 w 4187840"/>
              <a:gd name="connsiteY8" fmla="*/ 740229 h 5994400"/>
              <a:gd name="connsiteX9" fmla="*/ 1161143 w 4187840"/>
              <a:gd name="connsiteY9" fmla="*/ 0 h 5994400"/>
              <a:gd name="connsiteX10" fmla="*/ 711200 w 4187840"/>
              <a:gd name="connsiteY10" fmla="*/ 72571 h 5994400"/>
              <a:gd name="connsiteX0" fmla="*/ 711200 w 4187840"/>
              <a:gd name="connsiteY0" fmla="*/ 72571 h 5994400"/>
              <a:gd name="connsiteX1" fmla="*/ 3033486 w 4187840"/>
              <a:gd name="connsiteY1" fmla="*/ 943429 h 5994400"/>
              <a:gd name="connsiteX2" fmla="*/ 3744686 w 4187840"/>
              <a:gd name="connsiteY2" fmla="*/ 2423886 h 5994400"/>
              <a:gd name="connsiteX3" fmla="*/ 2322286 w 4187840"/>
              <a:gd name="connsiteY3" fmla="*/ 4078514 h 5994400"/>
              <a:gd name="connsiteX4" fmla="*/ 29029 w 4187840"/>
              <a:gd name="connsiteY4" fmla="*/ 5268686 h 5994400"/>
              <a:gd name="connsiteX5" fmla="*/ 0 w 4187840"/>
              <a:gd name="connsiteY5" fmla="*/ 5994400 h 5994400"/>
              <a:gd name="connsiteX6" fmla="*/ 2510972 w 4187840"/>
              <a:gd name="connsiteY6" fmla="*/ 4310743 h 5994400"/>
              <a:gd name="connsiteX7" fmla="*/ 4122057 w 4187840"/>
              <a:gd name="connsiteY7" fmla="*/ 2409371 h 5994400"/>
              <a:gd name="connsiteX8" fmla="*/ 3439886 w 4187840"/>
              <a:gd name="connsiteY8" fmla="*/ 740229 h 5994400"/>
              <a:gd name="connsiteX9" fmla="*/ 1161143 w 4187840"/>
              <a:gd name="connsiteY9" fmla="*/ 0 h 5994400"/>
              <a:gd name="connsiteX10" fmla="*/ 711200 w 4187840"/>
              <a:gd name="connsiteY10" fmla="*/ 72571 h 5994400"/>
              <a:gd name="connsiteX0" fmla="*/ 711200 w 4190136"/>
              <a:gd name="connsiteY0" fmla="*/ 72571 h 5994400"/>
              <a:gd name="connsiteX1" fmla="*/ 3033486 w 4190136"/>
              <a:gd name="connsiteY1" fmla="*/ 943429 h 5994400"/>
              <a:gd name="connsiteX2" fmla="*/ 3744686 w 4190136"/>
              <a:gd name="connsiteY2" fmla="*/ 2423886 h 5994400"/>
              <a:gd name="connsiteX3" fmla="*/ 2322286 w 4190136"/>
              <a:gd name="connsiteY3" fmla="*/ 4078514 h 5994400"/>
              <a:gd name="connsiteX4" fmla="*/ 29029 w 4190136"/>
              <a:gd name="connsiteY4" fmla="*/ 5268686 h 5994400"/>
              <a:gd name="connsiteX5" fmla="*/ 0 w 4190136"/>
              <a:gd name="connsiteY5" fmla="*/ 5994400 h 5994400"/>
              <a:gd name="connsiteX6" fmla="*/ 2510972 w 4190136"/>
              <a:gd name="connsiteY6" fmla="*/ 4310743 h 5994400"/>
              <a:gd name="connsiteX7" fmla="*/ 4122057 w 4190136"/>
              <a:gd name="connsiteY7" fmla="*/ 2409371 h 5994400"/>
              <a:gd name="connsiteX8" fmla="*/ 3439886 w 4190136"/>
              <a:gd name="connsiteY8" fmla="*/ 740229 h 5994400"/>
              <a:gd name="connsiteX9" fmla="*/ 1161143 w 4190136"/>
              <a:gd name="connsiteY9" fmla="*/ 0 h 5994400"/>
              <a:gd name="connsiteX10" fmla="*/ 711200 w 4190136"/>
              <a:gd name="connsiteY10" fmla="*/ 72571 h 5994400"/>
              <a:gd name="connsiteX0" fmla="*/ 711200 w 4190136"/>
              <a:gd name="connsiteY0" fmla="*/ 72571 h 5994400"/>
              <a:gd name="connsiteX1" fmla="*/ 3439886 w 4190136"/>
              <a:gd name="connsiteY1" fmla="*/ 1190171 h 5994400"/>
              <a:gd name="connsiteX2" fmla="*/ 3744686 w 4190136"/>
              <a:gd name="connsiteY2" fmla="*/ 2423886 h 5994400"/>
              <a:gd name="connsiteX3" fmla="*/ 2322286 w 4190136"/>
              <a:gd name="connsiteY3" fmla="*/ 4078514 h 5994400"/>
              <a:gd name="connsiteX4" fmla="*/ 29029 w 4190136"/>
              <a:gd name="connsiteY4" fmla="*/ 5268686 h 5994400"/>
              <a:gd name="connsiteX5" fmla="*/ 0 w 4190136"/>
              <a:gd name="connsiteY5" fmla="*/ 5994400 h 5994400"/>
              <a:gd name="connsiteX6" fmla="*/ 2510972 w 4190136"/>
              <a:gd name="connsiteY6" fmla="*/ 4310743 h 5994400"/>
              <a:gd name="connsiteX7" fmla="*/ 4122057 w 4190136"/>
              <a:gd name="connsiteY7" fmla="*/ 2409371 h 5994400"/>
              <a:gd name="connsiteX8" fmla="*/ 3439886 w 4190136"/>
              <a:gd name="connsiteY8" fmla="*/ 740229 h 5994400"/>
              <a:gd name="connsiteX9" fmla="*/ 1161143 w 4190136"/>
              <a:gd name="connsiteY9" fmla="*/ 0 h 5994400"/>
              <a:gd name="connsiteX10" fmla="*/ 711200 w 4190136"/>
              <a:gd name="connsiteY10" fmla="*/ 72571 h 5994400"/>
              <a:gd name="connsiteX0" fmla="*/ 711200 w 4190136"/>
              <a:gd name="connsiteY0" fmla="*/ 72571 h 5994400"/>
              <a:gd name="connsiteX1" fmla="*/ 2728685 w 4190136"/>
              <a:gd name="connsiteY1" fmla="*/ 667657 h 5994400"/>
              <a:gd name="connsiteX2" fmla="*/ 3439886 w 4190136"/>
              <a:gd name="connsiteY2" fmla="*/ 1190171 h 5994400"/>
              <a:gd name="connsiteX3" fmla="*/ 3744686 w 4190136"/>
              <a:gd name="connsiteY3" fmla="*/ 2423886 h 5994400"/>
              <a:gd name="connsiteX4" fmla="*/ 2322286 w 4190136"/>
              <a:gd name="connsiteY4" fmla="*/ 4078514 h 5994400"/>
              <a:gd name="connsiteX5" fmla="*/ 29029 w 4190136"/>
              <a:gd name="connsiteY5" fmla="*/ 5268686 h 5994400"/>
              <a:gd name="connsiteX6" fmla="*/ 0 w 4190136"/>
              <a:gd name="connsiteY6" fmla="*/ 5994400 h 5994400"/>
              <a:gd name="connsiteX7" fmla="*/ 2510972 w 4190136"/>
              <a:gd name="connsiteY7" fmla="*/ 4310743 h 5994400"/>
              <a:gd name="connsiteX8" fmla="*/ 4122057 w 4190136"/>
              <a:gd name="connsiteY8" fmla="*/ 2409371 h 5994400"/>
              <a:gd name="connsiteX9" fmla="*/ 3439886 w 4190136"/>
              <a:gd name="connsiteY9" fmla="*/ 740229 h 5994400"/>
              <a:gd name="connsiteX10" fmla="*/ 1161143 w 4190136"/>
              <a:gd name="connsiteY10" fmla="*/ 0 h 5994400"/>
              <a:gd name="connsiteX11" fmla="*/ 711200 w 4190136"/>
              <a:gd name="connsiteY11" fmla="*/ 72571 h 5994400"/>
              <a:gd name="connsiteX0" fmla="*/ 711200 w 4190136"/>
              <a:gd name="connsiteY0" fmla="*/ 72571 h 5994400"/>
              <a:gd name="connsiteX1" fmla="*/ 2728685 w 4190136"/>
              <a:gd name="connsiteY1" fmla="*/ 667657 h 5994400"/>
              <a:gd name="connsiteX2" fmla="*/ 3439886 w 4190136"/>
              <a:gd name="connsiteY2" fmla="*/ 1190171 h 5994400"/>
              <a:gd name="connsiteX3" fmla="*/ 3744686 w 4190136"/>
              <a:gd name="connsiteY3" fmla="*/ 2423886 h 5994400"/>
              <a:gd name="connsiteX4" fmla="*/ 2322286 w 4190136"/>
              <a:gd name="connsiteY4" fmla="*/ 4078514 h 5994400"/>
              <a:gd name="connsiteX5" fmla="*/ 29029 w 4190136"/>
              <a:gd name="connsiteY5" fmla="*/ 5268686 h 5994400"/>
              <a:gd name="connsiteX6" fmla="*/ 0 w 4190136"/>
              <a:gd name="connsiteY6" fmla="*/ 5994400 h 5994400"/>
              <a:gd name="connsiteX7" fmla="*/ 2510972 w 4190136"/>
              <a:gd name="connsiteY7" fmla="*/ 4310743 h 5994400"/>
              <a:gd name="connsiteX8" fmla="*/ 4122057 w 4190136"/>
              <a:gd name="connsiteY8" fmla="*/ 2409371 h 5994400"/>
              <a:gd name="connsiteX9" fmla="*/ 3439886 w 4190136"/>
              <a:gd name="connsiteY9" fmla="*/ 740229 h 5994400"/>
              <a:gd name="connsiteX10" fmla="*/ 1161143 w 4190136"/>
              <a:gd name="connsiteY10" fmla="*/ 0 h 5994400"/>
              <a:gd name="connsiteX11" fmla="*/ 711200 w 4190136"/>
              <a:gd name="connsiteY11" fmla="*/ 72571 h 5994400"/>
              <a:gd name="connsiteX0" fmla="*/ 711200 w 4190136"/>
              <a:gd name="connsiteY0" fmla="*/ 72571 h 5994400"/>
              <a:gd name="connsiteX1" fmla="*/ 2728685 w 4190136"/>
              <a:gd name="connsiteY1" fmla="*/ 667657 h 5994400"/>
              <a:gd name="connsiteX2" fmla="*/ 3628572 w 4190136"/>
              <a:gd name="connsiteY2" fmla="*/ 1291771 h 5994400"/>
              <a:gd name="connsiteX3" fmla="*/ 3744686 w 4190136"/>
              <a:gd name="connsiteY3" fmla="*/ 2423886 h 5994400"/>
              <a:gd name="connsiteX4" fmla="*/ 2322286 w 4190136"/>
              <a:gd name="connsiteY4" fmla="*/ 4078514 h 5994400"/>
              <a:gd name="connsiteX5" fmla="*/ 29029 w 4190136"/>
              <a:gd name="connsiteY5" fmla="*/ 5268686 h 5994400"/>
              <a:gd name="connsiteX6" fmla="*/ 0 w 4190136"/>
              <a:gd name="connsiteY6" fmla="*/ 5994400 h 5994400"/>
              <a:gd name="connsiteX7" fmla="*/ 2510972 w 4190136"/>
              <a:gd name="connsiteY7" fmla="*/ 4310743 h 5994400"/>
              <a:gd name="connsiteX8" fmla="*/ 4122057 w 4190136"/>
              <a:gd name="connsiteY8" fmla="*/ 2409371 h 5994400"/>
              <a:gd name="connsiteX9" fmla="*/ 3439886 w 4190136"/>
              <a:gd name="connsiteY9" fmla="*/ 740229 h 5994400"/>
              <a:gd name="connsiteX10" fmla="*/ 1161143 w 4190136"/>
              <a:gd name="connsiteY10" fmla="*/ 0 h 5994400"/>
              <a:gd name="connsiteX11" fmla="*/ 711200 w 4190136"/>
              <a:gd name="connsiteY11" fmla="*/ 72571 h 5994400"/>
              <a:gd name="connsiteX0" fmla="*/ 711200 w 4190136"/>
              <a:gd name="connsiteY0" fmla="*/ 72571 h 5994400"/>
              <a:gd name="connsiteX1" fmla="*/ 2728685 w 4190136"/>
              <a:gd name="connsiteY1" fmla="*/ 667657 h 5994400"/>
              <a:gd name="connsiteX2" fmla="*/ 3628572 w 4190136"/>
              <a:gd name="connsiteY2" fmla="*/ 1291771 h 5994400"/>
              <a:gd name="connsiteX3" fmla="*/ 3643086 w 4190136"/>
              <a:gd name="connsiteY3" fmla="*/ 2510971 h 5994400"/>
              <a:gd name="connsiteX4" fmla="*/ 2322286 w 4190136"/>
              <a:gd name="connsiteY4" fmla="*/ 4078514 h 5994400"/>
              <a:gd name="connsiteX5" fmla="*/ 29029 w 4190136"/>
              <a:gd name="connsiteY5" fmla="*/ 5268686 h 5994400"/>
              <a:gd name="connsiteX6" fmla="*/ 0 w 4190136"/>
              <a:gd name="connsiteY6" fmla="*/ 5994400 h 5994400"/>
              <a:gd name="connsiteX7" fmla="*/ 2510972 w 4190136"/>
              <a:gd name="connsiteY7" fmla="*/ 4310743 h 5994400"/>
              <a:gd name="connsiteX8" fmla="*/ 4122057 w 4190136"/>
              <a:gd name="connsiteY8" fmla="*/ 2409371 h 5994400"/>
              <a:gd name="connsiteX9" fmla="*/ 3439886 w 4190136"/>
              <a:gd name="connsiteY9" fmla="*/ 740229 h 5994400"/>
              <a:gd name="connsiteX10" fmla="*/ 1161143 w 4190136"/>
              <a:gd name="connsiteY10" fmla="*/ 0 h 5994400"/>
              <a:gd name="connsiteX11" fmla="*/ 711200 w 4190136"/>
              <a:gd name="connsiteY11" fmla="*/ 72571 h 5994400"/>
              <a:gd name="connsiteX0" fmla="*/ 711200 w 4170359"/>
              <a:gd name="connsiteY0" fmla="*/ 72571 h 5994400"/>
              <a:gd name="connsiteX1" fmla="*/ 2728685 w 4170359"/>
              <a:gd name="connsiteY1" fmla="*/ 667657 h 5994400"/>
              <a:gd name="connsiteX2" fmla="*/ 3628572 w 4170359"/>
              <a:gd name="connsiteY2" fmla="*/ 1291771 h 5994400"/>
              <a:gd name="connsiteX3" fmla="*/ 3643086 w 4170359"/>
              <a:gd name="connsiteY3" fmla="*/ 2510971 h 5994400"/>
              <a:gd name="connsiteX4" fmla="*/ 2322286 w 4170359"/>
              <a:gd name="connsiteY4" fmla="*/ 4078514 h 5994400"/>
              <a:gd name="connsiteX5" fmla="*/ 29029 w 4170359"/>
              <a:gd name="connsiteY5" fmla="*/ 5268686 h 5994400"/>
              <a:gd name="connsiteX6" fmla="*/ 0 w 4170359"/>
              <a:gd name="connsiteY6" fmla="*/ 5994400 h 5994400"/>
              <a:gd name="connsiteX7" fmla="*/ 2786743 w 4170359"/>
              <a:gd name="connsiteY7" fmla="*/ 4325257 h 5994400"/>
              <a:gd name="connsiteX8" fmla="*/ 4122057 w 4170359"/>
              <a:gd name="connsiteY8" fmla="*/ 2409371 h 5994400"/>
              <a:gd name="connsiteX9" fmla="*/ 3439886 w 4170359"/>
              <a:gd name="connsiteY9" fmla="*/ 740229 h 5994400"/>
              <a:gd name="connsiteX10" fmla="*/ 1161143 w 4170359"/>
              <a:gd name="connsiteY10" fmla="*/ 0 h 5994400"/>
              <a:gd name="connsiteX11" fmla="*/ 711200 w 4170359"/>
              <a:gd name="connsiteY11" fmla="*/ 72571 h 5994400"/>
              <a:gd name="connsiteX0" fmla="*/ 711200 w 4170359"/>
              <a:gd name="connsiteY0" fmla="*/ 72571 h 5994400"/>
              <a:gd name="connsiteX1" fmla="*/ 2728685 w 4170359"/>
              <a:gd name="connsiteY1" fmla="*/ 667657 h 5994400"/>
              <a:gd name="connsiteX2" fmla="*/ 3628572 w 4170359"/>
              <a:gd name="connsiteY2" fmla="*/ 1291771 h 5994400"/>
              <a:gd name="connsiteX3" fmla="*/ 3643086 w 4170359"/>
              <a:gd name="connsiteY3" fmla="*/ 2510971 h 5994400"/>
              <a:gd name="connsiteX4" fmla="*/ 2322286 w 4170359"/>
              <a:gd name="connsiteY4" fmla="*/ 4078514 h 5994400"/>
              <a:gd name="connsiteX5" fmla="*/ 29029 w 4170359"/>
              <a:gd name="connsiteY5" fmla="*/ 5268686 h 5994400"/>
              <a:gd name="connsiteX6" fmla="*/ 0 w 4170359"/>
              <a:gd name="connsiteY6" fmla="*/ 5994400 h 5994400"/>
              <a:gd name="connsiteX7" fmla="*/ 2786743 w 4170359"/>
              <a:gd name="connsiteY7" fmla="*/ 4325257 h 5994400"/>
              <a:gd name="connsiteX8" fmla="*/ 4122057 w 4170359"/>
              <a:gd name="connsiteY8" fmla="*/ 2409371 h 5994400"/>
              <a:gd name="connsiteX9" fmla="*/ 3439886 w 4170359"/>
              <a:gd name="connsiteY9" fmla="*/ 740229 h 5994400"/>
              <a:gd name="connsiteX10" fmla="*/ 1161143 w 4170359"/>
              <a:gd name="connsiteY10" fmla="*/ 0 h 5994400"/>
              <a:gd name="connsiteX11" fmla="*/ 711200 w 4170359"/>
              <a:gd name="connsiteY11" fmla="*/ 72571 h 59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0359" h="5994400">
                <a:moveTo>
                  <a:pt x="711200" y="72571"/>
                </a:moveTo>
                <a:cubicBezTo>
                  <a:pt x="957943" y="203200"/>
                  <a:pt x="2273904" y="481390"/>
                  <a:pt x="2728685" y="667657"/>
                </a:cubicBezTo>
                <a:cubicBezTo>
                  <a:pt x="3183466" y="853924"/>
                  <a:pt x="3476172" y="984552"/>
                  <a:pt x="3628572" y="1291771"/>
                </a:cubicBezTo>
                <a:cubicBezTo>
                  <a:pt x="3780972" y="1598990"/>
                  <a:pt x="3860800" y="2046514"/>
                  <a:pt x="3643086" y="2510971"/>
                </a:cubicBezTo>
                <a:cubicBezTo>
                  <a:pt x="3425372" y="2975428"/>
                  <a:pt x="2924629" y="3618895"/>
                  <a:pt x="2322286" y="4078514"/>
                </a:cubicBezTo>
                <a:cubicBezTo>
                  <a:pt x="1719943" y="4538133"/>
                  <a:pt x="793448" y="4871962"/>
                  <a:pt x="29029" y="5268686"/>
                </a:cubicBezTo>
                <a:lnTo>
                  <a:pt x="0" y="5994400"/>
                </a:lnTo>
                <a:cubicBezTo>
                  <a:pt x="413657" y="5834743"/>
                  <a:pt x="2085219" y="4850190"/>
                  <a:pt x="2786743" y="4325257"/>
                </a:cubicBezTo>
                <a:cubicBezTo>
                  <a:pt x="3488267" y="3800324"/>
                  <a:pt x="4013200" y="3006876"/>
                  <a:pt x="4122057" y="2409371"/>
                </a:cubicBezTo>
                <a:cubicBezTo>
                  <a:pt x="4230914" y="1811866"/>
                  <a:pt x="4213982" y="1248229"/>
                  <a:pt x="3439886" y="740229"/>
                </a:cubicBezTo>
                <a:cubicBezTo>
                  <a:pt x="2665790" y="232229"/>
                  <a:pt x="1920724" y="246743"/>
                  <a:pt x="1161143" y="0"/>
                </a:cubicBezTo>
                <a:lnTo>
                  <a:pt x="711200" y="725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6084168" y="588320"/>
            <a:ext cx="2408351" cy="721594"/>
          </a:xfrm>
          <a:prstGeom prst="wedgeRectCallout">
            <a:avLst>
              <a:gd name="adj1" fmla="val -33644"/>
              <a:gd name="adj2" fmla="val 14091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Bookman Old Style" panose="02050604050505020204" pitchFamily="18" charset="0"/>
              </a:rPr>
              <a:t>Веранда А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3251731" y="4377945"/>
            <a:ext cx="2408351" cy="721594"/>
          </a:xfrm>
          <a:prstGeom prst="wedgeRectCallout">
            <a:avLst>
              <a:gd name="adj1" fmla="val 53222"/>
              <a:gd name="adj2" fmla="val -1259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Bookman Old Style" panose="02050604050505020204" pitchFamily="18" charset="0"/>
              </a:rPr>
              <a:t>Веранда Б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526808">
            <a:off x="3373885" y="1747874"/>
            <a:ext cx="949829" cy="3116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77407" y="5229200"/>
            <a:ext cx="771507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Какую часть дома нам стоит приобрести, если все мы мечтаем наслаждаться лучами восходящего солнца на веранде собственного дома?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40" y="2652737"/>
            <a:ext cx="733585" cy="843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" y="1949533"/>
            <a:ext cx="1018621" cy="9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Bookman Old Style" panose="02050604050505020204" pitchFamily="18" charset="0"/>
              </a:rPr>
              <a:t>Сколько </a:t>
            </a:r>
            <a:r>
              <a:rPr lang="ru-RU" sz="2400" b="1" dirty="0" smtClean="0">
                <a:latin typeface="Bookman Old Style" panose="02050604050505020204" pitchFamily="18" charset="0"/>
              </a:rPr>
              <a:t>нужно потратить </a:t>
            </a:r>
            <a:r>
              <a:rPr lang="ru-RU" sz="2400" b="1" dirty="0">
                <a:latin typeface="Bookman Old Style" panose="02050604050505020204" pitchFamily="18" charset="0"/>
              </a:rPr>
              <a:t>денег на покупку </a:t>
            </a:r>
            <a:r>
              <a:rPr lang="ru-RU" sz="2400" b="1" dirty="0" smtClean="0">
                <a:latin typeface="Bookman Old Style" panose="02050604050505020204" pitchFamily="18" charset="0"/>
              </a:rPr>
              <a:t>обоев для данной комнаты?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492896"/>
            <a:ext cx="3646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Стандартная дверь:</a:t>
            </a:r>
          </a:p>
          <a:p>
            <a:r>
              <a:rPr lang="ru-RU" sz="2400" b="1" dirty="0" smtClean="0">
                <a:latin typeface="Bookman Old Style" panose="02050604050505020204" pitchFamily="18" charset="0"/>
              </a:rPr>
              <a:t>0,8х2,0</a:t>
            </a:r>
            <a:endParaRPr lang="ru-RU" sz="2400" b="1" dirty="0">
              <a:latin typeface="Bookman Old Style" panose="02050604050505020204" pitchFamily="18" charset="0"/>
            </a:endParaRPr>
          </a:p>
          <a:p>
            <a:endParaRPr lang="ru-RU" sz="2400" b="1" dirty="0" smtClean="0">
              <a:latin typeface="Bookman Old Style" panose="02050604050505020204" pitchFamily="18" charset="0"/>
            </a:endParaRPr>
          </a:p>
          <a:p>
            <a:r>
              <a:rPr lang="ru-RU" sz="2400" b="1" dirty="0" smtClean="0">
                <a:latin typeface="Bookman Old Style" panose="02050604050505020204" pitchFamily="18" charset="0"/>
              </a:rPr>
              <a:t>Стандартное окно:</a:t>
            </a:r>
          </a:p>
          <a:p>
            <a:r>
              <a:rPr lang="ru-RU" sz="2400" b="1" dirty="0" smtClean="0">
                <a:latin typeface="Bookman Old Style" panose="02050604050505020204" pitchFamily="18" charset="0"/>
              </a:rPr>
              <a:t>1,40х1,60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9637"/>
            <a:ext cx="45053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0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2" b="20716"/>
          <a:stretch/>
        </p:blipFill>
        <p:spPr>
          <a:xfrm>
            <a:off x="0" y="0"/>
            <a:ext cx="9144000" cy="3186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18855"/>
          <a:stretch/>
        </p:blipFill>
        <p:spPr>
          <a:xfrm>
            <a:off x="0" y="3186545"/>
            <a:ext cx="9144000" cy="36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114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МАСТЕР-КЛАСС «Использование компетентностно-ориентированных заданий на уроках технологии»</vt:lpstr>
      <vt:lpstr>Консалтинговые фирмы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2014-04-05T16:44:23Z</dcterms:created>
  <dcterms:modified xsi:type="dcterms:W3CDTF">2014-04-14T16:20:24Z</dcterms:modified>
</cp:coreProperties>
</file>