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83" r:id="rId9"/>
    <p:sldId id="284" r:id="rId10"/>
    <p:sldId id="273" r:id="rId11"/>
    <p:sldId id="264" r:id="rId12"/>
    <p:sldId id="265" r:id="rId13"/>
    <p:sldId id="285" r:id="rId14"/>
    <p:sldId id="266" r:id="rId15"/>
    <p:sldId id="286" r:id="rId16"/>
    <p:sldId id="267" r:id="rId17"/>
    <p:sldId id="287" r:id="rId18"/>
    <p:sldId id="288" r:id="rId19"/>
    <p:sldId id="270" r:id="rId20"/>
    <p:sldId id="276" r:id="rId21"/>
    <p:sldId id="271" r:id="rId22"/>
    <p:sldId id="274" r:id="rId23"/>
    <p:sldId id="275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2036" autoAdjust="0"/>
  </p:normalViewPr>
  <p:slideViewPr>
    <p:cSldViewPr>
      <p:cViewPr varScale="1">
        <p:scale>
          <a:sx n="71" d="100"/>
          <a:sy n="71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3200" dirty="0" smtClean="0">
                <a:latin typeface="Monotype Corsiva" pitchFamily="66" charset="0"/>
              </a:rPr>
              <a:t>Стоимость</a:t>
            </a:r>
            <a:r>
              <a:rPr lang="ru-RU" sz="3200" baseline="0" dirty="0" smtClean="0">
                <a:latin typeface="Monotype Corsiva" pitchFamily="66" charset="0"/>
              </a:rPr>
              <a:t>  сувенира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1346287845559941"/>
          <c:y val="1.568616472037456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стоит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____руб __-%</c:v>
                </c:pt>
                <c:pt idx="1">
                  <c:v>__руб__%</c:v>
                </c:pt>
                <c:pt idx="2">
                  <c:v>__руб. __%</c:v>
                </c:pt>
                <c:pt idx="3">
                  <c:v>                                                Ср = 10 х 8 = 80 руб.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50113799793247"/>
          <c:y val="0.15436990009626497"/>
          <c:w val="0.30590436351706196"/>
          <c:h val="0.7258474409448839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768-9751-4C3A-BD7C-83D726BDB6C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52E8-D15C-4262-BAA1-B603F60A5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fragile_2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fragile_2.mp3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7729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Конструирование и дизайн сувенира.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928802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  <a:cs typeface="Microsoft Sans Serif" pitchFamily="34" charset="0"/>
              </a:rPr>
              <a:t>Выполнили: Макаров  Сергей Александрович, Кравченко Валерий Иванович,  </a:t>
            </a:r>
            <a:r>
              <a:rPr lang="ru-RU" sz="1600" dirty="0" err="1" smtClean="0">
                <a:latin typeface="Monotype Corsiva" pitchFamily="66" charset="0"/>
                <a:cs typeface="Microsoft Sans Serif" pitchFamily="34" charset="0"/>
              </a:rPr>
              <a:t>Ходак</a:t>
            </a:r>
            <a:r>
              <a:rPr lang="ru-RU" sz="1600" dirty="0" smtClean="0">
                <a:latin typeface="Monotype Corsiva" pitchFamily="66" charset="0"/>
                <a:cs typeface="Microsoft Sans Serif" pitchFamily="34" charset="0"/>
              </a:rPr>
              <a:t> Лидия Геннадьевна,   учителя  Лицея № 20, СОШ № 25, МУК «Созвездие».                      </a:t>
            </a:r>
            <a:endParaRPr lang="ru-RU" sz="1600" dirty="0">
              <a:latin typeface="Monotype Corsiva" pitchFamily="66" charset="0"/>
              <a:cs typeface="Microsoft Sans Serif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635795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Междуреченск  2010г.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fragile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288000" cy="288000"/>
          </a:xfrm>
          <a:prstGeom prst="rect">
            <a:avLst/>
          </a:prstGeom>
        </p:spPr>
      </p:pic>
      <p:pic>
        <p:nvPicPr>
          <p:cNvPr id="1026" name="Picture 2" descr="C:\Documents and Settings\Dima\Рабочий стол\фото для резьбы\IMGP31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214554"/>
            <a:ext cx="2714644" cy="3786214"/>
          </a:xfrm>
          <a:prstGeom prst="rect">
            <a:avLst/>
          </a:prstGeom>
          <a:noFill/>
        </p:spPr>
      </p:pic>
      <p:pic>
        <p:nvPicPr>
          <p:cNvPr id="2" name="Picture 2" descr="C:\Documents and Settings\Dima\Рабочий стол\P10104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50043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578" y="142852"/>
            <a:ext cx="8941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Звездочка обдумывания.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00430" y="1000108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1.Выбор  шаблона устойчивого основания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71868" y="5572140"/>
            <a:ext cx="192882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6. Крепление свечи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00826" y="3643314"/>
            <a:ext cx="185738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4.Эргономия ручки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14348" y="3571876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8. Дизайн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86380" y="1285860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2. Выбор соединения деталей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86512" y="2357430"/>
            <a:ext cx="242889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3. Сопряжение основания и стойки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14480" y="1285860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10. Внести поправки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28662" y="2357430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9. Анализ работы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357290" y="4714884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7. Безопасность эксплуатации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29256" y="4857760"/>
            <a:ext cx="228601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5.Возможность усложнить изделие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868" y="3071810"/>
            <a:ext cx="200026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Алгоритм конструирования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178959" y="4250537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678231" y="4822041"/>
            <a:ext cx="121524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036347" y="4393413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572132" y="4000504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7" idx="1"/>
          </p:cNvCxnSpPr>
          <p:nvPr/>
        </p:nvCxnSpPr>
        <p:spPr>
          <a:xfrm rot="10800000" flipV="1">
            <a:off x="2571736" y="364331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2714612" y="307181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V="1">
            <a:off x="3178959" y="2464587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3929852" y="2572538"/>
            <a:ext cx="927900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5072066" y="250030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72" y="5429264"/>
            <a:ext cx="1076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643578"/>
            <a:ext cx="1209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>
            <a:endCxn id="22" idx="2"/>
          </p:cNvCxnSpPr>
          <p:nvPr/>
        </p:nvCxnSpPr>
        <p:spPr>
          <a:xfrm flipV="1">
            <a:off x="5572132" y="2893215"/>
            <a:ext cx="714380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4678" y="571480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Лак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40" y="5214950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Краски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00826" y="285749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Брусок для стойки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400х50х50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2714620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Доска для основания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220х200х50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00100" y="1142984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Клей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80" y="1285860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Морилка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9256" y="4429132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Брусок для боковых стоек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300х50х50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00100" y="428625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Брусок  для рожков  200х30х30 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2928934"/>
            <a:ext cx="171451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Материалы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для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канделябра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14" name="Прямая со стрелкой 13"/>
          <p:cNvCxnSpPr>
            <a:stCxn id="12" idx="1"/>
          </p:cNvCxnSpPr>
          <p:nvPr/>
        </p:nvCxnSpPr>
        <p:spPr>
          <a:xfrm rot="10800000">
            <a:off x="2500298" y="350043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786050" y="2285992"/>
            <a:ext cx="785818" cy="64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713950" y="2429662"/>
            <a:ext cx="10017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071272" y="2501100"/>
            <a:ext cx="50165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786050" y="400050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 rot="5400000">
            <a:off x="3786182" y="457200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72066" y="4073530"/>
            <a:ext cx="500066" cy="498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143504" y="3500438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955" y="142852"/>
            <a:ext cx="6831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Эскиз основания.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14554"/>
            <a:ext cx="12858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214554"/>
            <a:ext cx="14525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C:\Documents and Settings\Dima\Рабочий стол\бух\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214422"/>
            <a:ext cx="378621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310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Эскиз ручки.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Documents and Settings\Dima\Рабочий стол\бух\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1142984"/>
            <a:ext cx="371477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310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Эскиз ручки.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Documents and Settings\Dima\Рабочий стол\бух\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214422"/>
            <a:ext cx="364333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310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Эскиз ручки.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Documents and Settings\Dima\Рабочий стол\бух\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142984"/>
            <a:ext cx="378621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646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Эскиз ручки.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00037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857496"/>
            <a:ext cx="1285884" cy="1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Documents and Settings\Dima\Рабочий стол\бух\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357298"/>
            <a:ext cx="364333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646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Эскиз ручки.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00037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857496"/>
            <a:ext cx="1285884" cy="1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Documents and Settings\Dima\Рабочий стол\бух\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142984"/>
            <a:ext cx="392909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7351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Эскиз изделия.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00037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857496"/>
            <a:ext cx="1285884" cy="16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Documents and Settings\Dima\Рабочий стол\бух\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214422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818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Экономический расчет.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Собщ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.=См+Сэл.+Сл+Ср.=13,5+5,5+9 =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</a:rPr>
              <a:t>28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4714884"/>
            <a:ext cx="271464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Общая стоимость: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2844" y="1142984"/>
            <a:ext cx="3627916" cy="20928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А=400мм=0,4м ;    А=200мм=0,2м;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В=50мм=0,05м;     В=200мм=0,2м;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С=50мм=0,05м;     С=50мм=0,05м;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общ.=0,4х0,05х0,05+0,2х0,2х0,05=0,003м3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Стоимость  1м3  древесины  </a:t>
            </a: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500 руб.,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тогда  стоимость материалов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См=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0,003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4500=13.5 руб.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00496" y="1071546"/>
            <a:ext cx="3623108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Стоимость  электроэнергии: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Т = 8ч - время  работы  токарного  станка,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= 0,4 кВт - мощность  станка,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Стоимость 1кВт=125коп.=1,25руб.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Сэл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. = 8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0,4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1,75= 5,5  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429124" y="2643182"/>
            <a:ext cx="2908489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1798638" algn="l"/>
                <a:tab pos="2247900" algn="l"/>
                <a:tab pos="2697163" algn="l"/>
                <a:tab pos="3429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Стоимость  лака: 90гр=0,09кг;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1798638" algn="l"/>
                <a:tab pos="2247900" algn="l"/>
                <a:tab pos="2697163" algn="l"/>
                <a:tab pos="3429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1кг  лака  стоит  100руб.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  <a:tab pos="1798638" algn="l"/>
                <a:tab pos="2247900" algn="l"/>
                <a:tab pos="2697163" algn="l"/>
                <a:tab pos="3429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Сл = 0,09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100 = 9 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7163" y="3643314"/>
            <a:ext cx="754405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Стоимость  расходных материалов, не учитываем, так как  их расход мал.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8117" y="214290"/>
            <a:ext cx="4642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Содержание.</a:t>
            </a:r>
            <a:endParaRPr lang="ru-RU" sz="54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62" y="1571612"/>
            <a:ext cx="69974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Обоснование….………..…………………………………………. 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Задачи………………………………..………………………….. 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Историческая справка..………………………………….................5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бразцы изделий..……………………………….…..……………6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</a:rPr>
              <a:t>Поиск альтернативных вариантов……………………………….7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Требования к проектированию на производстве …………………8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</a:rPr>
              <a:t>Тела вращения…………………………………………………..9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Звездочка обдумывания....…………………………………..10 - 11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Эскиз   основания.………………………………………………12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Эскизы  вертикальной стойки………………………………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13- 17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Monotype Corsiva" pitchFamily="66" charset="0"/>
              </a:rPr>
              <a:t>Эскиз изделия.…………………………………………………..18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Экономический расчёт.………………………………………….19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Маркетинговое исследование.....………………………………….20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Рекламный проспект..……………………………….………….21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</a:rPr>
              <a:t>Выводы..………………………………………………………...22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Оценка изделия..……………………………………..………….23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Литература….…………………………………….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.……..……….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66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0"/>
            <a:ext cx="1866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6048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Маркетинговое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исследование.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00232" y="207167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857224" y="1714488"/>
          <a:ext cx="77153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5389080"/>
            <a:ext cx="1500166" cy="128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42852"/>
            <a:ext cx="3273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Реклама.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071546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   Если Вы хотите научиться изготавливать качественные изделия, которые будут служить  Вам долго и украсит Ваш интерьер  участвуйте в работе педагогической мастерской :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3" y="1643050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 мастерства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928934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Гарантия на  изготавливаемые изделия. Постоянным участникам возможность изготовить сувениры для своих родных и близких, или продать их  через розничную сеть.</a:t>
            </a:r>
          </a:p>
          <a:p>
            <a:r>
              <a:rPr lang="ru-RU" dirty="0" smtClean="0">
                <a:latin typeface="Monotype Corsiva" pitchFamily="66" charset="0"/>
              </a:rPr>
              <a:t>Приобретая  знания, Вы не только становитесь более квалифицированным специалистом, но и имеете возможность дополнительного заработка. </a:t>
            </a:r>
          </a:p>
          <a:p>
            <a:r>
              <a:rPr lang="ru-RU" dirty="0" smtClean="0">
                <a:latin typeface="Monotype Corsiva" pitchFamily="66" charset="0"/>
              </a:rPr>
              <a:t>     Для производства используются только экологически чистые материалы.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                                             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С нашими изделиями – в светлое будущее!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4929198"/>
            <a:ext cx="5000660" cy="18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214950"/>
            <a:ext cx="1076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5357826"/>
            <a:ext cx="1266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71538" y="642918"/>
            <a:ext cx="7090622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Выводы: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1.Конструкция данного изделия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твечает требованиям производства.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2. Отделка изделия окрашиванием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является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одним из перспективных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методов.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3. Методику можно применить при организации уроков и внеурочной работы.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4.  Возрождать православную культуру и традиции нужно в первую очередь самому.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4643446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714884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21429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933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Оценка изделия.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1643050"/>
            <a:ext cx="804451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Times New Roman" pitchFamily="18" charset="0"/>
              </a:rPr>
              <a:t>Положительные  стороны: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-дизайн  изделия  соответствует  назначению,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-стоимость  материалов  не очень большая,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 подсвечник  изготовлен  из  экологически чистых  материалов,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-изделие устойчиво,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-материалы  общедоступны.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Times New Roman" pitchFamily="18" charset="0"/>
              </a:rPr>
              <a:t>Отрицательные  стороны: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-сложно  выполнить сборку изделия,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-производство  не  безотходно,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-отсутствует  пожарная безопасность при эксплуатации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без пропитки специальными составами.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429264"/>
            <a:ext cx="657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5357826"/>
            <a:ext cx="12096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500042"/>
            <a:ext cx="107663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14290"/>
            <a:ext cx="436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Литература.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785926"/>
            <a:ext cx="8217314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В.Д.Симоненко «Учебник по технологии» 7 класс, Москва, Просвещение, 2006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Г. В.Федотов « Волшебный  мир  дерева». М. Просвещение. 1987год.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Ликум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. «Все обо всем», Популярная энциклопедия для детей, компания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«Ключ-С», Москва, 1997 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fragile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3571876"/>
            <a:ext cx="4286280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485991">
            <a:off x="-382403" y="2963740"/>
            <a:ext cx="9919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просмотр=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954453">
            <a:off x="512544" y="698978"/>
            <a:ext cx="3804675" cy="315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466073">
            <a:off x="4374407" y="3165149"/>
            <a:ext cx="4191000" cy="287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42852"/>
            <a:ext cx="501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Обоснование.</a:t>
            </a:r>
            <a:endParaRPr lang="ru-RU" sz="54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6788" y="1428736"/>
            <a:ext cx="9017212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Тема исследования 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актуальность изготовления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сувениров при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организации внеурочной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Проблема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создании отечественных  сувениров с учетом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региональных особенностей, из экологически чистого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материала - древесины.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Объект исследования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возможности проведения внеурочной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деятельности в учебных заведениях.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токарные изделия и их дизайн,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как возможность привлечения учащихся к творческой работе.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Цель  мастер -класса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выяснить необходимость педагогической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мастерской по конструированию и дизайну токарных сувениров.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14"/>
            <a:ext cx="1143008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86" y="142852"/>
            <a:ext cx="10715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14290"/>
            <a:ext cx="2831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428736"/>
            <a:ext cx="8572528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Научить созданию токарных изделий при помощи тел вращения с учетом промышленных требований.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За счет различных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способов отделки токарных изделий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выяснить дальнейшие направления совершенствования сувениров из древесины.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Определение областей применения данных знаний и потребности в таких изделиях методом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анкетирования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lang="ru-RU" sz="2800" i="1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Возрождение православной культуры посредством изготовления Пасхальных сувениров.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58" y="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"/>
            <a:ext cx="1571635" cy="137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8122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Историческая справка.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8072494" cy="47397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atin typeface="Monotype Corsiva" pitchFamily="66" charset="0"/>
              </a:rPr>
              <a:t>    </a:t>
            </a:r>
            <a:r>
              <a:rPr lang="ru-RU" sz="1400" i="1" dirty="0" smtClean="0"/>
              <a:t> </a:t>
            </a:r>
            <a:r>
              <a:rPr lang="ru-RU" sz="1600" i="1" dirty="0" smtClean="0"/>
              <a:t>Художественное точение - широко распространенный вид художественной обработки древесины, применяемый при изготовлении мебели, посуды, сувениров и других предметов, который ведет свое начало от старинных русских промыслов.</a:t>
            </a:r>
          </a:p>
          <a:p>
            <a:r>
              <a:rPr lang="ru-RU" sz="1600" i="1" dirty="0" smtClean="0"/>
              <a:t>Для художественного точения применяют древесину  березы, осины, тополя, кедра, дуба, ясеня, липы, сосны.</a:t>
            </a:r>
          </a:p>
          <a:p>
            <a:r>
              <a:rPr lang="ru-RU" sz="1600" i="1" dirty="0" smtClean="0"/>
              <a:t>Демонстрируя различные способы сопряжения тел вращения, обращаю внимание  на требования для проектирования.</a:t>
            </a:r>
          </a:p>
          <a:p>
            <a:r>
              <a:rPr lang="ru-RU" sz="1600" i="1" dirty="0" smtClean="0"/>
              <a:t>   Последовательность выполнения конструирования. </a:t>
            </a:r>
          </a:p>
          <a:p>
            <a:r>
              <a:rPr lang="ru-RU" sz="1600" i="1" dirty="0" smtClean="0"/>
              <a:t> Составление чертежа ( эскиза):</a:t>
            </a:r>
          </a:p>
          <a:p>
            <a:r>
              <a:rPr lang="ru-RU" sz="1600" i="1" dirty="0" smtClean="0"/>
              <a:t>- Выполнение чертежа для деталей, имеющих форму вращения с фасонными поверхностями, начинают с проведения штрихпунктирной линии.</a:t>
            </a:r>
          </a:p>
          <a:p>
            <a:r>
              <a:rPr lang="ru-RU" sz="1600" i="1" dirty="0" smtClean="0"/>
              <a:t>-  Затем вычерчивают профили элементов тел вращения симметрично относительно осевой линии.</a:t>
            </a:r>
          </a:p>
          <a:p>
            <a:r>
              <a:rPr lang="ru-RU" sz="1600" i="1" dirty="0" smtClean="0"/>
              <a:t>-  Вычерчивают радиусы, образующие конусы, сферы, а также другие элементы.</a:t>
            </a:r>
          </a:p>
          <a:p>
            <a:r>
              <a:rPr lang="ru-RU" sz="1600" i="1" dirty="0" smtClean="0"/>
              <a:t>-  Проставляют диаметры и длины цилиндров и конусов, расстояния на оси, радиусы </a:t>
            </a:r>
            <a:r>
              <a:rPr lang="ru-RU" sz="1600" i="1" dirty="0" err="1" smtClean="0"/>
              <a:t>скругления</a:t>
            </a:r>
            <a:r>
              <a:rPr lang="ru-RU" sz="1600" i="1" dirty="0" smtClean="0"/>
              <a:t> профилей, размеры фасок и т. д. </a:t>
            </a:r>
          </a:p>
          <a:p>
            <a:r>
              <a:rPr lang="ru-RU" sz="1400" i="1" dirty="0" smtClean="0">
                <a:latin typeface="Monotype Corsiva" pitchFamily="66" charset="0"/>
              </a:rPr>
              <a:t> </a:t>
            </a:r>
            <a:endParaRPr lang="ru-RU" sz="1400" i="1" dirty="0">
              <a:latin typeface="Monotype Corsiva" pitchFamily="66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5759668"/>
            <a:ext cx="1285852" cy="109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81708"/>
            <a:ext cx="1142976" cy="97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529590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29590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Documents and Settings\Dima\Рабочий стол\фото для резьбы\IMGP31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500174"/>
            <a:ext cx="2786082" cy="4000528"/>
          </a:xfrm>
          <a:prstGeom prst="rect">
            <a:avLst/>
          </a:prstGeom>
          <a:noFill/>
        </p:spPr>
      </p:pic>
      <p:pic>
        <p:nvPicPr>
          <p:cNvPr id="1027" name="Picture 3" descr="C:\Documents and Settings\Dima\Рабочий стол\фото для резьбы\IMGP30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500174"/>
            <a:ext cx="2286016" cy="4000528"/>
          </a:xfrm>
          <a:prstGeom prst="rect">
            <a:avLst/>
          </a:prstGeom>
          <a:noFill/>
        </p:spPr>
      </p:pic>
      <p:pic>
        <p:nvPicPr>
          <p:cNvPr id="3" name="Picture 2" descr="C:\Documents and Settings\Dima\Рабочий стол\фото для резьбы\IMGP31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500174"/>
            <a:ext cx="292895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376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Поиск альтернативных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вариантов проекта.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2214554"/>
            <a:ext cx="8358214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Назначение: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выполнять различные  функции: сувенир, подарок, светильник.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Размеры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изделие  должно  быть  не больших  размеров, но  не  меньше,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чем  можно  обработать  с  помощью  токарного  станка.  При  выборе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конструкции  возможны  различные  варианты, поэтому  мы  воспользуемся  методом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конструирования токарных форм при помощи тел вращения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                    Изделие: подсвечник – сувенир.</a:t>
            </a:r>
            <a:endParaRPr lang="ru-RU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Изучив  возможности  изготовления   и  применения каждый из Вас  выбрал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свой  вариант. Попробуйте изобразить изделие с учетом полученных знаний </a:t>
            </a:r>
            <a:r>
              <a:rPr lang="ru-RU" smtClean="0">
                <a:latin typeface="Arial" pitchFamily="34" charset="0"/>
                <a:ea typeface="Times New Roman" pitchFamily="18" charset="0"/>
              </a:rPr>
              <a:t>по конструированию.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36307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Основные требования производства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 проектированию  изделий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Технологичность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наименьшими затратами труда, не требуют ручной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обработки.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Экономичность -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получение наибольшей прибыли  при эксплуатации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изделия или реализации технологии.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Эргономика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удобство в использовании.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Безопасность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предусматривает создание и эксплуатацию изделий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без нарушения жизнедеятельности человека.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Экологичность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изготовление  и эксплуатация изделий без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существенных   изменений  в окружающей среде.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Dima\Рабочий стол\геометрические тела\P1010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-1000156"/>
            <a:ext cx="9644130" cy="81439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Тела вращения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06" y="1643050"/>
            <a:ext cx="8715436" cy="4483113"/>
          </a:xfrm>
        </p:spPr>
        <p:txBody>
          <a:bodyPr/>
          <a:lstStyle/>
          <a:p>
            <a:r>
              <a:rPr lang="ru-RU" dirty="0" smtClean="0"/>
              <a:t>Шар           Конус              Цилиндр            Тор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492</TotalTime>
  <Words>1019</Words>
  <Application>Microsoft Office PowerPoint</Application>
  <PresentationFormat>Экран (4:3)</PresentationFormat>
  <Paragraphs>168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Тела вращения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Qz</cp:lastModifiedBy>
  <cp:revision>84</cp:revision>
  <dcterms:modified xsi:type="dcterms:W3CDTF">2014-11-30T14:17:03Z</dcterms:modified>
</cp:coreProperties>
</file>