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6" r:id="rId4"/>
    <p:sldId id="259" r:id="rId5"/>
    <p:sldId id="261" r:id="rId6"/>
    <p:sldId id="264" r:id="rId7"/>
    <p:sldId id="272" r:id="rId8"/>
    <p:sldId id="263" r:id="rId9"/>
    <p:sldId id="267" r:id="rId10"/>
    <p:sldId id="275" r:id="rId11"/>
    <p:sldId id="266" r:id="rId12"/>
    <p:sldId id="265" r:id="rId13"/>
    <p:sldId id="268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sheep2_ou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774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0DB96-D727-4D04-A99C-55FCF00789BA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CFC8A-E01A-4C27-B4D6-B7B55337E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4D407-7E6F-4881-9C86-C0284070B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eep1_out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2814" y="0"/>
            <a:ext cx="2084243" cy="15567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users/3858995/post246753291/" TargetMode="External"/><Relationship Id="rId2" Type="http://schemas.openxmlformats.org/officeDocument/2006/relationships/hyperlink" Target="http://dou38.ru/br37/index.php?Itemid=68&amp;id=40&amp;option=com_content&amp;view=artic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fozis.ru/soft/1078-bolshaja-jolochka-ukrashenie-dlja-rabochego-stola.html" TargetMode="External"/><Relationship Id="rId5" Type="http://schemas.openxmlformats.org/officeDocument/2006/relationships/hyperlink" Target="http://gloriacats.ru/news/novogodnee_pozdravlenie_ot_eksperta_WCF_AB_svetlanyi_bochkovoy___dorogie_druzya_primite_pozdravleniya_s_novyim_godom/" TargetMode="External"/><Relationship Id="rId4" Type="http://schemas.openxmlformats.org/officeDocument/2006/relationships/hyperlink" Target="http://yandex.ru/clck/jsredi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988840"/>
            <a:ext cx="7772400" cy="208823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Отработка навыков выполнения ручных и машинных швов.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6 класс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Подушка ОВЕЧКА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4437112"/>
            <a:ext cx="381642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Учитель технологии, преподаватель ОДОД Королева Вера Ивановна</a:t>
            </a:r>
          </a:p>
          <a:p>
            <a:r>
              <a:rPr lang="ru-RU" b="1" dirty="0" smtClean="0"/>
              <a:t>ГБОУ Школы №14 Невского района </a:t>
            </a:r>
          </a:p>
          <a:p>
            <a:r>
              <a:rPr lang="ru-RU" b="1" dirty="0" smtClean="0"/>
              <a:t>Санкт-Петербурга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903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57600"/>
            <a:ext cx="4267200" cy="3200400"/>
          </a:xfrm>
          <a:prstGeom prst="rect">
            <a:avLst/>
          </a:prstGeom>
        </p:spPr>
      </p:pic>
      <p:pic>
        <p:nvPicPr>
          <p:cNvPr id="4" name="Рисунок 3" descr="P10903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5" y="188640"/>
            <a:ext cx="6498333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3992" y="260648"/>
            <a:ext cx="7330008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Наполнить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синтепоном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Туловище – подушку</a:t>
            </a:r>
          </a:p>
          <a:p>
            <a:r>
              <a:rPr lang="ru-RU" dirty="0" smtClean="0"/>
              <a:t>Голову</a:t>
            </a:r>
          </a:p>
          <a:p>
            <a:r>
              <a:rPr lang="ru-RU" dirty="0" smtClean="0"/>
              <a:t>Волосы</a:t>
            </a:r>
          </a:p>
          <a:p>
            <a:endParaRPr lang="ru-RU" dirty="0"/>
          </a:p>
        </p:txBody>
      </p:sp>
      <p:pic>
        <p:nvPicPr>
          <p:cNvPr id="5" name="Рисунок 4" descr="P10903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133600"/>
            <a:ext cx="6521852" cy="3959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596336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Зашить потайным ручным швом</a:t>
            </a:r>
            <a:b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необработанные машинным швом места для набивки.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приштуковать</a:t>
            </a:r>
            <a:r>
              <a:rPr lang="ru-RU" dirty="0" smtClean="0"/>
              <a:t> — соединить  встык открытые срезы деталей изделия  шов соединения будет незаметным </a:t>
            </a:r>
            <a:endParaRPr lang="ru-RU" dirty="0"/>
          </a:p>
        </p:txBody>
      </p:sp>
      <p:pic>
        <p:nvPicPr>
          <p:cNvPr id="6" name="Рисунок 5" descr="4ccf393878045cdd2d71397f1f8b0f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268366"/>
            <a:ext cx="3672408" cy="3261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5544616" cy="1143000"/>
          </a:xfrm>
        </p:spPr>
        <p:txBody>
          <a:bodyPr>
            <a:normAutofit fontScale="9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Соединить детали изделия.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Оформить мордочку по желанию.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latin typeface="Comic Sans MS" pitchFamily="66" charset="0"/>
              </a:rPr>
              <a:t>Готовая подушка ОВЕЧКА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3" descr="0c34997e7534cdea0eb3d075fff0e0c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1981204" cy="4896544"/>
          </a:xfrm>
          <a:prstGeom prst="rect">
            <a:avLst/>
          </a:prstGeom>
        </p:spPr>
      </p:pic>
      <p:pic>
        <p:nvPicPr>
          <p:cNvPr id="7" name="Содержимое 6" descr="P109039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1556791"/>
            <a:ext cx="5400600" cy="48779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Использованные ресурсы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u="sng" dirty="0" smtClean="0">
                <a:hlinkClick r:id="rId2"/>
              </a:rPr>
              <a:t>http://dou38.ru/br37/index.php?Itemid=68&amp;id=40&amp;option=com_content&amp;view=article</a:t>
            </a:r>
            <a:endParaRPr lang="ru-RU" sz="2000" dirty="0" smtClean="0"/>
          </a:p>
          <a:p>
            <a:r>
              <a:rPr lang="en-US" sz="2000" u="sng" dirty="0" smtClean="0">
                <a:hlinkClick r:id="rId3"/>
              </a:rPr>
              <a:t>http://www.liveinternet.ru/users/3858995/post246753291/</a:t>
            </a:r>
            <a:endParaRPr lang="ru-RU" sz="2000" dirty="0" smtClean="0"/>
          </a:p>
          <a:p>
            <a:r>
              <a:rPr lang="en-US" sz="2000" u="sng" dirty="0" smtClean="0">
                <a:hlinkClick r:id="rId4"/>
              </a:rPr>
              <a:t>http://yandex.ru/clck/jsredir</a:t>
            </a:r>
            <a:r>
              <a:rPr lang="ru-RU" sz="2000" dirty="0" smtClean="0"/>
              <a:t> </a:t>
            </a:r>
          </a:p>
          <a:p>
            <a:r>
              <a:rPr lang="en-US" sz="1600" dirty="0" smtClean="0">
                <a:hlinkClick r:id="rId5"/>
              </a:rPr>
              <a:t>http://gloriacats.ru/news/novogodnee_pozdravlenie_ot_eksperta_WCF_AB_svetlanyi_bochkovoy___dorogie_druzya_primite_pozdravleniya_s_novyim_godom/</a:t>
            </a:r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http://infozis.ru/soft/1078-bolshaja-jolochka-ukrashenie-dlja-rabochego-stola.html</a:t>
            </a:r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«Как Новый год встретишь, так его и проведешь» — это самая известная примета на любой Новой год, так что нужно постараться встретить 2015 год очень весело, красиво и в хорошей компании. 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Чтобы помочь себе и году «обновиться» нужно обязательно 31 декабря убрать дом, вымыть голову, хорошенько помыться (раньше считалось – попариться в бане) и надеть все чистое и по возможности новое – начиная с нательного белья и заканчивая обувью.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В Новый год не дают и не берут в долг – весь год расплачиваться будешь, если все же возникла такая необходимость, деньги нельзя давать или брать рукой, лучше положить их на стол или передать в конверте.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На новогоднем столе должно быть в изобилие еды и питья  — это сулит достаток и богатство в следующем году.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В Новогоднюю ночь нельзя ругаться, кричать или браниться плохими словами – можно «спугнуть» новый год и удача отвернется от вас и вашей семьи.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В Новый год нельзя стирать вещи и выносить мусор – этим вы сами «выносите» свое благополучие из семьи.</a:t>
            </a:r>
            <a:endParaRPr lang="ru-RU" sz="1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6637012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1008" y="-243408"/>
            <a:ext cx="1832992" cy="1832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Год синей овечки по восточному календарю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1401344724_mtrg9hqoejuzxgj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5616624" cy="4752528"/>
          </a:xfrm>
        </p:spPr>
      </p:pic>
      <p:pic>
        <p:nvPicPr>
          <p:cNvPr id="5" name="Содержимое 3" descr="koza-300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484784"/>
            <a:ext cx="2952328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264696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Лучший подарок это сделанный своими руками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Перечертить на бумагу шаблон деталей ОВЕЧКИ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1196752"/>
            <a:ext cx="57570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Подарок – мягкая подушка ОВЕЧКА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Рисунок 6" descr="P1090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276872"/>
            <a:ext cx="5760640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Раскроить из ткани овечку</a:t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620688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 Сложить ткань лицевой стороной вовнутрь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 Разложить детали выкройки, приколоть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Обмеловать</a:t>
            </a:r>
            <a:r>
              <a:rPr lang="ru-RU" sz="2400" dirty="0" smtClean="0">
                <a:latin typeface="Comic Sans MS" pitchFamily="66" charset="0"/>
              </a:rPr>
              <a:t> по контуру и по запасу </a:t>
            </a:r>
          </a:p>
          <a:p>
            <a:r>
              <a:rPr lang="ru-RU" sz="2400" dirty="0" smtClean="0">
                <a:latin typeface="Comic Sans MS" pitchFamily="66" charset="0"/>
              </a:rPr>
              <a:t>на шов 0,8 см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5" name="Рисунок 4" descr="IMG10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348880"/>
            <a:ext cx="56896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Сметать детали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476672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Сложить лицевую с лицевой, сколоть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Сметать по контуру  </a:t>
            </a:r>
            <a:endParaRPr lang="ru-RU" sz="2400" dirty="0"/>
          </a:p>
        </p:txBody>
      </p:sp>
      <p:pic>
        <p:nvPicPr>
          <p:cNvPr id="6" name="Рисунок 5" descr="P10903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4132426" cy="4464496"/>
          </a:xfrm>
          <a:prstGeom prst="rect">
            <a:avLst/>
          </a:prstGeom>
        </p:spPr>
      </p:pic>
      <p:pic>
        <p:nvPicPr>
          <p:cNvPr id="11" name="Содержимое 10" descr="P109037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11960" y="1628800"/>
            <a:ext cx="5000189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0"/>
            <a:ext cx="8280400" cy="3212976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2800" b="1" u="sng" dirty="0" smtClean="0">
                <a:latin typeface="Comic Sans MS" pitchFamily="66" charset="0"/>
              </a:rPr>
              <a:t>Ручной сметочный шов</a:t>
            </a:r>
          </a:p>
          <a:p>
            <a:pPr algn="ctr" eaLnBrk="1" hangingPunct="1">
              <a:buFontTx/>
              <a:buNone/>
            </a:pPr>
            <a:r>
              <a:rPr lang="ru-RU" sz="2800" b="1" u="sng" dirty="0" smtClean="0">
                <a:latin typeface="Comic Sans MS" pitchFamily="66" charset="0"/>
              </a:rPr>
              <a:t>СМЕТАТЬ</a:t>
            </a:r>
          </a:p>
          <a:p>
            <a:pPr algn="ctr" eaLnBrk="1" hangingPunct="1">
              <a:buFontTx/>
              <a:buNone/>
            </a:pPr>
            <a:endParaRPr lang="ru-RU" sz="280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Временное соединение двух или нескольких деталей, примерно равных по величине, по намеченным линиям  </a:t>
            </a:r>
            <a:endParaRPr lang="ru-RU" sz="2000" b="1" u="sng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Длина стежка 7мм – 1см</a:t>
            </a:r>
            <a:endParaRPr lang="ru-RU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ru-RU" sz="2000" dirty="0" smtClean="0"/>
          </a:p>
        </p:txBody>
      </p:sp>
      <p:pic>
        <p:nvPicPr>
          <p:cNvPr id="15363" name="Picture 24" descr="сметат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39" b="21953"/>
          <a:stretch>
            <a:fillRect/>
          </a:stretch>
        </p:blipFill>
        <p:spPr>
          <a:xfrm>
            <a:off x="683568" y="3356992"/>
            <a:ext cx="4032820" cy="2736949"/>
          </a:xfrm>
          <a:noFill/>
        </p:spPr>
      </p:pic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5220072" y="4581128"/>
            <a:ext cx="1296392" cy="576262"/>
            <a:chOff x="5004048" y="3284984"/>
            <a:chExt cx="3600400" cy="576064"/>
          </a:xfrm>
        </p:grpSpPr>
        <p:cxnSp>
          <p:nvCxnSpPr>
            <p:cNvPr id="15365" name="Прямая соединительная линия 5"/>
            <p:cNvCxnSpPr>
              <a:cxnSpLocks noChangeShapeType="1"/>
            </p:cNvCxnSpPr>
            <p:nvPr/>
          </p:nvCxnSpPr>
          <p:spPr bwMode="auto">
            <a:xfrm>
              <a:off x="5004048" y="3429000"/>
              <a:ext cx="3600400" cy="0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366" name="Прямая соединительная линия 8"/>
            <p:cNvCxnSpPr>
              <a:cxnSpLocks noChangeShapeType="1"/>
            </p:cNvCxnSpPr>
            <p:nvPr/>
          </p:nvCxnSpPr>
          <p:spPr bwMode="auto">
            <a:xfrm>
              <a:off x="5004048" y="3645024"/>
              <a:ext cx="3600400" cy="0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367" name="Прямая соединительная линия 10"/>
            <p:cNvCxnSpPr>
              <a:cxnSpLocks noChangeShapeType="1"/>
            </p:cNvCxnSpPr>
            <p:nvPr/>
          </p:nvCxnSpPr>
          <p:spPr bwMode="auto">
            <a:xfrm>
              <a:off x="5364088" y="3284984"/>
              <a:ext cx="0" cy="576064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6948264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Обработка обтачным швом</a:t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(краевой)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97455712_SHovstachnoy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988840"/>
            <a:ext cx="7331724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2214562" y="0"/>
            <a:ext cx="692943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Последовательность обработки</a:t>
            </a:r>
          </a:p>
        </p:txBody>
      </p:sp>
      <p:grpSp>
        <p:nvGrpSpPr>
          <p:cNvPr id="3" name="Группа 51"/>
          <p:cNvGrpSpPr>
            <a:grpSpLocks/>
          </p:cNvGrpSpPr>
          <p:nvPr/>
        </p:nvGrpSpPr>
        <p:grpSpPr bwMode="auto">
          <a:xfrm>
            <a:off x="1619672" y="1484784"/>
            <a:ext cx="3214688" cy="1155700"/>
            <a:chOff x="500034" y="1357298"/>
            <a:chExt cx="3214710" cy="1155150"/>
          </a:xfrm>
        </p:grpSpPr>
        <p:sp>
          <p:nvSpPr>
            <p:cNvPr id="9255" name="TextBox 2"/>
            <p:cNvSpPr txBox="1">
              <a:spLocks noChangeArrowheads="1"/>
            </p:cNvSpPr>
            <p:nvPr/>
          </p:nvSpPr>
          <p:spPr bwMode="auto">
            <a:xfrm>
              <a:off x="500034" y="1571612"/>
              <a:ext cx="5715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 dirty="0"/>
                <a:t>1</a:t>
              </a: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1500166" y="1785719"/>
              <a:ext cx="2214578" cy="1586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500166" y="2071333"/>
              <a:ext cx="2214578" cy="158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rot="5400000">
              <a:off x="2964836" y="1964226"/>
              <a:ext cx="785438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9259" name="TextBox 28"/>
            <p:cNvSpPr txBox="1">
              <a:spLocks noChangeArrowheads="1"/>
            </p:cNvSpPr>
            <p:nvPr/>
          </p:nvSpPr>
          <p:spPr bwMode="auto">
            <a:xfrm>
              <a:off x="1714480" y="1357298"/>
              <a:ext cx="2143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И</a:t>
              </a:r>
            </a:p>
          </p:txBody>
        </p:sp>
        <p:sp>
          <p:nvSpPr>
            <p:cNvPr id="9260" name="TextBox 29"/>
            <p:cNvSpPr txBox="1">
              <a:spLocks noChangeArrowheads="1"/>
            </p:cNvSpPr>
            <p:nvPr/>
          </p:nvSpPr>
          <p:spPr bwMode="auto">
            <a:xfrm>
              <a:off x="1643042" y="2143116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И</a:t>
              </a:r>
            </a:p>
          </p:txBody>
        </p:sp>
      </p:grpSp>
      <p:grpSp>
        <p:nvGrpSpPr>
          <p:cNvPr id="4" name="Группа 52"/>
          <p:cNvGrpSpPr>
            <a:grpSpLocks/>
          </p:cNvGrpSpPr>
          <p:nvPr/>
        </p:nvGrpSpPr>
        <p:grpSpPr bwMode="auto">
          <a:xfrm>
            <a:off x="1619672" y="2852936"/>
            <a:ext cx="2839219" cy="1143000"/>
            <a:chOff x="1003871" y="2786058"/>
            <a:chExt cx="2837986" cy="1142216"/>
          </a:xfrm>
        </p:grpSpPr>
        <p:grpSp>
          <p:nvGrpSpPr>
            <p:cNvPr id="7" name="Группа 30"/>
            <p:cNvGrpSpPr>
              <a:grpSpLocks/>
            </p:cNvGrpSpPr>
            <p:nvPr/>
          </p:nvGrpSpPr>
          <p:grpSpPr bwMode="auto">
            <a:xfrm>
              <a:off x="1571130" y="2786058"/>
              <a:ext cx="2270727" cy="1142216"/>
              <a:chOff x="999628" y="2857496"/>
              <a:chExt cx="2270727" cy="1142216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1063101" y="3344524"/>
                <a:ext cx="201842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Дуга 14"/>
              <p:cNvSpPr/>
              <p:nvPr/>
            </p:nvSpPr>
            <p:spPr>
              <a:xfrm>
                <a:off x="2829222" y="3344524"/>
                <a:ext cx="441133" cy="301418"/>
              </a:xfrm>
              <a:prstGeom prst="arc">
                <a:avLst>
                  <a:gd name="adj1" fmla="val 16200000"/>
                  <a:gd name="adj2" fmla="val 5340908"/>
                </a:avLst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>
                <a:off x="2829222" y="3696707"/>
                <a:ext cx="441133" cy="301418"/>
              </a:xfrm>
              <a:prstGeom prst="arc">
                <a:avLst>
                  <a:gd name="adj1" fmla="val 16200000"/>
                  <a:gd name="adj2" fmla="val 5340908"/>
                </a:avLst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999628" y="3344524"/>
                <a:ext cx="201842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1063101" y="3998125"/>
                <a:ext cx="2018423" cy="158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2829222" y="3645942"/>
                <a:ext cx="252302" cy="158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2829222" y="3696707"/>
                <a:ext cx="252302" cy="158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 стрелкой 20"/>
              <p:cNvCxnSpPr/>
              <p:nvPr/>
            </p:nvCxnSpPr>
            <p:spPr>
              <a:xfrm rot="5400000">
                <a:off x="2867342" y="3696708"/>
                <a:ext cx="30141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rot="5400000" flipH="1" flipV="1">
                <a:off x="2835575" y="3639588"/>
                <a:ext cx="50765" cy="634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53" name="TextBox 11"/>
              <p:cNvSpPr txBox="1">
                <a:spLocks noChangeArrowheads="1"/>
              </p:cNvSpPr>
              <p:nvPr/>
            </p:nvSpPr>
            <p:spPr bwMode="auto">
              <a:xfrm>
                <a:off x="1714480" y="2857496"/>
                <a:ext cx="42862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/>
                  <a:t>Л</a:t>
                </a:r>
              </a:p>
            </p:txBody>
          </p:sp>
          <p:sp>
            <p:nvSpPr>
              <p:cNvPr id="9254" name="TextBox 12"/>
              <p:cNvSpPr txBox="1">
                <a:spLocks noChangeArrowheads="1"/>
              </p:cNvSpPr>
              <p:nvPr/>
            </p:nvSpPr>
            <p:spPr bwMode="auto">
              <a:xfrm>
                <a:off x="1714480" y="3571876"/>
                <a:ext cx="35719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/>
                  <a:t>И</a:t>
                </a:r>
              </a:p>
            </p:txBody>
          </p:sp>
        </p:grpSp>
        <p:sp>
          <p:nvSpPr>
            <p:cNvPr id="9242" name="TextBox 31"/>
            <p:cNvSpPr txBox="1">
              <a:spLocks noChangeArrowheads="1"/>
            </p:cNvSpPr>
            <p:nvPr/>
          </p:nvSpPr>
          <p:spPr bwMode="auto">
            <a:xfrm>
              <a:off x="1003871" y="3361727"/>
              <a:ext cx="2857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 dirty="0"/>
                <a:t>2</a:t>
              </a:r>
            </a:p>
          </p:txBody>
        </p: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699792" y="4293096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Л</a:t>
            </a:r>
          </a:p>
        </p:txBody>
      </p:sp>
      <p:grpSp>
        <p:nvGrpSpPr>
          <p:cNvPr id="9" name="Группа 53"/>
          <p:cNvGrpSpPr>
            <a:grpSpLocks/>
          </p:cNvGrpSpPr>
          <p:nvPr/>
        </p:nvGrpSpPr>
        <p:grpSpPr bwMode="auto">
          <a:xfrm>
            <a:off x="1619672" y="4509121"/>
            <a:ext cx="2837061" cy="928688"/>
            <a:chOff x="1076121" y="4501365"/>
            <a:chExt cx="2837174" cy="928694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1706582" y="4629953"/>
              <a:ext cx="2017792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Дуга 34"/>
            <p:cNvSpPr/>
            <p:nvPr/>
          </p:nvSpPr>
          <p:spPr>
            <a:xfrm>
              <a:off x="3471952" y="4629953"/>
              <a:ext cx="441343" cy="301627"/>
            </a:xfrm>
            <a:prstGeom prst="arc">
              <a:avLst>
                <a:gd name="adj1" fmla="val 16200000"/>
                <a:gd name="adj2" fmla="val 5340908"/>
              </a:avLst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Дуга 35"/>
            <p:cNvSpPr/>
            <p:nvPr/>
          </p:nvSpPr>
          <p:spPr>
            <a:xfrm>
              <a:off x="3471952" y="4982380"/>
              <a:ext cx="441343" cy="301627"/>
            </a:xfrm>
            <a:prstGeom prst="arc">
              <a:avLst>
                <a:gd name="adj1" fmla="val 16200000"/>
                <a:gd name="adj2" fmla="val 5340908"/>
              </a:avLst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1643080" y="4629953"/>
              <a:ext cx="2017792" cy="158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1643080" y="5285594"/>
              <a:ext cx="2081295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471952" y="4931580"/>
              <a:ext cx="252422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3471952" y="4982380"/>
              <a:ext cx="252422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 rot="5400000">
              <a:off x="3510058" y="4982380"/>
              <a:ext cx="30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 flipH="1" flipV="1">
              <a:off x="3478304" y="4925229"/>
              <a:ext cx="50800" cy="635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7" name="TextBox 42"/>
            <p:cNvSpPr txBox="1">
              <a:spLocks noChangeArrowheads="1"/>
            </p:cNvSpPr>
            <p:nvPr/>
          </p:nvSpPr>
          <p:spPr bwMode="auto">
            <a:xfrm>
              <a:off x="3236447" y="4789398"/>
              <a:ext cx="3571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dirty="0"/>
                <a:t>1</a:t>
              </a:r>
            </a:p>
          </p:txBody>
        </p:sp>
        <p:sp>
          <p:nvSpPr>
            <p:cNvPr id="9238" name="TextBox 44"/>
            <p:cNvSpPr txBox="1">
              <a:spLocks noChangeArrowheads="1"/>
            </p:cNvSpPr>
            <p:nvPr/>
          </p:nvSpPr>
          <p:spPr bwMode="auto">
            <a:xfrm>
              <a:off x="2357420" y="4857760"/>
              <a:ext cx="3571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И</a:t>
              </a:r>
            </a:p>
          </p:txBody>
        </p:sp>
        <p:cxnSp>
          <p:nvCxnSpPr>
            <p:cNvPr id="49" name="Прямая со стрелкой 48"/>
            <p:cNvCxnSpPr/>
            <p:nvPr/>
          </p:nvCxnSpPr>
          <p:spPr>
            <a:xfrm rot="5400000">
              <a:off x="2844904" y="4964918"/>
              <a:ext cx="928694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40" name="TextBox 50"/>
            <p:cNvSpPr txBox="1">
              <a:spLocks noChangeArrowheads="1"/>
            </p:cNvSpPr>
            <p:nvPr/>
          </p:nvSpPr>
          <p:spPr bwMode="auto">
            <a:xfrm>
              <a:off x="1076121" y="4861406"/>
              <a:ext cx="2857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 dirty="0"/>
                <a:t>3</a:t>
              </a:r>
            </a:p>
          </p:txBody>
        </p:sp>
      </p:grp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572000" y="1340768"/>
            <a:ext cx="457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Обтачать. </a:t>
            </a:r>
            <a:r>
              <a:rPr lang="ru-RU" sz="2800" dirty="0"/>
              <a:t> </a:t>
            </a:r>
            <a:r>
              <a:rPr lang="ru-RU" dirty="0"/>
              <a:t>Ширина шва – </a:t>
            </a:r>
            <a:r>
              <a:rPr lang="ru-RU" dirty="0" smtClean="0"/>
              <a:t>8мм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               </a:t>
            </a:r>
            <a:r>
              <a:rPr lang="ru-RU" sz="2000" dirty="0" smtClean="0">
                <a:solidFill>
                  <a:srgbClr val="002060"/>
                </a:solidFill>
              </a:rPr>
              <a:t>подрезать до 5 мм, надсечь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500562" y="2924944"/>
            <a:ext cx="4643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Вывернуть. </a:t>
            </a:r>
            <a:r>
              <a:rPr lang="ru-RU" sz="2800"/>
              <a:t> </a:t>
            </a:r>
            <a:endParaRPr lang="ru-RU" sz="320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4500562" y="4221088"/>
            <a:ext cx="4643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Выметать.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1643063" y="5786438"/>
            <a:ext cx="6643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0000"/>
                </a:solidFill>
              </a:rPr>
              <a:t>Приутюжить.  Удалить наметку.</a:t>
            </a:r>
            <a:endParaRPr lang="ru-RU" sz="320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1691680" y="5877272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55" grpId="0"/>
      <p:bldP spid="56" grpId="0"/>
      <p:bldP spid="70" grpId="0"/>
      <p:bldP spid="71" grpId="0"/>
      <p:bldP spid="7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320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Отработка навыков выполнения ручных и машинных швов. 6 класс Подушка ОВЕЧКА</vt:lpstr>
      <vt:lpstr>Слайд 2</vt:lpstr>
      <vt:lpstr>Год синей овечки по восточному календарю</vt:lpstr>
      <vt:lpstr>Лучший подарок это сделанный своими руками</vt:lpstr>
      <vt:lpstr>Раскроить из ткани овечку </vt:lpstr>
      <vt:lpstr>Сметать детали </vt:lpstr>
      <vt:lpstr>Слайд 7</vt:lpstr>
      <vt:lpstr>Обработка обтачным швом (краевой)</vt:lpstr>
      <vt:lpstr>Слайд 9</vt:lpstr>
      <vt:lpstr>Слайд 10</vt:lpstr>
      <vt:lpstr>Наполнить синтепоном</vt:lpstr>
      <vt:lpstr>Зашить потайным ручным швом  необработанные машинным швом места для набивки.</vt:lpstr>
      <vt:lpstr>Соединить детали изделия.   Оформить мордочку по желанию. Готовая подушка ОВЕЧКА</vt:lpstr>
      <vt:lpstr>Использованные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Вера</cp:lastModifiedBy>
  <cp:revision>60</cp:revision>
  <dcterms:created xsi:type="dcterms:W3CDTF">2014-12-04T11:31:48Z</dcterms:created>
  <dcterms:modified xsi:type="dcterms:W3CDTF">2014-12-08T15:36:22Z</dcterms:modified>
</cp:coreProperties>
</file>