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7" r:id="rId10"/>
    <p:sldId id="263" r:id="rId11"/>
    <p:sldId id="265" r:id="rId12"/>
    <p:sldId id="264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12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0DEDB-36D2-426E-8EDB-0B391A289CFE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1F927-05B4-4055-B2B5-363C001CD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600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1F927-05B4-4055-B2B5-363C001CD70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96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799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44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973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7293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386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839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858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888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65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7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079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78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16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5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40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38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91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34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&#1040;&#1083;&#1077;&#1082;&#1089;&#1072;&#1085;&#1076;&#1088;%20&#1055;&#1086;&#1082;&#1088;&#1099;&#1096;&#1082;&#1080;&#1085;%20(&#1050;&#1088;&#1099;&#1083;&#1100;&#1103;%20&#1056;&#1086;&#1089;&#1089;&#1080;&#1080;)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&#1054;&#1090;%20&#1075;&#1077;&#1088;&#1086;&#1077;&#1074;%20&#1073;&#1099;&#1083;&#1099;&#1093;%20&#1074;&#1088;&#1077;&#1084;&#1077;&#1085;...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484784"/>
            <a:ext cx="7235981" cy="347713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Быть Героем</a:t>
            </a:r>
            <a:endParaRPr lang="ru-RU" sz="115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93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620688"/>
            <a:ext cx="6204956" cy="468052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2800" dirty="0" smtClean="0">
                <a:latin typeface="Calibri" panose="020F0502020204030204" pitchFamily="34" charset="0"/>
              </a:rPr>
              <a:t>Жуков </a:t>
            </a:r>
            <a:r>
              <a:rPr lang="ru-RU" sz="12800" dirty="0">
                <a:latin typeface="Calibri" panose="020F0502020204030204" pitchFamily="34" charset="0"/>
              </a:rPr>
              <a:t>Георгий </a:t>
            </a:r>
            <a:r>
              <a:rPr lang="ru-RU" sz="12800" dirty="0" smtClean="0">
                <a:latin typeface="Calibri" panose="020F0502020204030204" pitchFamily="34" charset="0"/>
              </a:rPr>
              <a:t>Константинович</a:t>
            </a:r>
          </a:p>
          <a:p>
            <a:pPr marL="0" indent="0" algn="ctr">
              <a:buNone/>
            </a:pPr>
            <a:r>
              <a:rPr lang="ru-RU" sz="5600" dirty="0">
                <a:latin typeface="Calibri" panose="020F0502020204030204" pitchFamily="34" charset="0"/>
              </a:rPr>
              <a:t> (19 ноября (1 декабря) 1896, деревня </a:t>
            </a:r>
            <a:r>
              <a:rPr lang="ru-RU" sz="5600" dirty="0" err="1">
                <a:latin typeface="Calibri" panose="020F0502020204030204" pitchFamily="34" charset="0"/>
              </a:rPr>
              <a:t>Стрелковка</a:t>
            </a:r>
            <a:r>
              <a:rPr lang="ru-RU" sz="5600" dirty="0">
                <a:latin typeface="Calibri" panose="020F0502020204030204" pitchFamily="34" charset="0"/>
              </a:rPr>
              <a:t> Калужской губернии — 18 июня 1974, Москва)</a:t>
            </a:r>
            <a:r>
              <a:rPr lang="ru-RU" sz="3200" dirty="0">
                <a:latin typeface="Calibri" panose="020F0502020204030204" pitchFamily="34" charset="0"/>
              </a:rPr>
              <a:t> </a:t>
            </a:r>
            <a:endParaRPr lang="ru-RU" sz="3200" dirty="0" smtClean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sz="7200" cap="none" dirty="0" smtClean="0">
                <a:latin typeface="Calibri" panose="020F0502020204030204" pitchFamily="34" charset="0"/>
              </a:rPr>
              <a:t>— Советский военачальник. Маршал советского союза (1943), министр обороны СССР (1955—1957).</a:t>
            </a:r>
          </a:p>
          <a:p>
            <a:pPr marL="0" indent="0" algn="just">
              <a:buNone/>
            </a:pPr>
            <a:r>
              <a:rPr lang="ru-RU" sz="6400" cap="none" dirty="0" smtClean="0">
                <a:latin typeface="Calibri" panose="020F0502020204030204" pitchFamily="34" charset="0"/>
              </a:rPr>
              <a:t>Четырежды герой советского союза, кавалер двух орденов «победа», множества других советских и иностранных орденов и медалей. В ходе великой отечественной войны последовательно занимал должности начальника генерального штаба, командующего фронтом, члена ставки верховного главнокомандования, заместителя верховного главнокомандующего. В послевоенное время занимал пост главкома сухопутных войск, командовал одесским, затем уральским военными округами. После смерти И. В. Сталина стал первым заместителем министра обороны СССР, а с 1955 года по 1957 — министром обороны СССР. В 1957 исключён из состава ЦК партии, снят со всех постов в армии и в 1958 году отправлен в отставку.</a:t>
            </a:r>
            <a:endParaRPr lang="ru-RU" sz="6400" dirty="0">
              <a:latin typeface="Calibri" panose="020F0502020204030204" pitchFamily="34" charset="0"/>
            </a:endParaRPr>
          </a:p>
        </p:txBody>
      </p:sp>
      <p:pic>
        <p:nvPicPr>
          <p:cNvPr id="3074" name="Picture 2" descr="Георгий Константинович Жу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476" y="1844824"/>
            <a:ext cx="222496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3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35896" y="116632"/>
            <a:ext cx="5235352" cy="568863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4600" dirty="0" smtClean="0">
                <a:latin typeface="Calibri" panose="020F0502020204030204" pitchFamily="34" charset="0"/>
              </a:rPr>
              <a:t>Брежнев </a:t>
            </a:r>
            <a:r>
              <a:rPr lang="ru-RU" sz="4600" dirty="0">
                <a:latin typeface="Calibri" panose="020F0502020204030204" pitchFamily="34" charset="0"/>
              </a:rPr>
              <a:t>Леонид Ильич</a:t>
            </a:r>
          </a:p>
          <a:p>
            <a:pPr marL="0" indent="0">
              <a:buNone/>
            </a:pPr>
            <a:r>
              <a:rPr lang="ru-RU" sz="2000" dirty="0">
                <a:latin typeface="Calibri" panose="020F0502020204030204" pitchFamily="34" charset="0"/>
              </a:rPr>
              <a:t>(6 (19) декабря </a:t>
            </a:r>
            <a:r>
              <a:rPr lang="ru-RU" sz="2000" dirty="0" smtClean="0">
                <a:latin typeface="Calibri" panose="020F0502020204030204" pitchFamily="34" charset="0"/>
              </a:rPr>
              <a:t>1906, </a:t>
            </a:r>
            <a:r>
              <a:rPr lang="ru-RU" sz="2000" dirty="0">
                <a:latin typeface="Calibri" panose="020F0502020204030204" pitchFamily="34" charset="0"/>
              </a:rPr>
              <a:t>по другим данным, 19 декабря 1906 (1 января 1907</a:t>
            </a:r>
            <a:r>
              <a:rPr lang="ru-RU" sz="2000" dirty="0" smtClean="0">
                <a:latin typeface="Calibri" panose="020F0502020204030204" pitchFamily="34" charset="0"/>
              </a:rPr>
              <a:t>), </a:t>
            </a:r>
            <a:r>
              <a:rPr lang="ru-RU" sz="2000" dirty="0">
                <a:latin typeface="Calibri" panose="020F0502020204030204" pitchFamily="34" charset="0"/>
              </a:rPr>
              <a:t>Каменское, Екатеринославская губерния — 10 ноября 1982, Заречье, Московская область</a:t>
            </a:r>
            <a:r>
              <a:rPr lang="ru-RU" dirty="0">
                <a:latin typeface="Calibri" panose="020F0502020204030204" pitchFamily="34" charset="0"/>
              </a:rPr>
              <a:t>) </a:t>
            </a:r>
            <a:endParaRPr lang="ru-RU" dirty="0" smtClean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cap="none" dirty="0" smtClean="0">
                <a:latin typeface="Calibri" panose="020F0502020204030204" pitchFamily="34" charset="0"/>
              </a:rPr>
              <a:t>— </a:t>
            </a:r>
            <a:r>
              <a:rPr lang="ru-RU" sz="3200" cap="none" dirty="0" smtClean="0">
                <a:latin typeface="Calibri" panose="020F0502020204030204" pitchFamily="34" charset="0"/>
              </a:rPr>
              <a:t>Советский государственный и партийный деятель, занимавший высшие руководящие посты в советской государственной иерархии в течение 18 лет: с 1964 года и до своей смерти в 1982 году.</a:t>
            </a:r>
          </a:p>
          <a:p>
            <a:pPr marL="0" indent="0" algn="just">
              <a:buNone/>
            </a:pPr>
            <a:r>
              <a:rPr lang="ru-RU" sz="3200" cap="none" dirty="0" smtClean="0">
                <a:latin typeface="Calibri" panose="020F0502020204030204" pitchFamily="34" charset="0"/>
              </a:rPr>
              <a:t>Первый секретарь </a:t>
            </a:r>
            <a:r>
              <a:rPr lang="ru-RU" sz="3200" cap="none" dirty="0" err="1" smtClean="0">
                <a:latin typeface="Calibri" panose="020F0502020204030204" pitchFamily="34" charset="0"/>
              </a:rPr>
              <a:t>цк</a:t>
            </a:r>
            <a:r>
              <a:rPr lang="ru-RU" sz="3200" cap="none" dirty="0" smtClean="0">
                <a:latin typeface="Calibri" panose="020F0502020204030204" pitchFamily="34" charset="0"/>
              </a:rPr>
              <a:t> </a:t>
            </a:r>
            <a:r>
              <a:rPr lang="ru-RU" sz="3200" cap="none" dirty="0" err="1" smtClean="0">
                <a:latin typeface="Calibri" panose="020F0502020204030204" pitchFamily="34" charset="0"/>
              </a:rPr>
              <a:t>кпсс</a:t>
            </a:r>
            <a:r>
              <a:rPr lang="ru-RU" sz="3200" cap="none" dirty="0" smtClean="0">
                <a:latin typeface="Calibri" panose="020F0502020204030204" pitchFamily="34" charset="0"/>
              </a:rPr>
              <a:t> в 1964—1966 годах, с 1966 по 1982 год — генеральный секретарь </a:t>
            </a:r>
            <a:r>
              <a:rPr lang="ru-RU" sz="3200" cap="none" dirty="0" err="1" smtClean="0">
                <a:latin typeface="Calibri" panose="020F0502020204030204" pitchFamily="34" charset="0"/>
              </a:rPr>
              <a:t>цк</a:t>
            </a:r>
            <a:r>
              <a:rPr lang="ru-RU" sz="3200" cap="none" dirty="0" smtClean="0">
                <a:latin typeface="Calibri" panose="020F0502020204030204" pitchFamily="34" charset="0"/>
              </a:rPr>
              <a:t> </a:t>
            </a:r>
            <a:r>
              <a:rPr lang="ru-RU" sz="3200" cap="none" dirty="0" err="1" smtClean="0">
                <a:latin typeface="Calibri" panose="020F0502020204030204" pitchFamily="34" charset="0"/>
              </a:rPr>
              <a:t>кпсс</a:t>
            </a:r>
            <a:r>
              <a:rPr lang="ru-RU" sz="3200" cap="none" dirty="0" smtClean="0">
                <a:latin typeface="Calibri" panose="020F0502020204030204" pitchFamily="34" charset="0"/>
              </a:rPr>
              <a:t>. Председатель президиума верховного совета СССР в 1960—1964 и 1977—1982 годах. Маршал советского союза (1976).</a:t>
            </a:r>
          </a:p>
          <a:p>
            <a:pPr marL="0" indent="0" algn="just">
              <a:buNone/>
            </a:pPr>
            <a:r>
              <a:rPr lang="ru-RU" sz="3200" cap="none" dirty="0" smtClean="0">
                <a:latin typeface="Calibri" panose="020F0502020204030204" pitchFamily="34" charset="0"/>
              </a:rPr>
              <a:t>Герой социалистического труда (1961) и четырежды герой советского союза (1966, 1976, 1978, 1981). Лауреат международной ленинской премии «за укрепление мира между народами» (1973) и ленинской премии по литературе (1979).</a:t>
            </a:r>
            <a:endParaRPr lang="ru-RU" sz="3200" cap="none" dirty="0">
              <a:latin typeface="Calibri" panose="020F0502020204030204" pitchFamily="34" charset="0"/>
            </a:endParaRPr>
          </a:p>
        </p:txBody>
      </p:sp>
      <p:pic>
        <p:nvPicPr>
          <p:cNvPr id="6146" name="Picture 2" descr="http://polit.ru/media/photolib/2013/04/18/thumbs/brezhnev-1804.jpg.600x450_q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16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548680"/>
            <a:ext cx="6408712" cy="489654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Calibri" panose="020F0502020204030204" pitchFamily="34" charset="0"/>
              </a:rPr>
              <a:t>Герой Российской Федерации</a:t>
            </a:r>
            <a:r>
              <a:rPr lang="ru-RU" dirty="0">
                <a:latin typeface="Calibri" panose="020F0502020204030204" pitchFamily="34" charset="0"/>
              </a:rPr>
              <a:t> — </a:t>
            </a:r>
            <a:r>
              <a:rPr lang="ru-RU" cap="none" dirty="0" smtClean="0">
                <a:latin typeface="Calibri" panose="020F0502020204030204" pitchFamily="34" charset="0"/>
              </a:rPr>
              <a:t>Государственная награда российской федерации — высшее звание, присваиваемое за заслуги перед государством и народом, связанные с совершением геройского подвига.</a:t>
            </a:r>
          </a:p>
          <a:p>
            <a:pPr marL="0" indent="0" algn="just">
              <a:buNone/>
            </a:pPr>
            <a:r>
              <a:rPr lang="ru-RU" cap="none" dirty="0" smtClean="0">
                <a:latin typeface="Calibri" panose="020F0502020204030204" pitchFamily="34" charset="0"/>
              </a:rPr>
              <a:t>Герою российской федерации вручается знак особого отличия — медаль «золотая звезда».</a:t>
            </a:r>
          </a:p>
          <a:p>
            <a:pPr marL="0" indent="0" algn="just">
              <a:buNone/>
            </a:pPr>
            <a:r>
              <a:rPr lang="ru-RU" cap="none" dirty="0" smtClean="0">
                <a:latin typeface="Calibri" panose="020F0502020204030204" pitchFamily="34" charset="0"/>
              </a:rPr>
              <a:t>Звание героя российской федерации наряду с учреждённым в 2013 году званием героя труда российской федерации относится к отдельному виду государственных наград — высшие звания, который в иерархии государственных наград российской федерации находится на первом месте.</a:t>
            </a:r>
          </a:p>
          <a:p>
            <a:pPr marL="0" indent="0" algn="just">
              <a:buNone/>
            </a:pPr>
            <a:r>
              <a:rPr lang="ru-RU" cap="none" dirty="0" smtClean="0">
                <a:latin typeface="Calibri" panose="020F0502020204030204" pitchFamily="34" charset="0"/>
              </a:rPr>
              <a:t>В случае присвоения лицу звания героя российской федерации и звания героя труда российской федерации на его родине на основании указа президента российской федерации устанавливается бронзовый бюст с соответствующей надписью.</a:t>
            </a:r>
            <a:endParaRPr lang="ru-RU" cap="none" dirty="0">
              <a:latin typeface="Calibri" panose="020F0502020204030204" pitchFamily="34" charset="0"/>
            </a:endParaRPr>
          </a:p>
        </p:txBody>
      </p:sp>
      <p:pic>
        <p:nvPicPr>
          <p:cNvPr id="4098" name="Picture 2" descr="File:Hero of the Russian Federation med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72816"/>
            <a:ext cx="13620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11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Александр </a:t>
            </a:r>
            <a:r>
              <a:rPr lang="ru-RU" dirty="0" err="1" smtClean="0">
                <a:hlinkClick r:id="rId2" action="ppaction://hlinkfile"/>
              </a:rPr>
              <a:t>Покрышкин</a:t>
            </a:r>
            <a:r>
              <a:rPr lang="ru-RU" dirty="0" smtClean="0">
                <a:hlinkClick r:id="rId2" action="ppaction://hlinkfile"/>
              </a:rPr>
              <a:t> (Крылья России)</a:t>
            </a:r>
            <a:endParaRPr lang="ru-RU" dirty="0"/>
          </a:p>
        </p:txBody>
      </p:sp>
      <p:pic>
        <p:nvPicPr>
          <p:cNvPr id="7170" name="Picture 2" descr="http://airaces.narod.ru/all1/rechkal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531495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86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988840"/>
            <a:ext cx="7859216" cy="2736304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latin typeface="Calibri" panose="020F0502020204030204" pitchFamily="34" charset="0"/>
              </a:rPr>
              <a:t>Герой </a:t>
            </a:r>
            <a:r>
              <a:rPr lang="ru-RU" sz="3200" dirty="0">
                <a:latin typeface="Calibri" panose="020F0502020204030204" pitchFamily="34" charset="0"/>
              </a:rPr>
              <a:t>(от др.-греч. </a:t>
            </a:r>
            <a:r>
              <a:rPr lang="ru-RU" sz="3200" dirty="0" err="1">
                <a:latin typeface="Calibri" panose="020F0502020204030204" pitchFamily="34" charset="0"/>
              </a:rPr>
              <a:t>ἥρως</a:t>
            </a:r>
            <a:r>
              <a:rPr lang="ru-RU" sz="3200" dirty="0">
                <a:latin typeface="Calibri" panose="020F0502020204030204" pitchFamily="34" charset="0"/>
              </a:rPr>
              <a:t>, «доблестный муж, предводитель») — человек исключительной смелости и </a:t>
            </a:r>
            <a:r>
              <a:rPr lang="ru-RU" sz="3200" dirty="0" smtClean="0">
                <a:latin typeface="Calibri" panose="020F0502020204030204" pitchFamily="34" charset="0"/>
              </a:rPr>
              <a:t>доблести</a:t>
            </a:r>
          </a:p>
          <a:p>
            <a:pPr algn="just"/>
            <a:r>
              <a:rPr lang="ru-RU" sz="3200" dirty="0">
                <a:latin typeface="Calibri" panose="020F0502020204030204" pitchFamily="34" charset="0"/>
              </a:rPr>
              <a:t>человек, совершающий подвиги, доблестный </a:t>
            </a:r>
            <a:r>
              <a:rPr lang="ru-RU" sz="3200" dirty="0" smtClean="0">
                <a:latin typeface="Calibri" panose="020F0502020204030204" pitchFamily="34" charset="0"/>
              </a:rPr>
              <a:t>храбрец</a:t>
            </a:r>
          </a:p>
          <a:p>
            <a:pPr algn="just"/>
            <a:r>
              <a:rPr lang="ru-RU" sz="3200" dirty="0" smtClean="0">
                <a:hlinkClick r:id="rId2" action="ppaction://hlinkfile"/>
              </a:rPr>
              <a:t>От героев былых времен.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8797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16632"/>
            <a:ext cx="7859216" cy="360040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Calibri" panose="020F0502020204030204" pitchFamily="34" charset="0"/>
              </a:rPr>
              <a:t>Герой Советского Союза </a:t>
            </a:r>
            <a:r>
              <a:rPr lang="ru-RU" sz="2000" dirty="0">
                <a:latin typeface="Calibri" panose="020F0502020204030204" pitchFamily="34" charset="0"/>
              </a:rPr>
              <a:t>— высшая степень отличия СССР. Высшее звание, которого удостаивали за совершение подвига или выдающихся заслуг во время боевых действий, а также, в виде исключения, и в мирное время.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</a:rPr>
              <a:t>Звание впервые установлено Постановлением ЦИК СССР от 16 апреля 1934 года, дополнительный знак отличия для Героя Советского Союза — медаль «Золотая Звезда» — учреждена Указом Президиума Верховного Совета СССР от 1 августа 1939 года. </a:t>
            </a:r>
          </a:p>
        </p:txBody>
      </p:sp>
      <p:pic>
        <p:nvPicPr>
          <p:cNvPr id="5122" name="Picture 2" descr="http://www.rusorden.ru/content/image/su/GSS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084" y="3284985"/>
            <a:ext cx="117178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83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260648"/>
            <a:ext cx="7715200" cy="539911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800" b="1" dirty="0">
                <a:latin typeface="Calibri" panose="020F0502020204030204" pitchFamily="34" charset="0"/>
              </a:rPr>
              <a:t>Самые </a:t>
            </a:r>
            <a:r>
              <a:rPr lang="ru-RU" sz="3800" b="1" dirty="0" smtClean="0">
                <a:latin typeface="Calibri" panose="020F0502020204030204" pitchFamily="34" charset="0"/>
              </a:rPr>
              <a:t>первые</a:t>
            </a:r>
          </a:p>
          <a:p>
            <a:pPr algn="just"/>
            <a:r>
              <a:rPr lang="ru-RU" dirty="0" smtClean="0">
                <a:latin typeface="Calibri" panose="020F0502020204030204" pitchFamily="34" charset="0"/>
              </a:rPr>
              <a:t>Первый </a:t>
            </a:r>
            <a:r>
              <a:rPr lang="ru-RU" dirty="0">
                <a:latin typeface="Calibri" panose="020F0502020204030204" pitchFamily="34" charset="0"/>
              </a:rPr>
              <a:t>в списке Герой Советского Союза</a:t>
            </a:r>
          </a:p>
          <a:p>
            <a:pPr marL="0" indent="0" algn="just">
              <a:buNone/>
            </a:pPr>
            <a:r>
              <a:rPr lang="ru-RU" dirty="0" smtClean="0">
                <a:latin typeface="Calibri" panose="020F0502020204030204" pitchFamily="34" charset="0"/>
              </a:rPr>
              <a:t>- командир </a:t>
            </a:r>
            <a:r>
              <a:rPr lang="ru-RU" dirty="0">
                <a:latin typeface="Calibri" panose="020F0502020204030204" pitchFamily="34" charset="0"/>
              </a:rPr>
              <a:t>отделения — Абаев А. М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</a:endParaRPr>
          </a:p>
          <a:p>
            <a:pPr algn="just"/>
            <a:r>
              <a:rPr lang="ru-RU" dirty="0">
                <a:latin typeface="Calibri" panose="020F0502020204030204" pitchFamily="34" charset="0"/>
              </a:rPr>
              <a:t>Первый Герой Советского Союза</a:t>
            </a:r>
          </a:p>
          <a:p>
            <a:pPr marL="0" indent="0" algn="just">
              <a:buNone/>
            </a:pPr>
            <a:r>
              <a:rPr lang="ru-RU" dirty="0" smtClean="0">
                <a:latin typeface="Calibri" panose="020F0502020204030204" pitchFamily="34" charset="0"/>
              </a:rPr>
              <a:t>- лётчик </a:t>
            </a:r>
            <a:r>
              <a:rPr lang="ru-RU" dirty="0">
                <a:latin typeface="Calibri" panose="020F0502020204030204" pitchFamily="34" charset="0"/>
              </a:rPr>
              <a:t>— </a:t>
            </a:r>
            <a:r>
              <a:rPr lang="ru-RU" dirty="0" err="1">
                <a:latin typeface="Calibri" panose="020F0502020204030204" pitchFamily="34" charset="0"/>
              </a:rPr>
              <a:t>Ляпидевский</a:t>
            </a:r>
            <a:r>
              <a:rPr lang="ru-RU" dirty="0">
                <a:latin typeface="Calibri" panose="020F0502020204030204" pitchFamily="34" charset="0"/>
              </a:rPr>
              <a:t> А. В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</a:endParaRPr>
          </a:p>
          <a:p>
            <a:pPr algn="just"/>
            <a:r>
              <a:rPr lang="ru-RU" dirty="0">
                <a:latin typeface="Calibri" panose="020F0502020204030204" pitchFamily="34" charset="0"/>
              </a:rPr>
              <a:t>Первый иностранец — Герой Советского Союза</a:t>
            </a:r>
          </a:p>
          <a:p>
            <a:pPr marL="0" indent="0" algn="just">
              <a:buNone/>
            </a:pPr>
            <a:r>
              <a:rPr lang="ru-RU" dirty="0" smtClean="0">
                <a:latin typeface="Calibri" panose="020F0502020204030204" pitchFamily="34" charset="0"/>
              </a:rPr>
              <a:t>- лётчик </a:t>
            </a:r>
            <a:r>
              <a:rPr lang="ru-RU" dirty="0">
                <a:latin typeface="Calibri" panose="020F0502020204030204" pitchFamily="34" charset="0"/>
              </a:rPr>
              <a:t>1-й Интернациональной авиационной бомбардировочной эскадрильи ВВС республиканской Испании </a:t>
            </a:r>
            <a:r>
              <a:rPr lang="ru-RU" dirty="0" err="1">
                <a:latin typeface="Calibri" panose="020F0502020204030204" pitchFamily="34" charset="0"/>
              </a:rPr>
              <a:t>Горанов</a:t>
            </a:r>
            <a:r>
              <a:rPr lang="ru-RU" dirty="0">
                <a:latin typeface="Calibri" panose="020F0502020204030204" pitchFamily="34" charset="0"/>
              </a:rPr>
              <a:t> В. С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</a:p>
          <a:p>
            <a:pPr algn="just"/>
            <a:r>
              <a:rPr lang="ru-RU" dirty="0" smtClean="0">
                <a:latin typeface="Calibri" panose="020F0502020204030204" pitchFamily="34" charset="0"/>
              </a:rPr>
              <a:t>Первая женщина — Герой Советского Союза</a:t>
            </a:r>
          </a:p>
          <a:p>
            <a:pPr marL="0" indent="0" algn="just">
              <a:buNone/>
            </a:pPr>
            <a:r>
              <a:rPr lang="ru-RU" dirty="0" smtClean="0">
                <a:latin typeface="Calibri" panose="020F0502020204030204" pitchFamily="34" charset="0"/>
              </a:rPr>
              <a:t>- лётчица </a:t>
            </a:r>
            <a:r>
              <a:rPr lang="ru-RU" dirty="0">
                <a:latin typeface="Calibri" panose="020F0502020204030204" pitchFamily="34" charset="0"/>
              </a:rPr>
              <a:t>— </a:t>
            </a:r>
            <a:r>
              <a:rPr lang="ru-RU" dirty="0" err="1">
                <a:latin typeface="Calibri" panose="020F0502020204030204" pitchFamily="34" charset="0"/>
              </a:rPr>
              <a:t>Гризодубова</a:t>
            </a:r>
            <a:r>
              <a:rPr lang="ru-RU" dirty="0">
                <a:latin typeface="Calibri" panose="020F0502020204030204" pitchFamily="34" charset="0"/>
              </a:rPr>
              <a:t> В. С. 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Самый молодой Герой Советского Союза</a:t>
            </a:r>
          </a:p>
          <a:p>
            <a:pPr marL="0" indent="0" algn="just">
              <a:buNone/>
            </a:pPr>
            <a:r>
              <a:rPr lang="ru-RU" dirty="0" smtClean="0">
                <a:latin typeface="Calibri" panose="020F0502020204030204" pitchFamily="34" charset="0"/>
              </a:rPr>
              <a:t>- партизан </a:t>
            </a:r>
            <a:r>
              <a:rPr lang="ru-RU" dirty="0">
                <a:latin typeface="Calibri" panose="020F0502020204030204" pitchFamily="34" charset="0"/>
              </a:rPr>
              <a:t>Котик В. А. </a:t>
            </a:r>
            <a:r>
              <a:rPr lang="ru-RU" dirty="0" smtClean="0">
                <a:latin typeface="Calibri" panose="020F0502020204030204" pitchFamily="34" charset="0"/>
              </a:rPr>
              <a:t>к </a:t>
            </a:r>
            <a:r>
              <a:rPr lang="ru-RU" dirty="0">
                <a:latin typeface="Calibri" panose="020F0502020204030204" pitchFamily="34" charset="0"/>
              </a:rPr>
              <a:t>моменту совершения подвига ему было 14 лет.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Самый пожилой Герой Советского Союза</a:t>
            </a:r>
          </a:p>
          <a:p>
            <a:pPr marL="0" indent="0" algn="just">
              <a:buNone/>
            </a:pPr>
            <a:r>
              <a:rPr lang="ru-RU" dirty="0" smtClean="0">
                <a:latin typeface="Calibri" panose="020F0502020204030204" pitchFamily="34" charset="0"/>
              </a:rPr>
              <a:t>- крестьянин </a:t>
            </a:r>
            <a:r>
              <a:rPr lang="ru-RU" dirty="0">
                <a:latin typeface="Calibri" panose="020F0502020204030204" pitchFamily="34" charset="0"/>
              </a:rPr>
              <a:t>Кузьмин Матвей Кузьмич (</a:t>
            </a:r>
            <a:r>
              <a:rPr lang="ru-RU" dirty="0" smtClean="0">
                <a:latin typeface="Calibri" panose="020F0502020204030204" pitchFamily="34" charset="0"/>
              </a:rPr>
              <a:t>посмертно) </a:t>
            </a:r>
            <a:r>
              <a:rPr lang="ru-RU" dirty="0">
                <a:latin typeface="Calibri" panose="020F0502020204030204" pitchFamily="34" charset="0"/>
              </a:rPr>
              <a:t>— на момент гибели ему было 83 года.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Первая и единственная женщина — дважды Герой Советского Союза</a:t>
            </a:r>
          </a:p>
          <a:p>
            <a:pPr marL="0" indent="0" algn="just">
              <a:buNone/>
            </a:pPr>
            <a:r>
              <a:rPr lang="ru-RU" dirty="0" smtClean="0">
                <a:latin typeface="Calibri" panose="020F0502020204030204" pitchFamily="34" charset="0"/>
              </a:rPr>
              <a:t>- лётчик-космонавт </a:t>
            </a:r>
            <a:r>
              <a:rPr lang="ru-RU" dirty="0">
                <a:latin typeface="Calibri" panose="020F0502020204030204" pitchFamily="34" charset="0"/>
              </a:rPr>
              <a:t>Савицкая С. Е</a:t>
            </a:r>
            <a:r>
              <a:rPr lang="ru-RU" dirty="0" smtClean="0">
                <a:latin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49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88640"/>
            <a:ext cx="7776864" cy="5615136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Calibri" panose="020F0502020204030204" pitchFamily="34" charset="0"/>
              </a:rPr>
              <a:t>Всего за время существования СССР звания Героя Советского Союза были удостоены </a:t>
            </a:r>
            <a:r>
              <a:rPr lang="ru-RU" b="1" dirty="0">
                <a:latin typeface="Calibri" panose="020F0502020204030204" pitchFamily="34" charset="0"/>
              </a:rPr>
              <a:t>12 775 </a:t>
            </a:r>
            <a:r>
              <a:rPr lang="ru-RU" dirty="0" smtClean="0">
                <a:latin typeface="Calibri" panose="020F0502020204030204" pitchFamily="34" charset="0"/>
              </a:rPr>
              <a:t>человек, </a:t>
            </a:r>
            <a:r>
              <a:rPr lang="ru-RU" dirty="0">
                <a:latin typeface="Calibri" panose="020F0502020204030204" pitchFamily="34" charset="0"/>
              </a:rPr>
              <a:t>в том числе дважды — 154 (9 посмертно), трижды — 3 и четырежды — 2. В общем числе Героев Советского Союза 95 женщин. Среди Героев Советского Союза 44 человека — граждане зарубежных государств.</a:t>
            </a:r>
          </a:p>
          <a:p>
            <a:pPr algn="just"/>
            <a:r>
              <a:rPr lang="ru-RU" dirty="0" smtClean="0">
                <a:latin typeface="Calibri" panose="020F0502020204030204" pitchFamily="34" charset="0"/>
              </a:rPr>
              <a:t>Подавляющее </a:t>
            </a:r>
            <a:r>
              <a:rPr lang="ru-RU" dirty="0">
                <a:latin typeface="Calibri" panose="020F0502020204030204" pitchFamily="34" charset="0"/>
              </a:rPr>
              <a:t>число Героев Советского Союза появилось в период Великой Отечественной войны: 91,2 % от общего числа награждённых лиц. За подвиги, совершённые в годы Великой Отечественной войны, высокого звания удостоено </a:t>
            </a:r>
            <a:r>
              <a:rPr lang="ru-RU" b="1" dirty="0" smtClean="0">
                <a:latin typeface="Calibri" panose="020F0502020204030204" pitchFamily="34" charset="0"/>
              </a:rPr>
              <a:t>11 657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человек (из них 3051 посмертно), в том числе дважды 107 (из них 7 посмертно). В числе Героев Советского Союза, участников Великой Отечественной войны — 90 женщин (из них 49 посмертно</a:t>
            </a:r>
            <a:r>
              <a:rPr lang="ru-RU" dirty="0" smtClean="0">
                <a:latin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2631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352928" cy="50405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Calibri" panose="020F0502020204030204" pitchFamily="34" charset="0"/>
              </a:rPr>
              <a:t>Многократные </a:t>
            </a:r>
            <a:r>
              <a:rPr lang="ru-RU" sz="2000" b="1" dirty="0" smtClean="0">
                <a:latin typeface="Calibri" panose="020F0502020204030204" pitchFamily="34" charset="0"/>
              </a:rPr>
              <a:t>награждения</a:t>
            </a:r>
          </a:p>
          <a:p>
            <a:pPr marL="0" indent="0">
              <a:buNone/>
            </a:pPr>
            <a:r>
              <a:rPr lang="ru-RU" sz="1600" i="1" dirty="0" smtClean="0">
                <a:latin typeface="Calibri" panose="020F0502020204030204" pitchFamily="34" charset="0"/>
              </a:rPr>
              <a:t>Первые </a:t>
            </a:r>
            <a:r>
              <a:rPr lang="ru-RU" sz="1600" i="1" dirty="0">
                <a:latin typeface="Calibri" panose="020F0502020204030204" pitchFamily="34" charset="0"/>
              </a:rPr>
              <a:t>дважды Герои Советского Союза</a:t>
            </a:r>
          </a:p>
          <a:p>
            <a:r>
              <a:rPr lang="ru-RU" sz="1600" dirty="0">
                <a:latin typeface="Calibri" panose="020F0502020204030204" pitchFamily="34" charset="0"/>
              </a:rPr>
              <a:t>военный летчик майор </a:t>
            </a:r>
            <a:r>
              <a:rPr lang="ru-RU" sz="1600" dirty="0" err="1">
                <a:latin typeface="Calibri" panose="020F0502020204030204" pitchFamily="34" charset="0"/>
              </a:rPr>
              <a:t>Грицевец</a:t>
            </a:r>
            <a:r>
              <a:rPr lang="ru-RU" sz="1600" dirty="0">
                <a:latin typeface="Calibri" panose="020F0502020204030204" pitchFamily="34" charset="0"/>
              </a:rPr>
              <a:t> С. И. (22.02.1939 и 29.08.1939),</a:t>
            </a:r>
          </a:p>
          <a:p>
            <a:r>
              <a:rPr lang="ru-RU" sz="1600" dirty="0">
                <a:latin typeface="Calibri" panose="020F0502020204030204" pitchFamily="34" charset="0"/>
              </a:rPr>
              <a:t>военный летчик полковник Кравченко Г. П. (22.02.1939 и 29.08.1939</a:t>
            </a:r>
            <a:r>
              <a:rPr lang="ru-RU" sz="1600" dirty="0" smtClean="0">
                <a:latin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ru-RU" sz="1600" dirty="0" smtClean="0">
                <a:latin typeface="Calibri" panose="020F0502020204030204" pitchFamily="34" charset="0"/>
              </a:rPr>
              <a:t>Всего 154 дважды Героя Советского Союза.</a:t>
            </a:r>
            <a:endParaRPr lang="ru-RU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600" i="1" dirty="0">
                <a:latin typeface="Calibri" panose="020F0502020204030204" pitchFamily="34" charset="0"/>
              </a:rPr>
              <a:t>Трижды Герои Советского Союза</a:t>
            </a:r>
          </a:p>
          <a:p>
            <a:r>
              <a:rPr lang="ru-RU" sz="1600" dirty="0">
                <a:latin typeface="Calibri" panose="020F0502020204030204" pitchFamily="34" charset="0"/>
              </a:rPr>
              <a:t>маршал авиации </a:t>
            </a:r>
            <a:r>
              <a:rPr lang="ru-RU" sz="1600" dirty="0" err="1">
                <a:latin typeface="Calibri" panose="020F0502020204030204" pitchFamily="34" charset="0"/>
              </a:rPr>
              <a:t>Покрышкин</a:t>
            </a:r>
            <a:r>
              <a:rPr lang="ru-RU" sz="1600" dirty="0">
                <a:latin typeface="Calibri" panose="020F0502020204030204" pitchFamily="34" charset="0"/>
              </a:rPr>
              <a:t> А. И. (24.05.1943, 24.08.1943, 19.08.1944)</a:t>
            </a:r>
          </a:p>
          <a:p>
            <a:r>
              <a:rPr lang="ru-RU" sz="1600" dirty="0">
                <a:latin typeface="Calibri" panose="020F0502020204030204" pitchFamily="34" charset="0"/>
              </a:rPr>
              <a:t>маршал авиации </a:t>
            </a:r>
            <a:r>
              <a:rPr lang="ru-RU" sz="1600" dirty="0" err="1">
                <a:latin typeface="Calibri" panose="020F0502020204030204" pitchFamily="34" charset="0"/>
              </a:rPr>
              <a:t>Кожедуб</a:t>
            </a:r>
            <a:r>
              <a:rPr lang="ru-RU" sz="1600" dirty="0">
                <a:latin typeface="Calibri" panose="020F0502020204030204" pitchFamily="34" charset="0"/>
              </a:rPr>
              <a:t> И. Н. (04.02.1944, 19.08.1944, 18.08.1945)</a:t>
            </a:r>
          </a:p>
          <a:p>
            <a:r>
              <a:rPr lang="ru-RU" sz="1600" dirty="0">
                <a:latin typeface="Calibri" panose="020F0502020204030204" pitchFamily="34" charset="0"/>
              </a:rPr>
              <a:t>маршал Советского Союза Будённый С. М. (01.02.1958, 24.04.1963, 22.02 1968)</a:t>
            </a:r>
          </a:p>
          <a:p>
            <a:pPr marL="0" indent="0">
              <a:buNone/>
            </a:pPr>
            <a:r>
              <a:rPr lang="ru-RU" sz="1600" i="1" dirty="0">
                <a:latin typeface="Calibri" panose="020F0502020204030204" pitchFamily="34" charset="0"/>
              </a:rPr>
              <a:t>Четырежды Герои Советского Союза</a:t>
            </a:r>
          </a:p>
          <a:p>
            <a:r>
              <a:rPr lang="ru-RU" sz="1600" dirty="0">
                <a:latin typeface="Calibri" panose="020F0502020204030204" pitchFamily="34" charset="0"/>
              </a:rPr>
              <a:t>Маршал Советского Союза Жуков Г. К. (29.08.1939, 29.07.1944, 01.06.1945, 01.12.1956).</a:t>
            </a:r>
          </a:p>
          <a:p>
            <a:r>
              <a:rPr lang="ru-RU" sz="1600" dirty="0">
                <a:latin typeface="Calibri" panose="020F0502020204030204" pitchFamily="34" charset="0"/>
              </a:rPr>
              <a:t>Маршал Советского Союза Брежнев Л. И. (18.12.1966, 18.12.1976, 19.12.1978, 18.12.1981)</a:t>
            </a:r>
          </a:p>
        </p:txBody>
      </p:sp>
    </p:spTree>
    <p:extLst>
      <p:ext uri="{BB962C8B-B14F-4D97-AF65-F5344CB8AC3E}">
        <p14:creationId xmlns:p14="http://schemas.microsoft.com/office/powerpoint/2010/main" val="207673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3541" y="332656"/>
            <a:ext cx="6768751" cy="51845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Calibri" panose="020F0502020204030204" pitchFamily="34" charset="0"/>
              </a:rPr>
              <a:t>Маршал </a:t>
            </a:r>
            <a:r>
              <a:rPr lang="ru-RU" sz="3200" dirty="0">
                <a:latin typeface="Calibri" panose="020F0502020204030204" pitchFamily="34" charset="0"/>
              </a:rPr>
              <a:t>авиации </a:t>
            </a:r>
            <a:endParaRPr lang="ru-RU" sz="3200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3200" dirty="0" err="1" smtClean="0">
                <a:latin typeface="Calibri" panose="020F0502020204030204" pitchFamily="34" charset="0"/>
              </a:rPr>
              <a:t>Покрышкин</a:t>
            </a:r>
            <a:r>
              <a:rPr lang="ru-RU" sz="3200" dirty="0" smtClean="0">
                <a:latin typeface="Calibri" panose="020F0502020204030204" pitchFamily="34" charset="0"/>
              </a:rPr>
              <a:t> Александр Иванович</a:t>
            </a:r>
          </a:p>
          <a:p>
            <a:pPr marL="0" indent="0" algn="ctr">
              <a:buNone/>
            </a:pPr>
            <a:r>
              <a:rPr lang="ru-RU" sz="2400" dirty="0">
                <a:latin typeface="Calibri" panose="020F0502020204030204" pitchFamily="34" charset="0"/>
              </a:rPr>
              <a:t> </a:t>
            </a:r>
            <a:r>
              <a:rPr lang="ru-RU" sz="1400" dirty="0">
                <a:latin typeface="Calibri" panose="020F0502020204030204" pitchFamily="34" charset="0"/>
              </a:rPr>
              <a:t>(6 [19] марта 1913 года, Новониколаевск — 13 ноября 1985 года, Москва) </a:t>
            </a:r>
            <a:endParaRPr lang="ru-RU" sz="1400" dirty="0" smtClean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Calibri" panose="020F0502020204030204" pitchFamily="34" charset="0"/>
              </a:rPr>
              <a:t>- </a:t>
            </a:r>
            <a:r>
              <a:rPr lang="ru-RU" cap="none" dirty="0" smtClean="0">
                <a:latin typeface="Calibri" panose="020F0502020204030204" pitchFamily="34" charset="0"/>
              </a:rPr>
              <a:t>Советский лётчик-ас, второй по результативности (после </a:t>
            </a:r>
            <a:r>
              <a:rPr lang="ru-RU" cap="none" dirty="0" err="1" smtClean="0">
                <a:latin typeface="Calibri" panose="020F0502020204030204" pitchFamily="34" charset="0"/>
              </a:rPr>
              <a:t>ивана</a:t>
            </a:r>
            <a:r>
              <a:rPr lang="ru-RU" cap="none" dirty="0" smtClean="0">
                <a:latin typeface="Calibri" panose="020F0502020204030204" pitchFamily="34" charset="0"/>
              </a:rPr>
              <a:t> </a:t>
            </a:r>
            <a:r>
              <a:rPr lang="ru-RU" cap="none" dirty="0" err="1" smtClean="0">
                <a:latin typeface="Calibri" panose="020F0502020204030204" pitchFamily="34" charset="0"/>
              </a:rPr>
              <a:t>кожедуба</a:t>
            </a:r>
            <a:r>
              <a:rPr lang="ru-RU" cap="none" dirty="0" smtClean="0">
                <a:latin typeface="Calibri" panose="020F0502020204030204" pitchFamily="34" charset="0"/>
              </a:rPr>
              <a:t>) пилот-истребитель среди лётчиков стран антигитлеровской коалиции во второй мировой войне. Первый трижды герой советского союза. Маршал авиации (1972). Всего за годы войны </a:t>
            </a:r>
            <a:r>
              <a:rPr lang="ru-RU" cap="none" dirty="0" err="1" smtClean="0">
                <a:latin typeface="Calibri" panose="020F0502020204030204" pitchFamily="34" charset="0"/>
              </a:rPr>
              <a:t>покрышкин</a:t>
            </a:r>
            <a:r>
              <a:rPr lang="ru-RU" cap="none" dirty="0" smtClean="0">
                <a:latin typeface="Calibri" panose="020F0502020204030204" pitchFamily="34" charset="0"/>
              </a:rPr>
              <a:t> совершил 650 вылетов, провел 156 воздушных боев, сбил 59 вражеских самолетов лично и 6 — в группе. Из 65 его официальных побед только 6 были одержаны в последние два года войны.</a:t>
            </a: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File:Alexander Pokryshkin 19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292" y="1628800"/>
            <a:ext cx="195909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50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36826" y="332656"/>
            <a:ext cx="5832648" cy="5400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cap="none" dirty="0" smtClean="0">
                <a:latin typeface="Calibri" panose="020F0502020204030204" pitchFamily="34" charset="0"/>
              </a:rPr>
              <a:t>МАРШАЛ АВИАЦИИ</a:t>
            </a:r>
          </a:p>
          <a:p>
            <a:pPr marL="0" indent="0" algn="ctr">
              <a:buNone/>
            </a:pPr>
            <a:r>
              <a:rPr lang="ru-RU" sz="3200" cap="none" dirty="0" smtClean="0">
                <a:latin typeface="Calibri" panose="020F0502020204030204" pitchFamily="34" charset="0"/>
              </a:rPr>
              <a:t>КОЖЕДУБ ИВАН НИКИТОВИЧ</a:t>
            </a:r>
          </a:p>
          <a:p>
            <a:pPr marL="0" indent="0" algn="ctr">
              <a:buNone/>
            </a:pPr>
            <a:r>
              <a:rPr lang="ru-RU" sz="1600" cap="none" dirty="0" smtClean="0">
                <a:latin typeface="Calibri" panose="020F0502020204030204" pitchFamily="34" charset="0"/>
              </a:rPr>
              <a:t>(8 июня 1920, черниговская губерния — 8 августа 1991, </a:t>
            </a:r>
            <a:r>
              <a:rPr lang="ru-RU" sz="1600" cap="none" dirty="0" err="1" smtClean="0">
                <a:latin typeface="Calibri" panose="020F0502020204030204" pitchFamily="34" charset="0"/>
              </a:rPr>
              <a:t>москва</a:t>
            </a:r>
            <a:r>
              <a:rPr lang="ru-RU" sz="1600" cap="none" dirty="0" smtClean="0">
                <a:latin typeface="Calibri" panose="020F0502020204030204" pitchFamily="34" charset="0"/>
              </a:rPr>
              <a:t>) </a:t>
            </a:r>
          </a:p>
          <a:p>
            <a:pPr marL="0" indent="0" algn="just">
              <a:buNone/>
            </a:pPr>
            <a:r>
              <a:rPr lang="ru-RU" sz="2400" cap="none" dirty="0" smtClean="0">
                <a:latin typeface="Calibri" panose="020F0502020204030204" pitchFamily="34" charset="0"/>
              </a:rPr>
              <a:t>— советский военный деятель, лётчик-ас времён великой отечественной войны, наиболее результативный лётчик-истребитель в авиации союзников (64 сбитых самолета). трижды герой советского союза. маршал авиации (6 мая 1985).</a:t>
            </a:r>
            <a:r>
              <a:rPr lang="ru-RU" sz="2400" b="1" cap="none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2400" b="1" cap="none" dirty="0" smtClean="0">
                <a:latin typeface="Calibri" panose="020F0502020204030204" pitchFamily="34" charset="0"/>
              </a:rPr>
              <a:t>всего воздушных побед: 64</a:t>
            </a:r>
            <a:r>
              <a:rPr lang="ru-RU" sz="2400" cap="none" dirty="0" smtClean="0">
                <a:latin typeface="Calibri" panose="020F0502020204030204" pitchFamily="34" charset="0"/>
              </a:rPr>
              <a:t/>
            </a:r>
            <a:br>
              <a:rPr lang="ru-RU" sz="2400" cap="none" dirty="0" smtClean="0">
                <a:latin typeface="Calibri" panose="020F0502020204030204" pitchFamily="34" charset="0"/>
              </a:rPr>
            </a:br>
            <a:r>
              <a:rPr lang="ru-RU" sz="2400" cap="none" dirty="0" smtClean="0">
                <a:latin typeface="Calibri" panose="020F0502020204030204" pitchFamily="34" charset="0"/>
              </a:rPr>
              <a:t>боевых вылетов — 330</a:t>
            </a:r>
            <a:br>
              <a:rPr lang="ru-RU" sz="2400" cap="none" dirty="0" smtClean="0">
                <a:latin typeface="Calibri" panose="020F0502020204030204" pitchFamily="34" charset="0"/>
              </a:rPr>
            </a:br>
            <a:r>
              <a:rPr lang="ru-RU" sz="2400" cap="none" dirty="0" smtClean="0">
                <a:latin typeface="Calibri" panose="020F0502020204030204" pitchFamily="34" charset="0"/>
              </a:rPr>
              <a:t>воздушных боёв — 120</a:t>
            </a:r>
            <a:endParaRPr lang="ru-RU" sz="2400" cap="none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23812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80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04664"/>
            <a:ext cx="5832648" cy="4752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Calibri" panose="020F0502020204030204" pitchFamily="34" charset="0"/>
              </a:rPr>
              <a:t>Будённый </a:t>
            </a:r>
            <a:r>
              <a:rPr lang="ru-RU" sz="3200" dirty="0">
                <a:latin typeface="Calibri" panose="020F0502020204030204" pitchFamily="34" charset="0"/>
              </a:rPr>
              <a:t>Семён </a:t>
            </a:r>
            <a:r>
              <a:rPr lang="ru-RU" sz="3200" dirty="0" smtClean="0">
                <a:latin typeface="Calibri" panose="020F0502020204030204" pitchFamily="34" charset="0"/>
              </a:rPr>
              <a:t>Михайлович</a:t>
            </a:r>
          </a:p>
          <a:p>
            <a:pPr marL="0" indent="0" algn="ctr">
              <a:buNone/>
            </a:pPr>
            <a:r>
              <a:rPr lang="ru-RU" sz="1400" dirty="0">
                <a:latin typeface="Calibri" panose="020F0502020204030204" pitchFamily="34" charset="0"/>
              </a:rPr>
              <a:t> (13 апреля (25 апреля) 1883 — 26 октября 1973</a:t>
            </a:r>
            <a:r>
              <a:rPr lang="ru-RU" sz="1400" dirty="0" smtClean="0">
                <a:latin typeface="Calibri" panose="020F0502020204030204" pitchFamily="34" charset="0"/>
              </a:rPr>
              <a:t>)</a:t>
            </a:r>
          </a:p>
          <a:p>
            <a:pPr marL="0" indent="0" algn="just">
              <a:buNone/>
            </a:pPr>
            <a:r>
              <a:rPr lang="ru-RU" sz="2000" cap="none" dirty="0" smtClean="0">
                <a:latin typeface="Calibri" panose="020F0502020204030204" pitchFamily="34" charset="0"/>
              </a:rPr>
              <a:t>— Советский военачальник, командующий первой конной армией РККА в годы гражданской войны, один из первых маршалов советского союза, трижды герой советского союза, кавалер георгиевского креста всех степеней.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SM-Budyonn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60848"/>
            <a:ext cx="238125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11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96</TotalTime>
  <Words>829</Words>
  <Application>Microsoft Office PowerPoint</Application>
  <PresentationFormat>Экран (4:3)</PresentationFormat>
  <Paragraphs>62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Impact</vt:lpstr>
      <vt:lpstr>Главное мероприятие</vt:lpstr>
      <vt:lpstr>Быть Героем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</dc:title>
  <dc:creator>tos</dc:creator>
  <cp:lastModifiedBy>anton konoalo</cp:lastModifiedBy>
  <cp:revision>22</cp:revision>
  <dcterms:created xsi:type="dcterms:W3CDTF">2013-12-07T19:14:54Z</dcterms:created>
  <dcterms:modified xsi:type="dcterms:W3CDTF">2015-02-15T14:30:35Z</dcterms:modified>
</cp:coreProperties>
</file>