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1844824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dirty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n w="19050"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УЧЕНИЧЕСКОЕ САМОУПРАВЛЕНИЕ</a:t>
            </a:r>
            <a:endParaRPr lang="ru-RU" sz="5400" dirty="0">
              <a:ln w="19050">
                <a:solidFill>
                  <a:schemeClr val="tx1"/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708920"/>
            <a:ext cx="4924425" cy="29527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403091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776864" cy="1838008"/>
          </a:xfrm>
        </p:spPr>
        <p:txBody>
          <a:bodyPr>
            <a:noAutofit/>
          </a:bodyPr>
          <a:lstStyle/>
          <a:p>
            <a:r>
              <a:rPr lang="ru-RU" sz="3400" b="1" dirty="0" smtClean="0">
                <a:ln w="19050"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Понятие </a:t>
            </a:r>
            <a:r>
              <a:rPr lang="ru-RU" sz="3400" b="1" dirty="0">
                <a:ln w="19050"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самоуправление в современном образовательном </a:t>
            </a:r>
            <a:r>
              <a:rPr lang="ru-RU" sz="3400" b="1" dirty="0" smtClean="0">
                <a:ln w="19050"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пространстве </a:t>
            </a:r>
            <a:endParaRPr lang="ru-RU" sz="3400" dirty="0">
              <a:ln w="19050">
                <a:solidFill>
                  <a:schemeClr val="tx1"/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2492896"/>
            <a:ext cx="74888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b="1" dirty="0" smtClean="0">
                <a:ln w="19050">
                  <a:solidFill>
                    <a:schemeClr val="tx2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Ученическое </a:t>
            </a:r>
            <a:r>
              <a:rPr lang="ru-RU" sz="2400" b="1" dirty="0">
                <a:ln w="19050">
                  <a:solidFill>
                    <a:schemeClr val="tx2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самоуправление</a:t>
            </a:r>
            <a:r>
              <a:rPr lang="ru-RU" sz="2400" dirty="0">
                <a:ln w="19050">
                  <a:solidFill>
                    <a:schemeClr val="tx2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форма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включения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обучающихся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управление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общеобразовательным учреждением, предполагающее участие детей в решении вопросов совместно с педагогическим коллективом и администрацией учреждения. При развитых системах самоуправления в образовательных учреждениях существуют различные органы самоуправления: общешкольный ученический совет, гимназический (школьный) парламент, ученический комитет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учком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старостат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школьная дума и др. </a:t>
            </a:r>
          </a:p>
        </p:txBody>
      </p:sp>
    </p:spTree>
    <p:extLst>
      <p:ext uri="{BB962C8B-B14F-4D97-AF65-F5344CB8AC3E}">
        <p14:creationId xmlns:p14="http://schemas.microsoft.com/office/powerpoint/2010/main" val="624062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1832" y="404664"/>
            <a:ext cx="8208912" cy="864096"/>
          </a:xfrm>
        </p:spPr>
        <p:txBody>
          <a:bodyPr>
            <a:noAutofit/>
          </a:bodyPr>
          <a:lstStyle/>
          <a:p>
            <a:r>
              <a:rPr lang="ru-RU" sz="4800" dirty="0">
                <a:ln w="19050"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800" dirty="0" smtClean="0">
                <a:ln w="19050"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 принципиальных подхода</a:t>
            </a:r>
            <a:endParaRPr lang="ru-RU" sz="4800" dirty="0">
              <a:ln w="19050">
                <a:solidFill>
                  <a:schemeClr val="tx1"/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444" y="1124744"/>
            <a:ext cx="59680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Первый.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организации жизнедеятельности обучающихся идти от ребенка, а не к ребенку, навязывая ему свои требования и указания, как это было в традиционной педагогике.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78184" y="4149080"/>
            <a:ext cx="475252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Второй.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Эти требования ставят в равные условия всех субъектов воспитательного процесса.</a:t>
            </a:r>
          </a:p>
          <a:p>
            <a:pPr algn="r"/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802400"/>
            <a:ext cx="2329317" cy="25922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270299"/>
            <a:ext cx="2041408" cy="28787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41832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848872" cy="2160240"/>
          </a:xfrm>
        </p:spPr>
        <p:txBody>
          <a:bodyPr>
            <a:noAutofit/>
          </a:bodyPr>
          <a:lstStyle/>
          <a:p>
            <a:r>
              <a:rPr lang="ru-RU" sz="3400" b="1" dirty="0" smtClean="0">
                <a:ln w="19050"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Функции </a:t>
            </a:r>
            <a:r>
              <a:rPr lang="ru-RU" sz="3400" b="1" dirty="0">
                <a:ln w="19050"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самоуправления и роль администрации образовательного учреждения в </a:t>
            </a:r>
            <a:r>
              <a:rPr lang="ru-RU" sz="3400" b="1" dirty="0" smtClean="0">
                <a:ln w="19050"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организации ученического </a:t>
            </a:r>
            <a:r>
              <a:rPr lang="ru-RU" sz="3400" b="1" dirty="0">
                <a:ln w="19050"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самоуправления</a:t>
            </a:r>
            <a:endParaRPr lang="ru-RU" sz="3400" dirty="0">
              <a:ln w="19050">
                <a:solidFill>
                  <a:schemeClr val="tx1"/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95936" y="3356992"/>
            <a:ext cx="47525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…самоуправление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осуществляется в интересах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своего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коллектива или учебного учреждения благодаря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самоанализу,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самооценке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самокритике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самоустановкам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924944"/>
            <a:ext cx="3185528" cy="29656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54190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76864" cy="613872"/>
          </a:xfrm>
        </p:spPr>
        <p:txBody>
          <a:bodyPr>
            <a:normAutofit/>
          </a:bodyPr>
          <a:lstStyle/>
          <a:p>
            <a:r>
              <a:rPr lang="ru-RU" sz="3400" dirty="0" smtClean="0">
                <a:ln w="19050"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Функции ученического самоуправления</a:t>
            </a:r>
            <a:endParaRPr lang="ru-RU" sz="3400" dirty="0">
              <a:ln w="19050">
                <a:solidFill>
                  <a:schemeClr val="tx1"/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556792"/>
            <a:ext cx="756084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000" b="1" dirty="0" smtClean="0">
                <a:ln w="12700"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Строит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жизнедеятельность коллектива, идя от ученика,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его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интересов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запросов, идеалов, таким образом, в коллективе формируется атмосфера защищенности каждого его члена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000" dirty="0">
                <a:ln w="12700"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n w="12700"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Разрабатывает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утверждает нормы гуманистических отношений друг к другу, это помогает воспринимать каждого  как уникальную личность и способствует ее самореализации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000" dirty="0" smtClean="0">
                <a:ln w="12700"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3.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Способствует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формированию более четкой и осознанной гражданской позиции и ценностного отношения к себе и другим, позволяет повысить социальную компетенцию, развивает социальные навыки поведения и установки на самостоятельное принятие решений в проблемных социальных ситуациях.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445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52928" cy="1584176"/>
          </a:xfrm>
        </p:spPr>
        <p:txBody>
          <a:bodyPr>
            <a:noAutofit/>
          </a:bodyPr>
          <a:lstStyle/>
          <a:p>
            <a:r>
              <a:rPr lang="ru-RU" sz="3200" b="1" dirty="0">
                <a:ln w="12700"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Функции администрации образовательного учреждения по организации </a:t>
            </a:r>
            <a:r>
              <a:rPr lang="ru-RU" sz="3200" b="1" dirty="0" smtClean="0">
                <a:ln w="12700"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ученического </a:t>
            </a:r>
            <a:r>
              <a:rPr lang="ru-RU" sz="3200" b="1" dirty="0">
                <a:ln w="12700"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самоуправления: </a:t>
            </a:r>
            <a:endParaRPr lang="ru-RU" sz="3200" dirty="0">
              <a:ln w="12700">
                <a:solidFill>
                  <a:schemeClr val="tx1"/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7840" y="1805912"/>
            <a:ext cx="784887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Директор образовательного учреждения – контролирует качество воспитательного процесса и регулирует создание правовой и материально-технической базы ученического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самоуправления;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Заместитель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директора по воспитательной работе – разрабатывает программы развития ученического самоуправления, занимается вопросами методического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обеспечения;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Заведующий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отделом воспитательной работы-координирует взаимодействие органов ученического самоуправления с детскими и молодежными общественными объединениями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города;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Старший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воспитатель и воспитатель-помогает обучающимся в преодолении возникающих конфликтов, проблем в работе органов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самоуправления;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Педагог-организатор-помогает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организации досуга обучающихся,  координирует взаимодействие органов ученического самоуправления с детскими и молодежными общественными объединениями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города;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Педагог-психолог-консультирует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воспитателей, педагогов по различным проблемам, возникающим в процессе организации ученического самоуправления, помогает выявить у детей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лидерские;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Учителя-предметники-помогают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готовиться к проведению викторин, конкурсов, олимпиад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4024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08912" cy="1152128"/>
          </a:xfrm>
        </p:spPr>
        <p:txBody>
          <a:bodyPr>
            <a:noAutofit/>
          </a:bodyPr>
          <a:lstStyle/>
          <a:p>
            <a:pPr algn="ctr"/>
            <a:r>
              <a:rPr lang="en-US" sz="3400" b="1" dirty="0" smtClean="0">
                <a:ln w="19050"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400" b="1" dirty="0" smtClean="0">
                <a:ln w="19050"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400" b="1" dirty="0">
                <a:ln w="19050"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/>
                <a:ea typeface="Calibri"/>
              </a:rPr>
              <a:t>Ученическое самоуправление в стенах УСВУ</a:t>
            </a:r>
            <a:endParaRPr lang="ru-RU" sz="3400" dirty="0">
              <a:ln w="19050">
                <a:solidFill>
                  <a:schemeClr val="tx1"/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441132"/>
            <a:ext cx="8064896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 </a:t>
            </a:r>
            <a:r>
              <a:rPr lang="ru-RU" i="1" u="sng" dirty="0">
                <a:latin typeface="Times New Roman" pitchFamily="18" charset="0"/>
                <a:cs typeface="Times New Roman" pitchFamily="18" charset="0"/>
              </a:rPr>
              <a:t>1.Совет суворовцев училища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состоит из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председателей советов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суворовцев курсов.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Заседания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совета суворовцев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училища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целесообразно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проводить не реже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одного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четверть.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2.Совет </a:t>
            </a:r>
            <a:r>
              <a:rPr lang="ru-RU" i="1" u="sng" dirty="0">
                <a:latin typeface="Times New Roman" pitchFamily="18" charset="0"/>
                <a:cs typeface="Times New Roman" pitchFamily="18" charset="0"/>
              </a:rPr>
              <a:t>суворовцев курса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избирается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общем собрании курса. В его состав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входит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6-8 суворовцев курса. Заседания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проводить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реже одного раза в месяц.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3.Общее </a:t>
            </a:r>
            <a:r>
              <a:rPr lang="ru-RU" i="1" u="sng" dirty="0">
                <a:latin typeface="Times New Roman" pitchFamily="18" charset="0"/>
                <a:cs typeface="Times New Roman" pitchFamily="18" charset="0"/>
              </a:rPr>
              <a:t>собрание курсов и классов.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Проводится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реже одного раза в месяц.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общем собрании обсуждается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широкий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спектр вопросов, касающихся обучения,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досуга, быта и т.д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u="sng" dirty="0">
                <a:latin typeface="Times New Roman" pitchFamily="18" charset="0"/>
                <a:cs typeface="Times New Roman" pitchFamily="18" charset="0"/>
              </a:rPr>
              <a:t>4.Учебный совет училища, курсов.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состав учебного совета училища входит по одному представителю от учебного совета курса. Учебный совет курса избирается на общем собрании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курса, включает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1-2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суворовцев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 взвода.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107712"/>
            <a:ext cx="3521232" cy="34312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84056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980728"/>
            <a:ext cx="7704856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5.Творческий </a:t>
            </a:r>
            <a:r>
              <a:rPr lang="ru-RU" i="1" u="sng" dirty="0">
                <a:latin typeface="Times New Roman" pitchFamily="18" charset="0"/>
                <a:cs typeface="Times New Roman" pitchFamily="18" charset="0"/>
              </a:rPr>
              <a:t>совет училища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 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входят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председатели советов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комнат досуга курсов. 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Совет </a:t>
            </a:r>
            <a:r>
              <a:rPr lang="ru-RU" i="1" u="sng" dirty="0">
                <a:latin typeface="Times New Roman" pitchFamily="18" charset="0"/>
                <a:cs typeface="Times New Roman" pitchFamily="18" charset="0"/>
              </a:rPr>
              <a:t>комнаты досуга 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курса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избирается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общем собрании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курса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 его состав входит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5-6 суворовцев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курса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	              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6.Совет </a:t>
            </a:r>
            <a:r>
              <a:rPr lang="ru-RU" i="1" u="sng" dirty="0">
                <a:latin typeface="Times New Roman" pitchFamily="18" charset="0"/>
                <a:cs typeface="Times New Roman" pitchFamily="18" charset="0"/>
              </a:rPr>
              <a:t>по труду училища и курсов.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Полномочия: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Обсуждает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вопросы по благоустройству классов,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помещений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прилегающей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территории.</a:t>
            </a:r>
          </a:p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7.Спортивный </a:t>
            </a:r>
            <a:r>
              <a:rPr lang="ru-RU" i="1" u="sng" dirty="0">
                <a:latin typeface="Times New Roman" pitchFamily="18" charset="0"/>
                <a:cs typeface="Times New Roman" pitchFamily="18" charset="0"/>
              </a:rPr>
              <a:t>комитет.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его состав входят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спортивные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организаторы курсов.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8.Информационный </a:t>
            </a:r>
            <a:r>
              <a:rPr lang="ru-RU" i="1" u="sng" dirty="0">
                <a:latin typeface="Times New Roman" pitchFamily="18" charset="0"/>
                <a:cs typeface="Times New Roman" pitchFamily="18" charset="0"/>
              </a:rPr>
              <a:t>и пресс-центр.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его состав входят редколлегии училищной радиогазеты, журнала и газеты. На курсах редколлегии стенной печати и корреспонденты СМИ училища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u="sng" dirty="0">
                <a:latin typeface="Times New Roman" pitchFamily="18" charset="0"/>
                <a:cs typeface="Times New Roman" pitchFamily="18" charset="0"/>
              </a:rPr>
              <a:t>9.Совет музея училища.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его состав входят по 2 суворовца от курса. Совет музея училища участвует в планировании и проведении уроков мужества, экскурсий по местам боевой славы и других мероприятий патриотической направленности.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916832"/>
            <a:ext cx="2520280" cy="2376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093368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5400" b="1" dirty="0">
              <a:ln w="19050">
                <a:solidFill>
                  <a:schemeClr val="tx1"/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708920"/>
            <a:ext cx="3361399" cy="29080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6765931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267</TotalTime>
  <Words>468</Words>
  <Application>Microsoft Office PowerPoint</Application>
  <PresentationFormat>Экран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Остин</vt:lpstr>
      <vt:lpstr>  УЧЕНИЧЕСКОЕ САМОУПРАВЛЕНИЕ</vt:lpstr>
      <vt:lpstr>1. Понятие самоуправление в современном образовательном пространстве </vt:lpstr>
      <vt:lpstr>Два принципиальных подхода</vt:lpstr>
      <vt:lpstr>2. Функции самоуправления и роль администрации образовательного учреждения в организации ученического самоуправления</vt:lpstr>
      <vt:lpstr>Функции ученического самоуправления</vt:lpstr>
      <vt:lpstr>Функции администрации образовательного учреждения по организации ученического самоуправления: </vt:lpstr>
      <vt:lpstr>3. Ученическое самоуправление в стенах УСВУ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УЧЕНИЧЕСКОЕ САМОУПРАВЛЕНИЕ</dc:title>
  <cp:lastModifiedBy>Admin</cp:lastModifiedBy>
  <cp:revision>20</cp:revision>
  <dcterms:modified xsi:type="dcterms:W3CDTF">2013-05-15T00:53:33Z</dcterms:modified>
</cp:coreProperties>
</file>