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14290"/>
            <a:ext cx="7772400" cy="2300284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b="1" dirty="0" smtClean="0"/>
              <a:t>Обязанности и ответственность несовершеннолетних.</a:t>
            </a:r>
          </a:p>
        </p:txBody>
      </p:sp>
      <p:pic>
        <p:nvPicPr>
          <p:cNvPr id="6" name="Picture 6" descr="http://go4.imgsmail.ru/imgpreview?key=http%3A//www.bloglaw.ru/wp-content/2010/01/1877085.jpg&amp;mb=imgdb_preview_17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62603">
            <a:off x="1157361" y="2848259"/>
            <a:ext cx="2442474" cy="3425246"/>
          </a:xfrm>
          <a:prstGeom prst="rect">
            <a:avLst/>
          </a:prstGeom>
          <a:noFill/>
        </p:spPr>
      </p:pic>
      <p:pic>
        <p:nvPicPr>
          <p:cNvPr id="5" name="Picture 4" descr="226_2010042017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28696">
            <a:off x="5387370" y="2776753"/>
            <a:ext cx="2460507" cy="349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FFFF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Уголовная ответственность несовершеннолетних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600200"/>
            <a:ext cx="9144000" cy="5257800"/>
          </a:xfrm>
          <a:prstGeom prst="rect">
            <a:avLst/>
          </a:prstGeom>
        </p:spPr>
        <p:txBody>
          <a:bodyPr/>
          <a:lstStyle/>
          <a:p>
            <a:pPr marL="448056" marR="0" lvl="0" indent="-384048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Российское уголовное право признает субъектом преступления только физическое лицо, достигшее 16 лет. Однако к уголовной ответственности могут быть привлечены лица, достигшие 14 лет: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за убийство (ст. 105)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умышленное причинение вреда здоровью (ст.111)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умышленное причинение средней тяжести вреда здоровью (ст.112)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похищение человека (ст.126)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изнасилование (ст.131)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кражу (ст.158)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грабеж (ст.161)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разбой (ст.162)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вымогательство (ст.163)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терроризм (ст.205)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вандализм (ст.214) 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Хищение оружия и боеприпасов (ст.226) и т.д.</a:t>
            </a:r>
          </a:p>
        </p:txBody>
      </p:sp>
      <p:pic>
        <p:nvPicPr>
          <p:cNvPr id="8" name="Picture 8" descr="769657_11829824_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27358"/>
            <a:ext cx="3054355" cy="2248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357166"/>
            <a:ext cx="9144000" cy="1071570"/>
          </a:xfrm>
          <a:prstGeom prst="rect">
            <a:avLst/>
          </a:prstGeom>
        </p:spPr>
        <p:txBody>
          <a:bodyPr/>
          <a:lstStyle/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Преступление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виновно совершенное общественно опасное деяние, запрещенное УК под угрозой наказания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428736"/>
            <a:ext cx="9144000" cy="1643074"/>
          </a:xfrm>
          <a:prstGeom prst="rect">
            <a:avLst/>
          </a:prstGeom>
        </p:spPr>
        <p:txBody>
          <a:bodyPr/>
          <a:lstStyle/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Преступное поведение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сознательное поведение человека, отдающего себе отчет в своих поступках и способного руководить ими.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Бездействие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пассивная форма преступного поведения.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3071810"/>
            <a:ext cx="9144000" cy="1214446"/>
          </a:xfrm>
          <a:prstGeom prst="rect">
            <a:avLst/>
          </a:prstGeom>
        </p:spPr>
        <p:txBody>
          <a:bodyPr/>
          <a:lstStyle/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Умышленное преступление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преступное деяние, совершенное с прямым или косвенным умыслом, когда лицо сознает и желает наступления последствий своего преступления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4286256"/>
            <a:ext cx="9144000" cy="2257428"/>
          </a:xfrm>
          <a:prstGeom prst="rect">
            <a:avLst/>
          </a:prstGeom>
        </p:spPr>
        <p:txBody>
          <a:bodyPr/>
          <a:lstStyle/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Преступление, совершенное по неосторожности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преступное деяние, совершенное по легкомыслию или небрежности, когда лицо предвидело возможность наступления общественно опасных последствий своих действий (бездействия), но без достаточных к тому оснований самонадеянно рассчитывало на предотвращение этих последствий.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85786" y="285728"/>
            <a:ext cx="7500990" cy="779446"/>
          </a:xfrm>
          <a:prstGeom prst="rect">
            <a:avLst/>
          </a:prstGeom>
        </p:spPr>
        <p:txBody>
          <a:bodyPr/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Отягчающие обстоятельства</a:t>
            </a:r>
            <a:endParaRPr kumimoji="0" lang="ru-RU" sz="3200" b="1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142984"/>
            <a:ext cx="8929718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u="sng" dirty="0" smtClean="0">
                <a:latin typeface="Arial" pitchFamily="34" charset="0"/>
                <a:cs typeface="Arial" pitchFamily="34" charset="0"/>
              </a:rPr>
              <a:t>Согласно ст. 63 УК РФ, отягчающими наказание обстоятельствами признаются: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Рецидив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преступлений.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Наступление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тяжких последствий в результате совершения преступления.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Совершение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преступления в составе </a:t>
            </a:r>
            <a:r>
              <a:rPr lang="ru-RU" sz="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группы лиц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группы лиц по предварительному сговору, организованной группы или преступного сообщества (преступной организации).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Привлечение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к совершению преступления лиц, которые страдают тяжелыми психическими расстройствами либо находятся в состоянии опьянения, а также лиц, не достигших возраста, с которого наступает уголовная ответственность.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Совершение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преступления по мотивам политической, идеологической, расовой, национальной или религиозной ненависти или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вражды.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Совершение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преступления в отношении женщины,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находящейся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 состоянии беременности, а также в отношении малолетнего, другого беззащитного или беспомощного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лица.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Совершение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преступления с особой жестокостью, садизмом, издевательством, а также мучениями для потерпевшего.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Совершение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преступления с использованием оружия, боевых припасов, взрывчатых веществ, взрывных или имитирующих их устройств, специально изготовленных технических средств, ядовитых и радиоактивных веществ, лекарственных и иных химико-фармакологических препаратов, а также с применением физического или психического принуждения.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Совершение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преступления в условиях чрезвычайного положения, стихийного или иного общественного бедствия, а также при массовых беспорядках.</a:t>
            </a:r>
          </a:p>
          <a:p>
            <a:pPr>
              <a:lnSpc>
                <a:spcPct val="150000"/>
              </a:lnSpc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0" y="571480"/>
            <a:ext cx="5435600" cy="5257800"/>
          </a:xfrm>
          <a:prstGeom prst="rect">
            <a:avLst/>
          </a:prstGeom>
        </p:spPr>
        <p:txBody>
          <a:bodyPr/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 несовершеннолетним применяются следующие виды наказаний (ст.88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):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штраф;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лишение права заниматься определенной деятельностью;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обязательные работы;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исправительные работы;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арест;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лишение свободы на определенный срок.</a:t>
            </a:r>
          </a:p>
        </p:txBody>
      </p:sp>
      <p:pic>
        <p:nvPicPr>
          <p:cNvPr id="3" name="Picture 8" descr="1953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142984"/>
            <a:ext cx="3357554" cy="4656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92100"/>
            <a:ext cx="8329642" cy="1279512"/>
          </a:xfrm>
          <a:prstGeom prst="rect">
            <a:avLst/>
          </a:prstGeom>
        </p:spPr>
        <p:txBody>
          <a:bodyPr/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Административная ответственность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785926"/>
            <a:ext cx="8715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u="sng" dirty="0" smtClean="0"/>
              <a:t>Это наказание за действия, запрещенные Административным кодексом.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 smtClean="0"/>
              <a:t> драка,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 smtClean="0"/>
              <a:t>  жестокое обращение с животными,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 smtClean="0"/>
              <a:t> появление в общественных местах в период с 22 часов до 6 часов,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 smtClean="0"/>
              <a:t>повреждение транспортных средств общего пользования,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 smtClean="0"/>
              <a:t> нарушение правил дорожного движения,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 smtClean="0"/>
              <a:t>порча государственного имущества,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 smtClean="0"/>
              <a:t> распитие спиртных напитков и появление в нетрезвом виде в общественных местах,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 smtClean="0"/>
              <a:t>  мелкое хулиганство,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algn="ctr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dirty="0" smtClean="0"/>
              <a:t> и другое.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4143404" cy="34290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Нецензурная брань- </a:t>
            </a:r>
            <a:r>
              <a:rPr lang="ru-RU" dirty="0" smtClean="0"/>
              <a:t>административное правонарушение, влечёт наказание в виде штрафа или ареста до 15 суток.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b="1" dirty="0" smtClean="0"/>
              <a:t>Оскорбление- </a:t>
            </a:r>
            <a:r>
              <a:rPr lang="ru-RU" dirty="0" smtClean="0"/>
              <a:t>преступление, выраженное в не</a:t>
            </a:r>
            <a:br>
              <a:rPr lang="ru-RU" dirty="0" smtClean="0"/>
            </a:br>
            <a:r>
              <a:rPr lang="ru-RU" dirty="0" smtClean="0"/>
              <a:t>приличной форме, наказывается штрафом.</a:t>
            </a:r>
            <a:br>
              <a:rPr lang="ru-RU" dirty="0" smtClean="0"/>
            </a:br>
            <a:r>
              <a:rPr lang="ru-RU" b="1" dirty="0" smtClean="0"/>
              <a:t>Клевета- </a:t>
            </a:r>
            <a:r>
              <a:rPr lang="ru-RU" dirty="0" smtClean="0"/>
              <a:t>преступление, порочащее честь другого лица, наказывается штрафом.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2066" y="500042"/>
            <a:ext cx="3714744" cy="2862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Появление в состоянии опьянения несовершеннолетних, а равно распитие алкогольной и спиртосодержащей продукции, либо потребление наркотических средств или психотропных веществ </a:t>
            </a:r>
            <a:r>
              <a:rPr lang="ru-RU" dirty="0" smtClean="0"/>
              <a:t>– влечет наложение штрафа.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4071942"/>
            <a:ext cx="3571900" cy="2585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Неисполнение родителями или иными законными представителями несовершеннолетних обязанностей по содержанию, воспитанию , содержанию, обучению, защите прав интересов</a:t>
            </a:r>
            <a:r>
              <a:rPr lang="ru-RU" dirty="0" smtClean="0"/>
              <a:t> – влечет наложение штрафа.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3857628"/>
            <a:ext cx="4214842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Запрет курение табака в общественных местах: закрытых спортивных сооружениях, организациях здравоохранения, ОБРАЗОВАТЕЛЬНЫХ ОРГАНИЗАЦИЯХ, организациях культуры и т.д.</a:t>
            </a:r>
            <a:r>
              <a:rPr lang="ru-RU" dirty="0" smtClean="0"/>
              <a:t> – влечет наложение штрафа.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357298"/>
            <a:ext cx="778674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Незнание закона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не освобождает тебя от ответственности!!!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</TotalTime>
  <Words>571</Words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Обязанности и ответственность несовершеннолетних.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Обязанности и ответственность несовершеннолетних.</dc:title>
  <cp:lastModifiedBy>ВР</cp:lastModifiedBy>
  <cp:revision>7</cp:revision>
  <dcterms:modified xsi:type="dcterms:W3CDTF">2013-11-13T11:27:39Z</dcterms:modified>
</cp:coreProperties>
</file>