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BB69F4-7D5F-433A-95E4-B97681F15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B8BCEA-8465-412F-BA61-FC8C499CC7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DCAE5D-F349-4965-97E0-18558EC11C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7DC797-391D-4BA6-862E-ED5A8901F0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9871F4-49DA-4949-83D7-F9BF2FB701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EFD4C3-0B8F-4911-A16A-06608A0739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69BFE3-D6B9-4AAF-8666-F8BCE644B8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E5E527-B7CF-4DEB-9D98-E4963C6DAC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2740AE-1BA8-49CF-8CD7-B206B99149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BB6C50-5C7F-47FE-8C57-88A7F0837E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530F79-DF69-4F42-9F41-CCEFF606FE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73C314-1F41-4794-9735-3C0F3BE021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12731F-7B3F-49E3-A273-D010558096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0C8CDF-3419-46CB-BA0B-C01F0802C5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3E4336-2832-47B8-BE7C-0EDBFEA84D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CE1BDC-AB9B-441E-9F2E-EB5FB82D49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672913-CB34-4F5D-992E-0626EEC48C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A35B95-4A52-4DB5-A9B3-EF960D7EE8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21345E-A3F4-4BEE-B89E-1103F81F3C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8688CC-B903-49D5-BA13-58E9DD43F7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F687C5-E277-486D-A9EC-F53D97F686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7A6D06-2A89-405A-8A55-DBEB60152B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7240588" cy="1979613"/>
            <a:chOff x="0" y="0"/>
            <a:chExt cx="4561" cy="1247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583"/>
              <a:ext cx="4486" cy="664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  <a:gd name="T12" fmla="*/ 0 w 4806"/>
                <a:gd name="T13" fmla="*/ 0 h 665"/>
                <a:gd name="T14" fmla="*/ 4806 w 4806"/>
                <a:gd name="T15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6B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4561" cy="1198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w 4562"/>
                <a:gd name="T13" fmla="*/ 0 h 1199"/>
                <a:gd name="T14" fmla="*/ 4562 w 4562"/>
                <a:gd name="T15" fmla="*/ 119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8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49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E6B9AB9-69F5-4C30-A541-AEEFBCA3E25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push dir="d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8456613" cy="5942013"/>
            <a:chOff x="0" y="0"/>
            <a:chExt cx="5327" cy="3743"/>
          </a:xfrm>
        </p:grpSpPr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0" y="1440"/>
              <a:ext cx="5154" cy="2303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  <a:gd name="T12" fmla="*/ 0 w 5155"/>
                <a:gd name="T13" fmla="*/ 0 h 2304"/>
                <a:gd name="T14" fmla="*/ 5155 w 5155"/>
                <a:gd name="T1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61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5327" cy="3688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w 5328"/>
                <a:gd name="T11" fmla="*/ 0 h 3689"/>
                <a:gd name="T12" fmla="*/ 5328 w 5328"/>
                <a:gd name="T13" fmla="*/ 368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8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49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defRPr>
            </a:lvl1pPr>
          </a:lstStyle>
          <a:p>
            <a:fld id="{83C6BB41-1F7D-4641-9A0E-0F0D2014DF2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 dir="d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Tahoma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oboleva\Desktop\&#1084;&#1077;&#1090;&#1088;&#1086;&#1085;&#1086;&#1084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3;&#1083;&#1086;&#1082;&#1072;&#1076;&#1072;%20&#1051;&#1077;&#1085;&#1080;&#1085;&#1075;&#1088;&#1072;&#1076;&#1072;\&#1041;&#1083;&#1086;&#1082;&#1072;&#1076;&#1072;%20&#1051;&#1077;&#1085;&#1080;&#1085;&#1075;&#1088;&#1072;&#1076;&#1072;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3;&#1083;&#1086;&#1082;&#1072;&#1076;&#1072;%20&#1051;&#1077;&#1085;&#1080;&#1085;&#1075;&#1088;&#1072;&#1076;&#1072;\&#1041;&#1083;&#1086;&#1082;&#1072;&#1076;&#1072;%20&#1051;&#1077;&#1085;&#1080;&#1085;&#1075;&#1088;&#1072;&#1076;&#1072;%20&#1056;&#1080;&#1089;&#1091;&#1085;&#1082;&#1080;%20&#1042;&#1072;&#1083;&#1080;%20&#1058;&#1086;&#1085;&#1089;&#1082;.mp4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oboleva\Desktop\&#1084;&#1077;&#1090;&#1088;&#1086;&#1085;&#1086;&#1084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viewer.yandex.ru/r.xml?sk=c21b3570d5d344fb478df394cab00773&amp;url=http%3A%2F%2Fwww.maam.ru%2Fdetskijsad%2F8-sentjabrja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viewer.yandex.ru/r.xml?sk=c21b3570d5d344fb478df394cab00773&amp;url=http%3A%2F%2Fvk.com%2Fvideo-404419_167401530" TargetMode="External"/><Relationship Id="rId4" Type="http://schemas.openxmlformats.org/officeDocument/2006/relationships/hyperlink" Target="https://docviewer.yandex.ru/r.xml?sk=c21b3570d5d344fb478df394cab00773&amp;url=http%3A%2F%2Fwww.youtube.com%2Fwatch%3Fv%3Df4DX3Kurif4%22+%5Cl+%22t%3D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750" y="0"/>
            <a:ext cx="7920038" cy="68580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38150" y="77788"/>
            <a:ext cx="7772400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9388" y="4859338"/>
            <a:ext cx="8939212" cy="1497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12000"/>
              </a:lnSpc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charset="0"/>
              </a:rPr>
              <a:t>БЛОКАДА ЛЕНИНГРАДА</a:t>
            </a:r>
            <a:b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charset="0"/>
              </a:rPr>
            </a:br>
            <a: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charset="0"/>
              </a:rPr>
              <a:t>8 сентября 1941 - 27 января 1944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6575" y="15875"/>
            <a:ext cx="7202488" cy="1423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1000"/>
              </a:lnSpc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2" charset="0"/>
              </a:rPr>
              <a:t>ВЕЛИКАЯ ОТЕЧЕСТВЕННАЯ </a:t>
            </a:r>
            <a:r>
              <a:rPr lang="ru-RU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charset="0"/>
              </a:rPr>
              <a:t>ВОЙНА</a:t>
            </a:r>
          </a:p>
        </p:txBody>
      </p:sp>
      <p:pic>
        <p:nvPicPr>
          <p:cNvPr id="6" name="метрон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3505200"/>
            <a:ext cx="8229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11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302000" y="-377825"/>
            <a:ext cx="2543175" cy="883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>
              <a:solidFill>
                <a:srgbClr val="FFFFFF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179388"/>
            <a:ext cx="2268538" cy="545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988"/>
              </a:spcAft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1500" b="1" dirty="0">
                <a:solidFill>
                  <a:srgbClr val="FFFFCC"/>
                </a:solidFill>
                <a:latin typeface="Times New Roman" pitchFamily="16" charset="0"/>
                <a:cs typeface="Tahoma" pitchFamily="32" charset="0"/>
              </a:rPr>
              <a:t>Сентябрь 41, 8 число,</a:t>
            </a:r>
          </a:p>
          <a:p>
            <a:pPr>
              <a:spcBef>
                <a:spcPts val="1200"/>
              </a:spcBef>
              <a:spcAft>
                <a:spcPts val="988"/>
              </a:spcAft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1500" b="1" dirty="0">
                <a:solidFill>
                  <a:srgbClr val="FFFFCC"/>
                </a:solidFill>
                <a:latin typeface="Times New Roman" pitchFamily="16" charset="0"/>
                <a:cs typeface="Tahoma" pitchFamily="32" charset="0"/>
              </a:rPr>
              <a:t>Для Ленинграда смертельно оно,</a:t>
            </a:r>
          </a:p>
          <a:p>
            <a:pPr>
              <a:spcBef>
                <a:spcPts val="1200"/>
              </a:spcBef>
              <a:spcAft>
                <a:spcPts val="988"/>
              </a:spcAft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1500" b="1" dirty="0">
                <a:solidFill>
                  <a:srgbClr val="FFFFCC"/>
                </a:solidFill>
                <a:latin typeface="Times New Roman" pitchFamily="16" charset="0"/>
                <a:cs typeface="Tahoma" pitchFamily="32" charset="0"/>
              </a:rPr>
              <a:t>Начало блокады, обстрелов и слёз,</a:t>
            </a:r>
          </a:p>
          <a:p>
            <a:pPr>
              <a:spcBef>
                <a:spcPts val="1200"/>
              </a:spcBef>
              <a:spcAft>
                <a:spcPts val="988"/>
              </a:spcAft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1500" b="1" dirty="0">
                <a:solidFill>
                  <a:srgbClr val="FFFFCC"/>
                </a:solidFill>
                <a:latin typeface="Times New Roman" pitchFamily="16" charset="0"/>
                <a:cs typeface="Tahoma" pitchFamily="32" charset="0"/>
              </a:rPr>
              <a:t>Не испугались страшных угроз.</a:t>
            </a:r>
          </a:p>
          <a:p>
            <a:pPr>
              <a:spcBef>
                <a:spcPts val="1200"/>
              </a:spcBef>
              <a:spcAft>
                <a:spcPts val="988"/>
              </a:spcAft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1500" b="1" dirty="0">
                <a:solidFill>
                  <a:srgbClr val="FFFFCC"/>
                </a:solidFill>
                <a:latin typeface="Times New Roman" pitchFamily="16" charset="0"/>
                <a:cs typeface="Tahoma" pitchFamily="32" charset="0"/>
              </a:rPr>
              <a:t>Для Ленинграда – слово «война»,</a:t>
            </a:r>
          </a:p>
          <a:p>
            <a:pPr>
              <a:spcBef>
                <a:spcPts val="1200"/>
              </a:spcBef>
              <a:spcAft>
                <a:spcPts val="988"/>
              </a:spcAft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1500" b="1" dirty="0">
                <a:solidFill>
                  <a:srgbClr val="FFFFCC"/>
                </a:solidFill>
                <a:latin typeface="Times New Roman" pitchFamily="16" charset="0"/>
                <a:cs typeface="Tahoma" pitchFamily="32" charset="0"/>
              </a:rPr>
              <a:t>Сердечная рана большая одна,</a:t>
            </a:r>
          </a:p>
          <a:p>
            <a:pPr>
              <a:spcBef>
                <a:spcPts val="1200"/>
              </a:spcBef>
              <a:spcAft>
                <a:spcPts val="988"/>
              </a:spcAft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1500" b="1" dirty="0">
                <a:solidFill>
                  <a:srgbClr val="FFFFCC"/>
                </a:solidFill>
                <a:latin typeface="Times New Roman" pitchFamily="16" charset="0"/>
                <a:cs typeface="Tahoma" pitchFamily="32" charset="0"/>
              </a:rPr>
              <a:t>Оставила город она без еды,</a:t>
            </a:r>
          </a:p>
          <a:p>
            <a:pPr>
              <a:spcBef>
                <a:spcPts val="1200"/>
              </a:spcBef>
              <a:spcAft>
                <a:spcPts val="988"/>
              </a:spcAft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1500" b="1" dirty="0">
                <a:solidFill>
                  <a:srgbClr val="FFFFCC"/>
                </a:solidFill>
                <a:latin typeface="Times New Roman" pitchFamily="16" charset="0"/>
                <a:cs typeface="Tahoma" pitchFamily="32" charset="0"/>
              </a:rPr>
              <a:t>Без газа, без света и без воды.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456363" y="5219700"/>
            <a:ext cx="2543175" cy="153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988"/>
              </a:spcAft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1500" b="1" dirty="0">
                <a:solidFill>
                  <a:srgbClr val="FFFFCC"/>
                </a:solidFill>
                <a:latin typeface="Times New Roman" pitchFamily="16" charset="0"/>
                <a:cs typeface="Tahoma" pitchFamily="32" charset="0"/>
              </a:rPr>
              <a:t>Блокада, разруха, но жив Ленинград,</a:t>
            </a:r>
          </a:p>
          <a:p>
            <a:pPr>
              <a:spcBef>
                <a:spcPts val="1200"/>
              </a:spcBef>
              <a:spcAft>
                <a:spcPts val="988"/>
              </a:spcAft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1500" b="1" dirty="0">
                <a:solidFill>
                  <a:srgbClr val="FFFFCC"/>
                </a:solidFill>
                <a:latin typeface="Times New Roman" pitchFamily="16" charset="0"/>
                <a:cs typeface="Tahoma" pitchFamily="32" charset="0"/>
              </a:rPr>
              <a:t>Его не сломила масса преград.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613" y="142875"/>
            <a:ext cx="5980112" cy="5078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684463" y="5661249"/>
            <a:ext cx="3616325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988"/>
              </a:spcAft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1500" b="1" dirty="0" smtClean="0">
                <a:solidFill>
                  <a:srgbClr val="FFFFCC"/>
                </a:solidFill>
                <a:latin typeface="Times New Roman" pitchFamily="16" charset="0"/>
                <a:cs typeface="Times New Roman" pitchFamily="16" charset="0"/>
              </a:rPr>
              <a:t>Не пожалела детей</a:t>
            </a:r>
            <a:r>
              <a:rPr lang="ru-RU" sz="1500" b="1" dirty="0">
                <a:solidFill>
                  <a:srgbClr val="FFFFCC"/>
                </a:solidFill>
                <a:latin typeface="Times New Roman" pitchFamily="16" charset="0"/>
                <a:cs typeface="Times New Roman" pitchFamily="16" charset="0"/>
              </a:rPr>
              <a:t>, стариков,</a:t>
            </a:r>
          </a:p>
          <a:p>
            <a:pPr>
              <a:spcBef>
                <a:spcPts val="1200"/>
              </a:spcBef>
              <a:spcAft>
                <a:spcPts val="988"/>
              </a:spcAft>
              <a:tabLst>
                <a:tab pos="0" algn="l"/>
                <a:tab pos="407988" algn="l"/>
                <a:tab pos="815975" algn="l"/>
                <a:tab pos="1223963" algn="l"/>
                <a:tab pos="1611313" algn="l"/>
                <a:tab pos="1631950" algn="l"/>
                <a:tab pos="2039938" algn="l"/>
                <a:tab pos="2447925" algn="l"/>
                <a:tab pos="2857500" algn="l"/>
                <a:tab pos="3225800" algn="l"/>
                <a:tab pos="3265488" algn="l"/>
                <a:tab pos="3673475" algn="l"/>
                <a:tab pos="4081463" algn="l"/>
                <a:tab pos="4838700" algn="l"/>
                <a:tab pos="6450013" algn="l"/>
                <a:tab pos="8062913" algn="l"/>
                <a:tab pos="9677400" algn="l"/>
                <a:tab pos="11290300" algn="l"/>
                <a:tab pos="12901613" algn="l"/>
                <a:tab pos="14516100" algn="l"/>
                <a:tab pos="16129000" algn="l"/>
                <a:tab pos="17740313" algn="l"/>
              </a:tabLst>
            </a:pPr>
            <a:r>
              <a:rPr lang="ru-RU" sz="1500" b="1" dirty="0" smtClean="0">
                <a:solidFill>
                  <a:srgbClr val="FFFFCC"/>
                </a:solidFill>
                <a:latin typeface="Times New Roman" pitchFamily="16" charset="0"/>
                <a:cs typeface="Times New Roman" pitchFamily="16" charset="0"/>
              </a:rPr>
              <a:t>Их </a:t>
            </a:r>
            <a:r>
              <a:rPr lang="ru-RU" sz="1500" b="1" dirty="0">
                <a:solidFill>
                  <a:srgbClr val="FFFFCC"/>
                </a:solidFill>
                <a:latin typeface="Times New Roman" pitchFamily="16" charset="0"/>
                <a:cs typeface="Times New Roman" pitchFamily="16" charset="0"/>
              </a:rPr>
              <a:t>детство и старость, закрыв на засов,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локада Ленинград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750" y="0"/>
            <a:ext cx="7920038" cy="6858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7200">
                <a:solidFill>
                  <a:srgbClr val="FFFFFF"/>
                </a:solidFill>
              </a:rPr>
              <a:t>871 день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764704"/>
            <a:ext cx="9144000" cy="228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dirty="0">
                <a:solidFill>
                  <a:srgbClr val="FFFFFF"/>
                </a:solidFill>
              </a:rPr>
              <a:t> </a:t>
            </a:r>
            <a:r>
              <a:rPr lang="ru-RU" sz="2000" b="1" dirty="0">
                <a:solidFill>
                  <a:srgbClr val="FFFFCC"/>
                </a:solidFill>
                <a:latin typeface="Times New Roman" pitchFamily="16" charset="0"/>
              </a:rPr>
              <a:t>Почти все знают дневник легендарной Тани Савичевой, которая вела его в блокадном Ленинграде, известен всему миру. Некоторым выжить помогли … краски и карандаши. Таня Савичева жила на 3-й линии Васильевского  Острова. Но мало кто знает о девочке, которая училась в той же школе, что и Таня, только  младших  классах. Это  Валя </a:t>
            </a:r>
            <a:r>
              <a:rPr lang="ru-RU" sz="2000" b="1" dirty="0" err="1">
                <a:solidFill>
                  <a:srgbClr val="FFFFCC"/>
                </a:solidFill>
                <a:latin typeface="Times New Roman" pitchFamily="16" charset="0"/>
              </a:rPr>
              <a:t>Тонск</a:t>
            </a:r>
            <a:r>
              <a:rPr lang="ru-RU" sz="2000" b="1" dirty="0">
                <a:solidFill>
                  <a:srgbClr val="FFFFCC"/>
                </a:solidFill>
                <a:latin typeface="Times New Roman" pitchFamily="16" charset="0"/>
              </a:rPr>
              <a:t>, которая  жила все 900 дней  Ленинградской  блокады на  5-й линии Васильевского Острова.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25" y="3779838"/>
            <a:ext cx="1603375" cy="311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2636912"/>
            <a:ext cx="9023350" cy="161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FFFFCC"/>
                </a:solidFill>
                <a:latin typeface="Times New Roman" pitchFamily="16" charset="0"/>
              </a:rPr>
              <a:t>Валя родилась в Ленинграде, в обычной трудовой семье. Отец был инженером геологом, работал в Горном институте, умер от голода в 1941 году, мать работала в блокаду в ателье по пошиву одежды для Ленинградского фронта. Старший брат, летчик, погиб в конце войны, его самолет был сбит над фашисткой Германией. 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2862" y="4221088"/>
            <a:ext cx="9101138" cy="201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FFFFCC"/>
                </a:solidFill>
                <a:latin typeface="Times New Roman" pitchFamily="16" charset="0"/>
              </a:rPr>
              <a:t>Маленькая блокадница нарисовала 84 уникальных рисунка . В них Валя </a:t>
            </a:r>
            <a:r>
              <a:rPr lang="ru-RU" sz="2000" b="1" dirty="0" err="1">
                <a:solidFill>
                  <a:srgbClr val="FFFFCC"/>
                </a:solidFill>
                <a:latin typeface="Times New Roman" pitchFamily="16" charset="0"/>
              </a:rPr>
              <a:t>Тонск</a:t>
            </a:r>
            <a:r>
              <a:rPr lang="ru-RU" sz="2000" b="1" dirty="0">
                <a:solidFill>
                  <a:srgbClr val="FFFFCC"/>
                </a:solidFill>
                <a:latin typeface="Times New Roman" pitchFamily="16" charset="0"/>
              </a:rPr>
              <a:t> отразила весь ужас блокады цветными карандашами на тетрадных листочках. Герои ее рисунков - реальные люди: соседи, родственники и она сама. Главная тема - голод. Все это время блокадница прятала рисунки в шкафу. Показать их миру решилась совсем недавно.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FFFFCC"/>
              </a:solidFill>
              <a:latin typeface="Times New Roman" pitchFamily="16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789612"/>
            <a:ext cx="8956675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FFFFCC"/>
                </a:solidFill>
                <a:latin typeface="Times New Roman" pitchFamily="16" charset="0"/>
              </a:rPr>
              <a:t>Зарисовки блокадной жизни, сделанные рукой девочки-очевидца  блокадной хроники, впечатляют в высшей степени своей непосредственностью и неосознанной силой.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Блокада глазами детей</a:t>
            </a:r>
            <a:endParaRPr lang="ru-RU" sz="5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5" grpId="0"/>
      <p:bldP spid="8196" grpId="0"/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локада Ленинграда Рисунки Вали Тонс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0"/>
            <a:ext cx="8496944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метрон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Презентация составлена учителем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ГБПОУ КМБ 4 СП Школа г.Москвы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Соболевой Н.В.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640960" cy="4464496"/>
          </a:xfrm>
        </p:spPr>
        <p:txBody>
          <a:bodyPr/>
          <a:lstStyle/>
          <a:p>
            <a:pPr algn="just"/>
            <a:r>
              <a:rPr lang="ru-RU" dirty="0" smtClean="0"/>
              <a:t>В презентации были использованы: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Стихотворение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сентября автор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Елена Стрижакова 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http://www.maam.ru/detskijsad/8-sentjabrja.html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(сайт MAAM.RU Международный образовательный портал)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Блокада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Ленинграда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видео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http://www.youtube.com/watch?v=f4DX3Kurif4#t=20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Блокада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Ленинграда рисунки Вали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Тонск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видео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http://vk.com/video-404419_167401530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316</Words>
  <Application>Microsoft Office PowerPoint</Application>
  <PresentationFormat>Экран (4:3)</PresentationFormat>
  <Paragraphs>60</Paragraphs>
  <Slides>8</Slides>
  <Notes>8</Notes>
  <HiddenSlides>0</HiddenSlides>
  <MMClips>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Презентация составлена учителем  ГБПОУ КМБ 4 СП Школа г.Москвы  Соболевой Н.В.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Soboleva</dc:creator>
  <cp:lastModifiedBy>Soboleva</cp:lastModifiedBy>
  <cp:revision>13</cp:revision>
  <cp:lastPrinted>1601-01-01T00:00:00Z</cp:lastPrinted>
  <dcterms:created xsi:type="dcterms:W3CDTF">1601-01-01T00:00:00Z</dcterms:created>
  <dcterms:modified xsi:type="dcterms:W3CDTF">2015-02-02T06:17:34Z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