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8C0"/>
    <a:srgbClr val="2CE030"/>
    <a:srgbClr val="757575"/>
    <a:srgbClr val="603F3E"/>
    <a:srgbClr val="005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7" d="100"/>
          <a:sy n="37" d="100"/>
        </p:scale>
        <p:origin x="-32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CBDAC-BCF4-4E1F-BD8C-E0F3B1A4A37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ED7A-24E9-46FF-846A-D999420D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OON\Desktop\&#1080;&#1075;&#1088;&#1072;\Nachalo-Prazdnika-1-iyunya(muztune.com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OON\Desktop\&#1080;&#1075;&#1088;&#1072;\-Muzyka-nagrazhdeniya-(muztune.com).mp3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857915"/>
          </a:xfrm>
        </p:spPr>
        <p:txBody>
          <a:bodyPr>
            <a:noAutofit/>
          </a:bodyPr>
          <a:lstStyle/>
          <a:p>
            <a:pPr algn="l"/>
            <a:r>
              <a:rPr lang="ru-RU" sz="7200" b="1" i="1" dirty="0" smtClean="0">
                <a:latin typeface="Monotype Corsiva" pitchFamily="66" charset="0"/>
              </a:rPr>
              <a:t>Игра</a:t>
            </a:r>
            <a:r>
              <a:rPr lang="ru-RU" sz="7200" b="1" i="1" dirty="0">
                <a:latin typeface="Monotype Corsiva" pitchFamily="66" charset="0"/>
              </a:rPr>
              <a:t>: </a:t>
            </a:r>
            <a:r>
              <a:rPr lang="ru-RU" sz="7200" b="1" i="1" dirty="0" smtClean="0">
                <a:latin typeface="Monotype Corsiva" pitchFamily="66" charset="0"/>
              </a:rPr>
              <a:t/>
            </a:r>
            <a:br>
              <a:rPr lang="ru-RU" sz="7200" b="1" i="1" dirty="0" smtClean="0">
                <a:latin typeface="Monotype Corsiva" pitchFamily="66" charset="0"/>
              </a:rPr>
            </a:br>
            <a:r>
              <a:rPr lang="ru-RU" sz="7200" b="1" i="1" dirty="0" smtClean="0">
                <a:latin typeface="Monotype Corsiva" pitchFamily="66" charset="0"/>
              </a:rPr>
              <a:t>  «</a:t>
            </a:r>
            <a:r>
              <a:rPr lang="ru-RU" sz="7200" b="1" i="1" dirty="0">
                <a:latin typeface="Monotype Corsiva" pitchFamily="66" charset="0"/>
              </a:rPr>
              <a:t>Внимательные </a:t>
            </a:r>
            <a:r>
              <a:rPr lang="ru-RU" sz="7200" b="1" i="1" dirty="0" smtClean="0">
                <a:latin typeface="Monotype Corsiva" pitchFamily="66" charset="0"/>
              </a:rPr>
              <a:t>                                                                   </a:t>
            </a:r>
            <a:br>
              <a:rPr lang="ru-RU" sz="7200" b="1" i="1" dirty="0" smtClean="0">
                <a:latin typeface="Monotype Corsiva" pitchFamily="66" charset="0"/>
              </a:rPr>
            </a:br>
            <a:r>
              <a:rPr lang="ru-RU" sz="7200" b="1" i="1" dirty="0">
                <a:latin typeface="Monotype Corsiva" pitchFamily="66" charset="0"/>
              </a:rPr>
              <a:t> </a:t>
            </a:r>
            <a:r>
              <a:rPr lang="ru-RU" sz="7200" b="1" i="1" dirty="0" smtClean="0">
                <a:latin typeface="Monotype Corsiva" pitchFamily="66" charset="0"/>
              </a:rPr>
              <a:t>            математики</a:t>
            </a:r>
            <a:r>
              <a:rPr lang="ru-RU" sz="7200" b="1" i="1" dirty="0">
                <a:latin typeface="Monotype Corsiva" pitchFamily="66" charset="0"/>
              </a:rPr>
              <a:t>»</a:t>
            </a:r>
            <a:r>
              <a:rPr lang="ru-RU" sz="7200" dirty="0">
                <a:latin typeface="Monotype Corsiva" pitchFamily="66" charset="0"/>
              </a:rPr>
              <a:t/>
            </a:r>
            <a:br>
              <a:rPr lang="ru-RU" sz="7200" dirty="0">
                <a:latin typeface="Monotype Corsiva" pitchFamily="66" charset="0"/>
              </a:rPr>
            </a:br>
            <a:endParaRPr lang="ru-RU" sz="7200" dirty="0">
              <a:latin typeface="Monotype Corsiva" pitchFamily="66" charset="0"/>
            </a:endParaRPr>
          </a:p>
        </p:txBody>
      </p:sp>
      <p:pic>
        <p:nvPicPr>
          <p:cNvPr id="3" name="Nachalo-Prazdnika-1-iyunya(muztune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4714884"/>
            <a:ext cx="1285884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3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214422"/>
            <a:ext cx="6400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Monotype Corsiva" pitchFamily="66" charset="0"/>
              </a:rPr>
              <a:t>Поздравляем удача на вашей стороне</a:t>
            </a:r>
          </a:p>
          <a:p>
            <a:pPr>
              <a:buNone/>
            </a:pPr>
            <a:r>
              <a:rPr lang="ru-RU" sz="5400" dirty="0">
                <a:latin typeface="Monotype Corsiva" pitchFamily="66" charset="0"/>
              </a:rPr>
              <a:t>п</a:t>
            </a:r>
            <a:r>
              <a:rPr lang="ru-RU" sz="5400" dirty="0" smtClean="0">
                <a:latin typeface="Monotype Corsiva" pitchFamily="66" charset="0"/>
              </a:rPr>
              <a:t>олучите свои 2 балла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2CE0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500034" y="6072206"/>
            <a:ext cx="857224" cy="78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357166"/>
            <a:ext cx="4972056" cy="18573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6000" dirty="0">
                <a:latin typeface="Monotype Corsiva" pitchFamily="66" charset="0"/>
              </a:rPr>
              <a:t>Где на земле самые длинные сутки?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7575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071942"/>
            <a:ext cx="72914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6000" b="1" dirty="0">
                <a:solidFill>
                  <a:srgbClr val="757575"/>
                </a:solidFill>
                <a:latin typeface="Monotype Corsiva" pitchFamily="66" charset="0"/>
              </a:rPr>
              <a:t>(</a:t>
            </a:r>
            <a:r>
              <a:rPr lang="ru-RU" sz="6000" b="1" i="1" dirty="0">
                <a:solidFill>
                  <a:srgbClr val="757575"/>
                </a:solidFill>
                <a:latin typeface="Monotype Corsiva" pitchFamily="66" charset="0"/>
              </a:rPr>
              <a:t>нигде, они везде </a:t>
            </a:r>
            <a:r>
              <a:rPr lang="en-US" sz="6000" b="1" i="1" dirty="0" smtClean="0">
                <a:solidFill>
                  <a:srgbClr val="757575"/>
                </a:solidFill>
                <a:latin typeface="Monotype Corsiva" pitchFamily="66" charset="0"/>
              </a:rPr>
              <a:t>    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6000" b="1" i="1" dirty="0">
                <a:solidFill>
                  <a:srgbClr val="757575"/>
                </a:solidFill>
                <a:latin typeface="Monotype Corsiva" pitchFamily="66" charset="0"/>
              </a:rPr>
              <a:t> </a:t>
            </a:r>
            <a:r>
              <a:rPr lang="en-US" sz="6000" b="1" i="1" dirty="0" smtClean="0">
                <a:solidFill>
                  <a:srgbClr val="757575"/>
                </a:solidFill>
                <a:latin typeface="Monotype Corsiva" pitchFamily="66" charset="0"/>
              </a:rPr>
              <a:t>               </a:t>
            </a:r>
            <a:r>
              <a:rPr lang="ru-RU" sz="6000" b="1" i="1" dirty="0" smtClean="0">
                <a:solidFill>
                  <a:srgbClr val="757575"/>
                </a:solidFill>
                <a:latin typeface="Monotype Corsiva" pitchFamily="66" charset="0"/>
              </a:rPr>
              <a:t>одинаковые</a:t>
            </a:r>
            <a:r>
              <a:rPr lang="ru-RU" sz="6000" b="1" dirty="0">
                <a:solidFill>
                  <a:srgbClr val="757575"/>
                </a:solidFill>
                <a:latin typeface="Monotype Corsiva" pitchFamily="66" charset="0"/>
              </a:rPr>
              <a:t>)</a:t>
            </a: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85786" y="5786454"/>
            <a:ext cx="785818" cy="1071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00100" y="4929198"/>
            <a:ext cx="4143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ней можно найти периметр и пройденный путь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«</a:t>
            </a:r>
            <a:r>
              <a:rPr lang="ru-RU" sz="8800" dirty="0" err="1" smtClean="0">
                <a:latin typeface="Monotype Corsiva" pitchFamily="66" charset="0"/>
              </a:rPr>
              <a:t>Объяснялки</a:t>
            </a:r>
            <a:r>
              <a:rPr lang="ru-RU" sz="8800" dirty="0" smtClean="0">
                <a:latin typeface="Monotype Corsiva" pitchFamily="66" charset="0"/>
              </a:rPr>
              <a:t>»</a:t>
            </a:r>
            <a:endParaRPr lang="ru-RU" sz="8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71448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Их очень много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57224" y="1142984"/>
            <a:ext cx="4286248" cy="1714512"/>
            <a:chOff x="0" y="1142984"/>
            <a:chExt cx="4286248" cy="171451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928662" y="4786322"/>
            <a:ext cx="4286248" cy="1714512"/>
            <a:chOff x="2071670" y="3786190"/>
            <a:chExt cx="4286248" cy="171451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071670" y="3786190"/>
              <a:ext cx="4286248" cy="17145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86050" y="4214818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85786" y="3500438"/>
            <a:ext cx="4286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ним считают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57224" y="3000372"/>
            <a:ext cx="4286248" cy="1714512"/>
            <a:chOff x="1214446" y="3429000"/>
            <a:chExt cx="4286248" cy="171451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214446" y="3429000"/>
              <a:ext cx="4286248" cy="17145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3108" y="3714752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15008" y="1428736"/>
            <a:ext cx="3071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2CE030"/>
                </a:solidFill>
                <a:latin typeface="Times New Roman" pitchFamily="18" charset="0"/>
                <a:cs typeface="Times New Roman" pitchFamily="18" charset="0"/>
              </a:rPr>
              <a:t>ФОРМУЛЫ</a:t>
            </a:r>
            <a:endParaRPr lang="ru-RU" sz="4400" dirty="0">
              <a:solidFill>
                <a:srgbClr val="2CE0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357818" y="1214422"/>
            <a:ext cx="3428992" cy="1714512"/>
            <a:chOff x="0" y="1142984"/>
            <a:chExt cx="4286248" cy="171451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ответ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00100" y="4929198"/>
            <a:ext cx="4143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Она бывает обыкновенной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«</a:t>
            </a:r>
            <a:r>
              <a:rPr lang="ru-RU" sz="8800" dirty="0" err="1" smtClean="0">
                <a:latin typeface="Monotype Corsiva" pitchFamily="66" charset="0"/>
              </a:rPr>
              <a:t>Объяснялки</a:t>
            </a:r>
            <a:r>
              <a:rPr lang="ru-RU" sz="8800" dirty="0" smtClean="0">
                <a:latin typeface="Monotype Corsiva" pitchFamily="66" charset="0"/>
              </a:rPr>
              <a:t>»</a:t>
            </a:r>
            <a:endParaRPr lang="ru-RU" sz="8800" dirty="0">
              <a:latin typeface="Monotype Corsiva" pitchFamily="66" charset="0"/>
            </a:endParaRPr>
          </a:p>
        </p:txBody>
      </p:sp>
      <p:grpSp>
        <p:nvGrpSpPr>
          <p:cNvPr id="11" name="Группа 12"/>
          <p:cNvGrpSpPr/>
          <p:nvPr/>
        </p:nvGrpSpPr>
        <p:grpSpPr>
          <a:xfrm>
            <a:off x="857224" y="4786322"/>
            <a:ext cx="4286248" cy="1714512"/>
            <a:chOff x="2071670" y="3786190"/>
            <a:chExt cx="4286248" cy="1714512"/>
          </a:xfrm>
          <a:solidFill>
            <a:srgbClr val="2CE030"/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071670" y="3786190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86050" y="4214818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00100" y="3214686"/>
            <a:ext cx="4286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Этим стреляют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ружья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3"/>
          <p:cNvGrpSpPr/>
          <p:nvPr/>
        </p:nvGrpSpPr>
        <p:grpSpPr>
          <a:xfrm>
            <a:off x="857224" y="2928934"/>
            <a:ext cx="4286248" cy="1714512"/>
            <a:chOff x="1214446" y="3429000"/>
            <a:chExt cx="4286248" cy="171451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214446" y="3429000"/>
              <a:ext cx="4286248" cy="1714512"/>
            </a:xfrm>
            <a:prstGeom prst="roundRect">
              <a:avLst/>
            </a:prstGeom>
            <a:solidFill>
              <a:srgbClr val="2CE0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3108" y="3714752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15008" y="1428736"/>
            <a:ext cx="3071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2CE030"/>
                </a:solidFill>
                <a:latin typeface="Times New Roman" pitchFamily="18" charset="0"/>
                <a:cs typeface="Times New Roman" pitchFamily="18" charset="0"/>
              </a:rPr>
              <a:t>ДРОБЬ</a:t>
            </a:r>
            <a:endParaRPr lang="ru-RU" sz="4400" dirty="0">
              <a:solidFill>
                <a:srgbClr val="2CE0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4"/>
          <p:cNvGrpSpPr/>
          <p:nvPr/>
        </p:nvGrpSpPr>
        <p:grpSpPr>
          <a:xfrm>
            <a:off x="5715008" y="1071546"/>
            <a:ext cx="3428992" cy="1714512"/>
            <a:chOff x="0" y="1142984"/>
            <a:chExt cx="4286248" cy="171451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  <a:solidFill>
              <a:srgbClr val="2CE0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ответ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285852" y="1285860"/>
            <a:ext cx="303910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Ее отстукивают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барабане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857224" y="1071546"/>
            <a:ext cx="4286248" cy="1714512"/>
            <a:chOff x="0" y="1142984"/>
            <a:chExt cx="4286248" cy="171451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  <a:solidFill>
              <a:srgbClr val="2CE0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00100" y="4929198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Бывает математическая, бывает и женская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«</a:t>
            </a:r>
            <a:r>
              <a:rPr lang="ru-RU" sz="8800" dirty="0" err="1" smtClean="0">
                <a:latin typeface="Monotype Corsiva" pitchFamily="66" charset="0"/>
              </a:rPr>
              <a:t>Объяснялки</a:t>
            </a:r>
            <a:r>
              <a:rPr lang="ru-RU" sz="8800" dirty="0" smtClean="0">
                <a:latin typeface="Monotype Corsiva" pitchFamily="66" charset="0"/>
              </a:rPr>
              <a:t>»</a:t>
            </a:r>
            <a:endParaRPr lang="ru-RU" sz="8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714488"/>
            <a:ext cx="371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нужна, чтобы не говорить глупостей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857224" y="1214422"/>
            <a:ext cx="4286248" cy="1714512"/>
            <a:chOff x="0" y="1142984"/>
            <a:chExt cx="4286248" cy="1714512"/>
          </a:xfrm>
          <a:solidFill>
            <a:srgbClr val="00B0F0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2"/>
          <p:cNvGrpSpPr/>
          <p:nvPr/>
        </p:nvGrpSpPr>
        <p:grpSpPr>
          <a:xfrm>
            <a:off x="857224" y="4786322"/>
            <a:ext cx="4286248" cy="1714512"/>
            <a:chOff x="2071670" y="3786190"/>
            <a:chExt cx="4286248" cy="1714512"/>
          </a:xfrm>
          <a:solidFill>
            <a:srgbClr val="00B0F0"/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071670" y="3786190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86050" y="4214818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28662" y="3500438"/>
            <a:ext cx="4286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одно вытекает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другого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3"/>
          <p:cNvGrpSpPr/>
          <p:nvPr/>
        </p:nvGrpSpPr>
        <p:grpSpPr>
          <a:xfrm>
            <a:off x="857224" y="3000372"/>
            <a:ext cx="4286248" cy="1714512"/>
            <a:chOff x="1214446" y="3429000"/>
            <a:chExt cx="4286248" cy="1714512"/>
          </a:xfrm>
          <a:solidFill>
            <a:srgbClr val="00B0F0"/>
          </a:solidFill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214446" y="3429000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3108" y="3714752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15008" y="1428736"/>
            <a:ext cx="3071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2CE030"/>
                </a:solidFill>
                <a:latin typeface="Times New Roman" pitchFamily="18" charset="0"/>
                <a:cs typeface="Times New Roman" pitchFamily="18" charset="0"/>
              </a:rPr>
              <a:t>ЛОГИКА</a:t>
            </a:r>
            <a:endParaRPr lang="ru-RU" sz="4400" dirty="0">
              <a:solidFill>
                <a:srgbClr val="2CE0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4"/>
          <p:cNvGrpSpPr/>
          <p:nvPr/>
        </p:nvGrpSpPr>
        <p:grpSpPr>
          <a:xfrm>
            <a:off x="5429256" y="1142984"/>
            <a:ext cx="3428992" cy="1714512"/>
            <a:chOff x="0" y="1142984"/>
            <a:chExt cx="4286248" cy="1714512"/>
          </a:xfrm>
          <a:solidFill>
            <a:srgbClr val="00B0F0"/>
          </a:solidFill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ответ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42976" y="5000636"/>
            <a:ext cx="414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Равные отношения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>«</a:t>
            </a:r>
            <a:r>
              <a:rPr lang="ru-RU" sz="8800" dirty="0" err="1" smtClean="0">
                <a:latin typeface="Monotype Corsiva" pitchFamily="66" charset="0"/>
              </a:rPr>
              <a:t>Объяснялки</a:t>
            </a:r>
            <a:r>
              <a:rPr lang="ru-RU" sz="8800" dirty="0" smtClean="0">
                <a:latin typeface="Monotype Corsiva" pitchFamily="66" charset="0"/>
              </a:rPr>
              <a:t>»</a:t>
            </a:r>
            <a:endParaRPr lang="ru-RU" sz="8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71448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 художники их соблюдают, а другие нарочно искажают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857224" y="1142984"/>
            <a:ext cx="4286248" cy="1714512"/>
            <a:chOff x="0" y="1142984"/>
            <a:chExt cx="4286248" cy="1714512"/>
          </a:xfrm>
          <a:solidFill>
            <a:srgbClr val="F038C0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2"/>
          <p:cNvGrpSpPr/>
          <p:nvPr/>
        </p:nvGrpSpPr>
        <p:grpSpPr>
          <a:xfrm>
            <a:off x="857224" y="4714884"/>
            <a:ext cx="4286248" cy="1714512"/>
            <a:chOff x="2071670" y="3786190"/>
            <a:chExt cx="4286248" cy="1714512"/>
          </a:xfrm>
          <a:solidFill>
            <a:srgbClr val="F038C0"/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071670" y="3786190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86050" y="4214818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00100" y="3286124"/>
            <a:ext cx="4286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строишь дом, ее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Нужно соблюдать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3"/>
          <p:cNvGrpSpPr/>
          <p:nvPr/>
        </p:nvGrpSpPr>
        <p:grpSpPr>
          <a:xfrm>
            <a:off x="857224" y="2928934"/>
            <a:ext cx="4286248" cy="1714512"/>
            <a:chOff x="1214446" y="3429000"/>
            <a:chExt cx="4286248" cy="1714512"/>
          </a:xfrm>
          <a:solidFill>
            <a:srgbClr val="F038C0"/>
          </a:solidFill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214446" y="3429000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3108" y="3714752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 балла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857884" y="1285860"/>
            <a:ext cx="3643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2CE030"/>
                </a:solidFill>
                <a:latin typeface="Times New Roman" pitchFamily="18" charset="0"/>
                <a:cs typeface="Times New Roman" pitchFamily="18" charset="0"/>
              </a:rPr>
              <a:t>ПРОПОРЦИЯ</a:t>
            </a:r>
            <a:endParaRPr lang="ru-RU" sz="4000" dirty="0">
              <a:solidFill>
                <a:srgbClr val="2CE0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4"/>
          <p:cNvGrpSpPr/>
          <p:nvPr/>
        </p:nvGrpSpPr>
        <p:grpSpPr>
          <a:xfrm>
            <a:off x="5715008" y="1071546"/>
            <a:ext cx="3428992" cy="1714512"/>
            <a:chOff x="0" y="1142984"/>
            <a:chExt cx="4286248" cy="1714512"/>
          </a:xfrm>
          <a:solidFill>
            <a:srgbClr val="F038C0"/>
          </a:solidFill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142984"/>
              <a:ext cx="4286248" cy="17145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7224" y="1643050"/>
              <a:ext cx="264320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ответ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18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1634" y="857232"/>
            <a:ext cx="10215634" cy="372586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«Математический    </a:t>
            </a:r>
            <a:br>
              <a:rPr lang="ru-RU" sz="7200" b="1" dirty="0" smtClean="0">
                <a:latin typeface="Monotype Corsiva" pitchFamily="66" charset="0"/>
              </a:rPr>
            </a:br>
            <a:r>
              <a:rPr lang="ru-RU" sz="7200" b="1" dirty="0" smtClean="0">
                <a:latin typeface="Monotype Corsiva" pitchFamily="66" charset="0"/>
              </a:rPr>
              <a:t>                         Крокодил»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571612"/>
            <a:ext cx="777488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«Математическая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           эстафета»</a:t>
            </a:r>
            <a:endParaRPr kumimoji="0" lang="ru-RU" sz="66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  <a:lumOff val="1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Monotype Corsiva" pitchFamily="66" charset="0"/>
              </a:rPr>
              <a:t>Награждение </a:t>
            </a:r>
            <a:endParaRPr lang="ru-RU" sz="7200" dirty="0">
              <a:latin typeface="Monotype Corsiva" pitchFamily="66" charset="0"/>
            </a:endParaRPr>
          </a:p>
        </p:txBody>
      </p:sp>
      <p:pic>
        <p:nvPicPr>
          <p:cNvPr id="5" name="-Muzyka-nagrazhdeniya-(muztune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2910" y="3786190"/>
            <a:ext cx="1285884" cy="1285884"/>
          </a:xfrm>
          <a:prstGeom prst="rect">
            <a:avLst/>
          </a:prstGeom>
        </p:spPr>
      </p:pic>
      <p:pic>
        <p:nvPicPr>
          <p:cNvPr id="4" name="Рисунок 3" descr="Анимации Салют на сайте Odvas·ru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523973"/>
            <a:ext cx="4000520" cy="5334027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8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2500306"/>
            <a:ext cx="8229600" cy="1857388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Monotype Corsiva" pitchFamily="66" charset="0"/>
              </a:rPr>
              <a:t>«</a:t>
            </a:r>
            <a:r>
              <a:rPr lang="ru-RU" sz="7200" dirty="0" err="1" smtClean="0">
                <a:latin typeface="Monotype Corsiva" pitchFamily="66" charset="0"/>
              </a:rPr>
              <a:t>Заморочки</a:t>
            </a:r>
            <a:r>
              <a:rPr lang="ru-RU" sz="7200" dirty="0" smtClean="0">
                <a:latin typeface="Monotype Corsiva" pitchFamily="66" charset="0"/>
              </a:rPr>
              <a:t> </a:t>
            </a:r>
            <a:br>
              <a:rPr lang="ru-RU" sz="7200" dirty="0" smtClean="0">
                <a:latin typeface="Monotype Corsiva" pitchFamily="66" charset="0"/>
              </a:rPr>
            </a:br>
            <a:r>
              <a:rPr lang="ru-RU" sz="7200" dirty="0">
                <a:latin typeface="Monotype Corsiva" pitchFamily="66" charset="0"/>
              </a:rPr>
              <a:t> </a:t>
            </a:r>
            <a:r>
              <a:rPr lang="ru-RU" sz="7200" dirty="0" smtClean="0">
                <a:latin typeface="Monotype Corsiva" pitchFamily="66" charset="0"/>
              </a:rPr>
              <a:t>                из бочки»</a:t>
            </a:r>
            <a:endParaRPr lang="ru-RU" sz="7200" dirty="0">
              <a:latin typeface="Monotype Corsiva" pitchFamily="66" charset="0"/>
            </a:endParaRPr>
          </a:p>
        </p:txBody>
      </p:sp>
      <p:sp>
        <p:nvSpPr>
          <p:cNvPr id="4" name="Цилиндр 3">
            <a:hlinkClick r:id="rId2" action="ppaction://hlinksldjump"/>
          </p:cNvPr>
          <p:cNvSpPr/>
          <p:nvPr/>
        </p:nvSpPr>
        <p:spPr>
          <a:xfrm>
            <a:off x="285720" y="1500174"/>
            <a:ext cx="1500198" cy="2214578"/>
          </a:xfrm>
          <a:prstGeom prst="can">
            <a:avLst>
              <a:gd name="adj" fmla="val 2161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>
            <a:hlinkClick r:id="rId3" action="ppaction://hlinksldjump"/>
          </p:cNvPr>
          <p:cNvSpPr/>
          <p:nvPr/>
        </p:nvSpPr>
        <p:spPr>
          <a:xfrm>
            <a:off x="2000232" y="0"/>
            <a:ext cx="1500198" cy="2214578"/>
          </a:xfrm>
          <a:prstGeom prst="can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>
            <a:hlinkClick r:id="rId4" action="ppaction://hlinksldjump"/>
          </p:cNvPr>
          <p:cNvSpPr/>
          <p:nvPr/>
        </p:nvSpPr>
        <p:spPr>
          <a:xfrm>
            <a:off x="4143372" y="0"/>
            <a:ext cx="1500198" cy="2214578"/>
          </a:xfrm>
          <a:prstGeom prst="ca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>
            <a:hlinkClick r:id="rId5" action="ppaction://hlinksldjump"/>
          </p:cNvPr>
          <p:cNvSpPr/>
          <p:nvPr/>
        </p:nvSpPr>
        <p:spPr>
          <a:xfrm>
            <a:off x="6143636" y="0"/>
            <a:ext cx="1500198" cy="221457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Цилиндр 7">
            <a:hlinkClick r:id="rId6" action="ppaction://hlinksldjump"/>
          </p:cNvPr>
          <p:cNvSpPr/>
          <p:nvPr/>
        </p:nvSpPr>
        <p:spPr>
          <a:xfrm>
            <a:off x="4786314" y="4643422"/>
            <a:ext cx="1500198" cy="2214578"/>
          </a:xfrm>
          <a:prstGeom prst="can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>
            <a:hlinkClick r:id="rId7" action="ppaction://hlinksldjump"/>
          </p:cNvPr>
          <p:cNvSpPr/>
          <p:nvPr/>
        </p:nvSpPr>
        <p:spPr>
          <a:xfrm>
            <a:off x="357158" y="4143380"/>
            <a:ext cx="1500198" cy="2214578"/>
          </a:xfrm>
          <a:prstGeom prst="can">
            <a:avLst/>
          </a:prstGeom>
          <a:solidFill>
            <a:srgbClr val="7575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>
            <a:hlinkClick r:id="rId8" action="ppaction://hlinksldjump"/>
          </p:cNvPr>
          <p:cNvSpPr/>
          <p:nvPr/>
        </p:nvSpPr>
        <p:spPr>
          <a:xfrm>
            <a:off x="7072330" y="4643422"/>
            <a:ext cx="1500198" cy="2214578"/>
          </a:xfrm>
          <a:prstGeom prst="can">
            <a:avLst/>
          </a:prstGeom>
          <a:solidFill>
            <a:srgbClr val="2CE0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Цилиндр 10">
            <a:hlinkClick r:id="rId9" action="ppaction://hlinksldjump"/>
          </p:cNvPr>
          <p:cNvSpPr/>
          <p:nvPr/>
        </p:nvSpPr>
        <p:spPr>
          <a:xfrm>
            <a:off x="2571736" y="4643422"/>
            <a:ext cx="1500198" cy="2214578"/>
          </a:xfrm>
          <a:prstGeom prst="can">
            <a:avLst/>
          </a:prstGeom>
          <a:solidFill>
            <a:srgbClr val="F038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Цилиндр 11">
            <a:hlinkClick r:id="rId10" action="ppaction://hlinksldjump"/>
          </p:cNvPr>
          <p:cNvSpPr/>
          <p:nvPr/>
        </p:nvSpPr>
        <p:spPr>
          <a:xfrm>
            <a:off x="7286644" y="2214554"/>
            <a:ext cx="1500198" cy="2214578"/>
          </a:xfrm>
          <a:prstGeom prst="can">
            <a:avLst/>
          </a:prstGeom>
          <a:solidFill>
            <a:srgbClr val="603F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85728"/>
            <a:ext cx="6072198" cy="450059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9400" dirty="0" smtClean="0">
                <a:latin typeface="Monotype Corsiva" pitchFamily="66" charset="0"/>
              </a:rPr>
              <a:t>    Сейчас </a:t>
            </a:r>
            <a:r>
              <a:rPr lang="ru-RU" sz="9400" dirty="0">
                <a:latin typeface="Monotype Corsiva" pitchFamily="66" charset="0"/>
              </a:rPr>
              <a:t>6 часов вечера. Какая часть суток прошла? </a:t>
            </a:r>
            <a:r>
              <a:rPr lang="ru-RU" sz="7200" dirty="0">
                <a:latin typeface="Monotype Corsiva" pitchFamily="66" charset="0"/>
              </a:rPr>
              <a:t> </a:t>
            </a:r>
            <a:r>
              <a:rPr lang="ru-RU" dirty="0"/>
              <a:t>                         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86190"/>
            <a:ext cx="20002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6600" b="1" dirty="0">
                <a:solidFill>
                  <a:srgbClr val="FF0000"/>
                </a:solidFill>
                <a:latin typeface="Monotype Corsiva" pitchFamily="66" charset="0"/>
              </a:rPr>
              <a:t>(</a:t>
            </a:r>
            <a:r>
              <a:rPr lang="ru-RU" sz="6600" b="1" i="1" dirty="0">
                <a:solidFill>
                  <a:srgbClr val="FF0000"/>
                </a:solidFill>
                <a:latin typeface="Monotype Corsiva" pitchFamily="66" charset="0"/>
              </a:rPr>
              <a:t>3/4</a:t>
            </a:r>
            <a:r>
              <a:rPr lang="ru-RU" sz="6600" b="1" dirty="0">
                <a:solidFill>
                  <a:srgbClr val="FF0000"/>
                </a:solidFill>
                <a:latin typeface="Monotype Corsiva" pitchFamily="66" charset="0"/>
              </a:rPr>
              <a:t>)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357158" y="5500702"/>
            <a:ext cx="1071570" cy="1000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500042"/>
            <a:ext cx="504349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dirty="0" smtClean="0">
                <a:latin typeface="Monotype Corsiva" pitchFamily="66" charset="0"/>
              </a:rPr>
              <a:t>Зайцы </a:t>
            </a:r>
            <a:r>
              <a:rPr lang="ru-RU" sz="5400" dirty="0">
                <a:latin typeface="Monotype Corsiva" pitchFamily="66" charset="0"/>
              </a:rPr>
              <a:t>пилят бревно. Они сделали 12 распилов. Сколько получилось чурбаков?    </a:t>
            </a:r>
          </a:p>
        </p:txBody>
      </p:sp>
      <p:sp>
        <p:nvSpPr>
          <p:cNvPr id="4" name="Овал 3"/>
          <p:cNvSpPr/>
          <p:nvPr/>
        </p:nvSpPr>
        <p:spPr>
          <a:xfrm>
            <a:off x="285720" y="285728"/>
            <a:ext cx="3286148" cy="3214710"/>
          </a:xfrm>
          <a:prstGeom prst="ellipse">
            <a:avLst/>
          </a:prstGeom>
          <a:solidFill>
            <a:srgbClr val="0058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82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4929198"/>
            <a:ext cx="1785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6600" b="1" dirty="0">
                <a:solidFill>
                  <a:srgbClr val="005828"/>
                </a:solidFill>
                <a:latin typeface="Monotype Corsiva" pitchFamily="66" charset="0"/>
              </a:rPr>
              <a:t> (</a:t>
            </a:r>
            <a:r>
              <a:rPr lang="ru-RU" sz="6600" b="1" i="1" dirty="0">
                <a:solidFill>
                  <a:srgbClr val="005828"/>
                </a:solidFill>
                <a:latin typeface="Monotype Corsiva" pitchFamily="66" charset="0"/>
              </a:rPr>
              <a:t>13</a:t>
            </a:r>
            <a:r>
              <a:rPr lang="ru-RU" sz="6600" b="1" dirty="0" smtClean="0">
                <a:solidFill>
                  <a:srgbClr val="005828"/>
                </a:solidFill>
                <a:latin typeface="Monotype Corsiva" pitchFamily="66" charset="0"/>
              </a:rPr>
              <a:t>)</a:t>
            </a:r>
            <a:endParaRPr lang="ru-RU" sz="6600" b="1" dirty="0">
              <a:solidFill>
                <a:srgbClr val="005828"/>
              </a:solidFill>
              <a:latin typeface="Monotype Corsiva" pitchFamily="66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428596" y="5357826"/>
            <a:ext cx="85725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28604"/>
            <a:ext cx="6357950" cy="5286412"/>
          </a:xfrm>
        </p:spPr>
        <p:txBody>
          <a:bodyPr>
            <a:noAutofit/>
          </a:bodyPr>
          <a:lstStyle/>
          <a:p>
            <a:r>
              <a:rPr lang="ru-RU" sz="5000" dirty="0">
                <a:solidFill>
                  <a:schemeClr val="tx1"/>
                </a:solidFill>
                <a:latin typeface="Monotype Corsiva" pitchFamily="66" charset="0"/>
              </a:rPr>
              <a:t>Птицелов поймал в лесу 7 синиц, по дороге встретил 7 учениц. Каждой подарил по синице и в клетке осталась одна птица. Как это могло быть?</a:t>
            </a:r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43042" y="5786454"/>
            <a:ext cx="70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одну птицу отдал с клеткой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428596" y="5072074"/>
            <a:ext cx="1000100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428605"/>
            <a:ext cx="5329246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000" dirty="0" smtClean="0">
                <a:latin typeface="Monotype Corsiva" pitchFamily="66" charset="0"/>
              </a:rPr>
              <a:t>     Пять </a:t>
            </a:r>
            <a:r>
              <a:rPr lang="ru-RU" sz="5000" dirty="0">
                <a:latin typeface="Monotype Corsiva" pitchFamily="66" charset="0"/>
              </a:rPr>
              <a:t>лет назад брату и сестре вместе было 8 лет. Сколько лет им будет вместе через 5 лет?   </a:t>
            </a:r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4214818"/>
            <a:ext cx="192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00B0F0"/>
                </a:solidFill>
                <a:latin typeface="Monotype Corsiva" pitchFamily="66" charset="0"/>
              </a:rPr>
              <a:t>(</a:t>
            </a:r>
            <a:r>
              <a:rPr lang="ru-RU" sz="7200" b="1" i="1" dirty="0">
                <a:solidFill>
                  <a:srgbClr val="00B0F0"/>
                </a:solidFill>
                <a:latin typeface="Monotype Corsiva" pitchFamily="66" charset="0"/>
              </a:rPr>
              <a:t>13</a:t>
            </a:r>
            <a:r>
              <a:rPr lang="ru-RU" sz="7200" b="1" dirty="0">
                <a:solidFill>
                  <a:srgbClr val="00B0F0"/>
                </a:solidFill>
                <a:latin typeface="Monotype Corsiva" pitchFamily="66" charset="0"/>
              </a:rPr>
              <a:t>)</a:t>
            </a: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14348" y="5214950"/>
            <a:ext cx="1143008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357167"/>
            <a:ext cx="5257808" cy="40719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5000" dirty="0" smtClean="0">
                <a:latin typeface="Monotype Corsiva" pitchFamily="66" charset="0"/>
              </a:rPr>
              <a:t>Назовите </a:t>
            </a:r>
            <a:r>
              <a:rPr lang="ru-RU" sz="5000" dirty="0">
                <a:latin typeface="Monotype Corsiva" pitchFamily="66" charset="0"/>
              </a:rPr>
              <a:t>5 дней недели, не называя ни чисел, ни названия этих дней недели. </a:t>
            </a:r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643042" y="4357694"/>
            <a:ext cx="709360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позавчера, вчера, сегодня, </a:t>
            </a:r>
            <a:endParaRPr kumimoji="0" lang="en-US" sz="5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завтра, послезавтра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428596" y="5643578"/>
            <a:ext cx="785818" cy="1214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357167"/>
            <a:ext cx="6215106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dirty="0" smtClean="0">
                <a:latin typeface="Monotype Corsiva" pitchFamily="66" charset="0"/>
              </a:rPr>
              <a:t>    </a:t>
            </a:r>
            <a:r>
              <a:rPr lang="ru-RU" sz="5000" dirty="0" smtClean="0">
                <a:latin typeface="Monotype Corsiva" pitchFamily="66" charset="0"/>
              </a:rPr>
              <a:t>Кирпич </a:t>
            </a:r>
            <a:r>
              <a:rPr lang="ru-RU" sz="5000" dirty="0">
                <a:latin typeface="Monotype Corsiva" pitchFamily="66" charset="0"/>
              </a:rPr>
              <a:t>весит два килограмма и еще полкирпича. </a:t>
            </a:r>
            <a:endParaRPr lang="en-US" sz="5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5000" dirty="0" smtClean="0">
                <a:latin typeface="Monotype Corsiva" pitchFamily="66" charset="0"/>
              </a:rPr>
              <a:t>Сколько </a:t>
            </a:r>
            <a:r>
              <a:rPr lang="ru-RU" sz="5000" dirty="0">
                <a:latin typeface="Monotype Corsiva" pitchFamily="66" charset="0"/>
              </a:rPr>
              <a:t>весит кирпич?</a:t>
            </a:r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603F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643570" y="4214818"/>
            <a:ext cx="18149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603F3E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603F3E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3 кг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603F3E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603F3E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500034" y="5500702"/>
            <a:ext cx="928694" cy="1357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"/>
            <a:ext cx="6072198" cy="52863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sz="5400" dirty="0" smtClean="0">
                <a:latin typeface="Monotype Corsiva" pitchFamily="66" charset="0"/>
              </a:rPr>
              <a:t>На </a:t>
            </a:r>
            <a:r>
              <a:rPr lang="ru-RU" sz="5400" dirty="0">
                <a:latin typeface="Monotype Corsiva" pitchFamily="66" charset="0"/>
              </a:rPr>
              <a:t>столе лежали конфеты в кучке. 2 матери, 2 дочери взяли конфет по одной штуке, и не стало этой кучки. Сколько было конфет в кучке? </a:t>
            </a:r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3286148" cy="3214710"/>
          </a:xfrm>
          <a:prstGeom prst="ellipse">
            <a:avLst/>
          </a:prstGeom>
          <a:solidFill>
            <a:srgbClr val="F038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22145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786322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>
                <a:solidFill>
                  <a:srgbClr val="F038C0"/>
                </a:solidFill>
                <a:latin typeface="Monotype Corsiva" pitchFamily="66" charset="0"/>
              </a:rPr>
              <a:t>(</a:t>
            </a:r>
            <a:r>
              <a:rPr lang="ru-RU" sz="9600" b="1" i="1" dirty="0">
                <a:solidFill>
                  <a:srgbClr val="F038C0"/>
                </a:solidFill>
                <a:latin typeface="Monotype Corsiva" pitchFamily="66" charset="0"/>
              </a:rPr>
              <a:t>3</a:t>
            </a:r>
            <a:r>
              <a:rPr lang="ru-RU" sz="9600" b="1" dirty="0" smtClean="0">
                <a:solidFill>
                  <a:srgbClr val="F038C0"/>
                </a:solidFill>
                <a:latin typeface="Monotype Corsiva" pitchFamily="66" charset="0"/>
              </a:rPr>
              <a:t>)</a:t>
            </a:r>
            <a:endParaRPr lang="ru-RU" sz="9600" b="1" dirty="0">
              <a:solidFill>
                <a:srgbClr val="F038C0"/>
              </a:solidFill>
              <a:latin typeface="Monotype Corsiva" pitchFamily="66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500034" y="5357826"/>
            <a:ext cx="928694" cy="1071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322</Words>
  <Application>Microsoft Office PowerPoint</Application>
  <PresentationFormat>Экран (4:3)</PresentationFormat>
  <Paragraphs>79</Paragraphs>
  <Slides>18</Slides>
  <Notes>0</Notes>
  <HiddenSlides>9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Игра:    «Внимательные                                                                                  математики» </vt:lpstr>
      <vt:lpstr>«Заморочки                   из бочки»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«Объяснялки»</vt:lpstr>
      <vt:lpstr>«Объяснялки»</vt:lpstr>
      <vt:lpstr>«Объяснялки»</vt:lpstr>
      <vt:lpstr>«Объяснялки»</vt:lpstr>
      <vt:lpstr>«Математический                              Крокодил»</vt:lpstr>
      <vt:lpstr>Слайд 17</vt:lpstr>
      <vt:lpstr>Награждение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Игра:    «Внимательные                                                                                  математики»</dc:title>
  <dc:creator>MOON</dc:creator>
  <cp:lastModifiedBy>MOON</cp:lastModifiedBy>
  <cp:revision>27</cp:revision>
  <dcterms:created xsi:type="dcterms:W3CDTF">2014-08-08T20:19:32Z</dcterms:created>
  <dcterms:modified xsi:type="dcterms:W3CDTF">2014-08-10T13:47:27Z</dcterms:modified>
</cp:coreProperties>
</file>