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3" r:id="rId11"/>
    <p:sldId id="266" r:id="rId12"/>
    <p:sldId id="274" r:id="rId13"/>
    <p:sldId id="267" r:id="rId14"/>
    <p:sldId id="268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F610D-A5FB-4E15-ACF8-4C7F80E40F1C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F9B6-C84C-4031-94C9-200DFE2E71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8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9D4EEF-E332-4EDE-B9F0-D5D6B969A7F5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893F4A-B705-4165-B7E0-987902E8822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2C522A-526F-4B32-BD3C-067CC9C6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60648"/>
            <a:ext cx="5832648" cy="4608512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метапредметных  умений и навыков учащихся в ходе выполнения исследовательских проектов в процессе обучения технологии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229200"/>
            <a:ext cx="5114778" cy="1101248"/>
          </a:xfrm>
        </p:spPr>
        <p:txBody>
          <a:bodyPr>
            <a:normAutofit fontScale="70000" lnSpcReduction="20000"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latin typeface="Georgia" pitchFamily="18" charset="0"/>
              </a:rPr>
              <a:t>Презентацию подготовила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Georgia" pitchFamily="18" charset="0"/>
              </a:rPr>
              <a:t>Лукьянова Екатерина Владимировна,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Georgia" pitchFamily="18" charset="0"/>
              </a:rPr>
              <a:t>             учитель технологии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Georgia" pitchFamily="18" charset="0"/>
              </a:rPr>
              <a:t>МБОУ «СОШ №2» г. Новомосковска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239000" cy="612308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endParaRPr lang="ru-RU" sz="2900" i="1" dirty="0" smtClean="0"/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                     5 класс       </a:t>
            </a:r>
          </a:p>
          <a:p>
            <a:pPr>
              <a:buNone/>
            </a:pP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Учебно-логические: </a:t>
            </a:r>
            <a:endParaRPr lang="ru-RU" sz="7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выделять главное;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составлять простой план;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сравнивать факты, явления, события по заданным критериям;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обобщать, подытоживать информацию. </a:t>
            </a: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Учебно-коммуникативные: </a:t>
            </a:r>
            <a:endParaRPr lang="ru-RU" sz="7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высказывать суждения;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слушать друг друга;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распределять работу при совместной деятельности;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организовывать работу в группе. </a:t>
            </a: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6 класс</a:t>
            </a:r>
          </a:p>
          <a:p>
            <a:pPr>
              <a:buNone/>
            </a:pP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Учебно-логические: </a:t>
            </a:r>
            <a:endParaRPr lang="ru-RU" sz="7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определять понятия по существенным признакам;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выделять критерии для сравнения и осуществлять сравнение;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систематизировать информацию;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доказывать утверждение, тезис;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формулировать вывод. </a:t>
            </a:r>
          </a:p>
          <a:p>
            <a:pPr>
              <a:buNone/>
            </a:pP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Учебно-коммуникативные: </a:t>
            </a:r>
            <a:endParaRPr lang="ru-RU" sz="7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продолжить и развить мысль собеседника;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использовать структурирующие фразы;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соотносить собственную деятельность с деятельностью других;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вести диалог; 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кратко формулировать свои мысли. </a:t>
            </a:r>
          </a:p>
          <a:p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 </a:t>
            </a:r>
            <a:endParaRPr lang="ru-RU" sz="7200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МЕТАПРЕДМЕТНЫЕ УМЕНИЯ </a:t>
            </a:r>
            <a:br>
              <a:rPr lang="ru-RU" dirty="0" smtClean="0"/>
            </a:br>
            <a:r>
              <a:rPr lang="ru-RU" dirty="0" smtClean="0"/>
              <a:t>И 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Учебно-организационные: </a:t>
            </a:r>
            <a:endParaRPr lang="ru-RU" sz="2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определять наиболее рациональную последовательность индивидуальной и коллективной деятельности;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оценивать свою работу и деятельность одноклассников; </a:t>
            </a:r>
          </a:p>
          <a:p>
            <a:pPr lvl="0">
              <a:buNone/>
            </a:pPr>
            <a:r>
              <a:rPr lang="ru-RU" sz="21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Учебно-информационные: </a:t>
            </a:r>
            <a:endParaRPr lang="ru-RU" sz="2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подбирать и группировать материал по определенной теме;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составлять сложный план;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комментировать текст;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формулировать проблемные вопросы;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качественно и количественно описывать объект; 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формировать программу эксперимента. </a:t>
            </a:r>
          </a:p>
          <a:p>
            <a:pPr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Учебно-организационные: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ставить цели самообразовательной деятельности;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самостоятельно оценивать деятельность посредством сравнения с существующими требованиями;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планировать свою деятельность в соответствии с поставленными целями и задачами;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2. Учебно-информационные: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владеть навыком аналитического чтения;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составлять сложный и тезисный планы;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готовить доклады, рефераты;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планировать и проводить наблюдения за объектом;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составлять программы эксперимента;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модели изучаемого объекта. </a:t>
            </a:r>
          </a:p>
          <a:p>
            <a:pPr algn="ctr"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Учебно-логические: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классифицировать информацию по различным признакам;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уметь доказывать и опровергать;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 вырабатывать алгоритм действий;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устанавливать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связи. </a:t>
            </a:r>
          </a:p>
          <a:p>
            <a:pPr lvl="0"/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Учебно-коммуникативные: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уметь вести дискуссию, диалог;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выслушивать и объективно оценивать другого;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вырабатывать общее решение.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8 класс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Учебно-логические: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классифицировать по нескольким признакам;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выбирать форму доказательства (прямое, косвенное);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опровергать выдвинутый тезис;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определять проблему и предлагать способы ее решения. 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Учебно-коммуникативные: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выступать перед аудиторией;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придерживаться определенного стиля при выступлении. 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Оценивание успешности обучающегося в выполнении проекта или исследования.    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/>
              <a:t>При оценке успешности  учащегося в проекте или исследовании необходимо понимать, что самой значимой оценкой для него является общественное признание </a:t>
            </a:r>
            <a:r>
              <a:rPr lang="ru-RU" dirty="0" smtClean="0"/>
              <a:t>состоятельности</a:t>
            </a:r>
          </a:p>
          <a:p>
            <a:pPr marL="0" indent="0" algn="just">
              <a:buNone/>
            </a:pPr>
            <a:r>
              <a:rPr lang="ru-RU" dirty="0" smtClean="0"/>
              <a:t>(успешности</a:t>
            </a:r>
            <a:r>
              <a:rPr lang="ru-RU" dirty="0" smtClean="0"/>
              <a:t>, результативности). </a:t>
            </a:r>
            <a:endParaRPr lang="ru-RU" dirty="0" smtClean="0"/>
          </a:p>
          <a:p>
            <a:pPr algn="just"/>
            <a:r>
              <a:rPr lang="ru-RU" dirty="0" smtClean="0"/>
              <a:t>Положительной </a:t>
            </a:r>
            <a:r>
              <a:rPr lang="ru-RU" dirty="0" smtClean="0"/>
              <a:t>оценки достоин любой уровень достигнутых результатов.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</a:t>
            </a:r>
            <a:r>
              <a:rPr lang="ru-RU" u="sng" dirty="0" smtClean="0"/>
              <a:t>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«Конечный продукт» проектной деятельности учащихся может быть представлен: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Web-сайт;</a:t>
            </a:r>
          </a:p>
          <a:p>
            <a:pPr lvl="0"/>
            <a:r>
              <a:rPr lang="ru-RU" dirty="0" smtClean="0"/>
              <a:t>Анализ данных социологического опроса;</a:t>
            </a:r>
          </a:p>
          <a:p>
            <a:pPr lvl="0"/>
            <a:r>
              <a:rPr lang="ru-RU" dirty="0" smtClean="0"/>
              <a:t>Бизнес-план;</a:t>
            </a:r>
          </a:p>
          <a:p>
            <a:pPr lvl="0"/>
            <a:r>
              <a:rPr lang="ru-RU" dirty="0" smtClean="0"/>
              <a:t>Видеофильм; </a:t>
            </a:r>
          </a:p>
          <a:p>
            <a:pPr lvl="0"/>
            <a:r>
              <a:rPr lang="ru-RU" dirty="0" smtClean="0"/>
              <a:t>Видеоклип;</a:t>
            </a:r>
          </a:p>
          <a:p>
            <a:pPr lvl="0"/>
            <a:r>
              <a:rPr lang="ru-RU" dirty="0" smtClean="0"/>
              <a:t>Электронная газета;</a:t>
            </a:r>
          </a:p>
          <a:p>
            <a:pPr lvl="0"/>
            <a:r>
              <a:rPr lang="ru-RU" dirty="0" smtClean="0"/>
              <a:t>Электронный журнал;</a:t>
            </a:r>
          </a:p>
          <a:p>
            <a:pPr lvl="0"/>
            <a:r>
              <a:rPr lang="ru-RU" dirty="0" smtClean="0"/>
              <a:t>Коллекция;</a:t>
            </a:r>
          </a:p>
          <a:p>
            <a:pPr lvl="0"/>
            <a:r>
              <a:rPr lang="ru-RU" dirty="0" smtClean="0"/>
              <a:t>Дизайн - макет;</a:t>
            </a:r>
          </a:p>
          <a:p>
            <a:pPr lvl="0"/>
            <a:r>
              <a:rPr lang="ru-RU" dirty="0" smtClean="0"/>
              <a:t>Модель;</a:t>
            </a:r>
          </a:p>
          <a:p>
            <a:pPr lvl="0"/>
            <a:r>
              <a:rPr lang="ru-RU" dirty="0" err="1" smtClean="0"/>
              <a:t>Мультимедийный</a:t>
            </a:r>
            <a:r>
              <a:rPr lang="ru-RU" dirty="0" smtClean="0"/>
              <a:t> продукт;</a:t>
            </a:r>
          </a:p>
          <a:p>
            <a:pPr lvl="0"/>
            <a:r>
              <a:rPr lang="ru-RU" dirty="0" smtClean="0"/>
              <a:t>Пакет рекомендаций;</a:t>
            </a:r>
          </a:p>
          <a:p>
            <a:pPr lvl="0"/>
            <a:r>
              <a:rPr lang="ru-RU" dirty="0" smtClean="0"/>
              <a:t>Публикация;</a:t>
            </a:r>
          </a:p>
          <a:p>
            <a:pPr lvl="0"/>
            <a:r>
              <a:rPr lang="ru-RU" dirty="0" smtClean="0"/>
              <a:t>Рекламный проспект;</a:t>
            </a:r>
          </a:p>
          <a:p>
            <a:pPr lvl="0"/>
            <a:r>
              <a:rPr lang="ru-RU" dirty="0" smtClean="0"/>
              <a:t>Серия иллюстраций;</a:t>
            </a:r>
          </a:p>
          <a:p>
            <a:pPr lvl="0"/>
            <a:r>
              <a:rPr lang="ru-RU" dirty="0" smtClean="0"/>
              <a:t>Справочник;</a:t>
            </a:r>
          </a:p>
          <a:p>
            <a:pPr lvl="0"/>
            <a:r>
              <a:rPr lang="ru-RU" dirty="0" smtClean="0"/>
              <a:t>Словарь;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69168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Мои ученицы  являются победителями и призерами Муниципального этапа Всероссийской олимпиады школьников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2011-12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Наумцева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8б- победитель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Рощупкина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Юлия 8б - призёр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2012-13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Барабаш Александра 7а – победитель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2013-2014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Коляда Диана – 7а- призёр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Наумцева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10а – призёр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vet-flowers.ru/images/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1700213"/>
            <a:ext cx="4608512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ертикальный свиток 2"/>
          <p:cNvSpPr/>
          <p:nvPr/>
        </p:nvSpPr>
        <p:spPr>
          <a:xfrm>
            <a:off x="755576" y="1916832"/>
            <a:ext cx="3095625" cy="3673475"/>
          </a:xfrm>
          <a:prstGeom prst="verticalScroll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accent3"/>
                </a:solidFill>
              </a:rPr>
              <a:t>Спасибо за внимание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3568" y="1988840"/>
            <a:ext cx="3095625" cy="3673475"/>
          </a:xfrm>
          <a:prstGeom prst="verticalScroll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accent3"/>
                </a:solidFill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задачи общего образования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5059944"/>
          </a:xfrm>
        </p:spPr>
        <p:txBody>
          <a:bodyPr/>
          <a:lstStyle/>
          <a:p>
            <a:pPr lvl="0"/>
            <a:r>
              <a:rPr lang="ru-RU" dirty="0" smtClean="0"/>
              <a:t>научить учиться (</a:t>
            </a:r>
            <a:r>
              <a:rPr lang="ru-RU" dirty="0" smtClean="0"/>
              <a:t>учиться </a:t>
            </a:r>
            <a:r>
              <a:rPr lang="ru-RU" dirty="0" smtClean="0"/>
              <a:t>познавать); </a:t>
            </a:r>
          </a:p>
          <a:p>
            <a:pPr lvl="0"/>
            <a:r>
              <a:rPr lang="ru-RU" dirty="0" smtClean="0"/>
              <a:t>создавать (практическая направленность обучения);</a:t>
            </a:r>
          </a:p>
          <a:p>
            <a:pPr lvl="0"/>
            <a:r>
              <a:rPr lang="ru-RU" dirty="0" smtClean="0"/>
              <a:t>научить жить (культура дома, здоровый образ жизни);</a:t>
            </a:r>
          </a:p>
          <a:p>
            <a:pPr lvl="0"/>
            <a:r>
              <a:rPr lang="ru-RU" dirty="0" smtClean="0"/>
              <a:t>научить жить вместе (культура человеческих отношений; уважения к младшим, ровесникам, старшим, людям других национальностей и вероисповедания).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Проектная технология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обеспечивает достижение личностных, метапредметных и предметных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К </a:t>
            </a:r>
            <a:r>
              <a:rPr lang="ru-RU" dirty="0" err="1"/>
              <a:t>метапредметным</a:t>
            </a:r>
            <a:r>
              <a:rPr lang="ru-RU" dirty="0"/>
              <a:t> (</a:t>
            </a:r>
            <a:r>
              <a:rPr lang="ru-RU" dirty="0" err="1"/>
              <a:t>общеучебным</a:t>
            </a:r>
            <a:r>
              <a:rPr lang="ru-RU" dirty="0"/>
              <a:t>) умениям и навыкам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1.</a:t>
            </a:r>
            <a:r>
              <a:rPr lang="ru-RU" dirty="0"/>
              <a:t> </a:t>
            </a:r>
            <a:r>
              <a:rPr lang="ru-RU" b="1" i="1" dirty="0">
                <a:solidFill>
                  <a:schemeClr val="tx2"/>
                </a:solidFill>
              </a:rPr>
              <a:t>Учебно-организационные </a:t>
            </a:r>
            <a:r>
              <a:rPr lang="ru-RU" b="1" i="1" dirty="0" err="1">
                <a:solidFill>
                  <a:schemeClr val="tx2"/>
                </a:solidFill>
              </a:rPr>
              <a:t>общеучебные</a:t>
            </a:r>
            <a:r>
              <a:rPr lang="ru-RU" b="1" i="1" dirty="0">
                <a:solidFill>
                  <a:schemeClr val="tx2"/>
                </a:solidFill>
              </a:rPr>
              <a:t> умения и навыки </a:t>
            </a:r>
            <a:r>
              <a:rPr lang="ru-RU" b="1" i="1" dirty="0"/>
              <a:t>обеспечивают планирование, организацию, контроль, регулирование и анализ собственной учебной деятельности учащимися.</a:t>
            </a:r>
            <a:r>
              <a:rPr lang="ru-RU" i="1" dirty="0"/>
              <a:t> </a:t>
            </a:r>
            <a:endParaRPr lang="ru-RU" i="1" dirty="0" smtClean="0"/>
          </a:p>
          <a:p>
            <a:endParaRPr lang="ru-RU" dirty="0"/>
          </a:p>
          <a:p>
            <a:r>
              <a:rPr lang="ru-RU" b="1" i="1" dirty="0"/>
              <a:t>2.</a:t>
            </a:r>
            <a:r>
              <a:rPr lang="ru-RU" i="1" dirty="0"/>
              <a:t> </a:t>
            </a:r>
            <a:r>
              <a:rPr lang="ru-RU" b="1" i="1" dirty="0">
                <a:solidFill>
                  <a:schemeClr val="tx2"/>
                </a:solidFill>
              </a:rPr>
              <a:t>Учебно-информационные </a:t>
            </a:r>
            <a:r>
              <a:rPr lang="ru-RU" b="1" i="1" dirty="0" err="1">
                <a:solidFill>
                  <a:schemeClr val="tx2"/>
                </a:solidFill>
              </a:rPr>
              <a:t>общеучебные</a:t>
            </a:r>
            <a:r>
              <a:rPr lang="ru-RU" b="1" i="1" dirty="0">
                <a:solidFill>
                  <a:schemeClr val="tx2"/>
                </a:solidFill>
              </a:rPr>
              <a:t> умения и навыки </a:t>
            </a:r>
            <a:r>
              <a:rPr lang="ru-RU" b="1" i="1" dirty="0"/>
              <a:t>обеспечивают школьнику нахождение, переработку и использование информации для решения учебных задач.</a:t>
            </a:r>
            <a:r>
              <a:rPr lang="ru-RU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i="1" dirty="0"/>
              <a:t>3. </a:t>
            </a:r>
            <a:r>
              <a:rPr lang="ru-RU" b="1" i="1" dirty="0">
                <a:solidFill>
                  <a:schemeClr val="tx2"/>
                </a:solidFill>
              </a:rPr>
              <a:t>Учебно-интеллектуальные </a:t>
            </a:r>
            <a:r>
              <a:rPr lang="ru-RU" b="1" i="1" dirty="0" err="1">
                <a:solidFill>
                  <a:schemeClr val="tx2"/>
                </a:solidFill>
              </a:rPr>
              <a:t>общеучебные</a:t>
            </a:r>
            <a:r>
              <a:rPr lang="ru-RU" b="1" i="1" dirty="0">
                <a:solidFill>
                  <a:schemeClr val="tx2"/>
                </a:solidFill>
              </a:rPr>
              <a:t> умения и</a:t>
            </a:r>
            <a:r>
              <a:rPr lang="ru-RU" b="1" i="1" dirty="0"/>
              <a:t> </a:t>
            </a:r>
            <a:r>
              <a:rPr lang="ru-RU" b="1" i="1" dirty="0">
                <a:solidFill>
                  <a:schemeClr val="tx2"/>
                </a:solidFill>
              </a:rPr>
              <a:t>навыки</a:t>
            </a:r>
            <a:r>
              <a:rPr lang="ru-RU" b="1" i="1" dirty="0"/>
              <a:t> обеспечивают четкую структуру содержания процесса постановки и решения учебных задач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i="1" dirty="0"/>
              <a:t>4.</a:t>
            </a:r>
            <a:r>
              <a:rPr lang="ru-RU" dirty="0"/>
              <a:t> </a:t>
            </a:r>
            <a:r>
              <a:rPr lang="ru-RU" b="1" i="1" dirty="0">
                <a:solidFill>
                  <a:schemeClr val="tx2"/>
                </a:solidFill>
              </a:rPr>
              <a:t>Учебно-коммуникативные </a:t>
            </a:r>
            <a:r>
              <a:rPr lang="ru-RU" b="1" i="1" dirty="0" err="1">
                <a:solidFill>
                  <a:schemeClr val="tx2"/>
                </a:solidFill>
              </a:rPr>
              <a:t>общеучебные</a:t>
            </a:r>
            <a:r>
              <a:rPr lang="ru-RU" b="1" i="1" dirty="0">
                <a:solidFill>
                  <a:schemeClr val="tx2"/>
                </a:solidFill>
              </a:rPr>
              <a:t> умения и навыки </a:t>
            </a:r>
            <a:r>
              <a:rPr lang="ru-RU" b="1" i="1" dirty="0"/>
              <a:t>позволяют школьнику организовать сотрудничество со старшими и сверстниками, достигать с ними взаимопонимания, организовывать совместную деятельность с разными людьми.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результатами школьного образования понимаются такие способы действий, когда учащиеся могут принимать решения не только в рамках заданного учебного процесса, но и в различных жизненных ситуациях.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Исследовательские и проектные действия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6940624" cy="4178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Одним из путей повышения мотивации и эффективности учебной деятельности в среднем звене школы является включение учащихся в исследовательскую и проектную деятельность.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516688" cy="206084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Исследовательские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полностью подчиненные логике исследования и имеющие структуру, приближенную к научному исследованию</a:t>
            </a:r>
            <a:r>
              <a:rPr lang="ru-RU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7228656" cy="42508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Исследовательские проекты подразумевают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учащихся по решению творческих задач с заранее неизвестным результатом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этапов, характерных для любой научной работы.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Многообразие форм учебно-исследовательской деятельности позволяет обеспечить подлинную интеграцию урочной и внеурочной деятельности обучающихся по развитию у них универсальных учебных  действий.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МЕТАПРЕДМЕТНЫЕ УМЕНИЯ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НАВЫКИ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5 класс 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1. Учебно-организационные: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1800" dirty="0" smtClean="0"/>
              <a:t>ставить учебную задачу; </a:t>
            </a:r>
          </a:p>
          <a:p>
            <a:pPr lvl="0"/>
            <a:r>
              <a:rPr lang="ru-RU" sz="1800" dirty="0" smtClean="0"/>
              <a:t>понимать последовательность действий; </a:t>
            </a:r>
          </a:p>
          <a:p>
            <a:pPr>
              <a:buNone/>
            </a:pPr>
            <a:endParaRPr lang="ru-RU" sz="1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1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2. Учебно-информационные: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1800" dirty="0" smtClean="0"/>
              <a:t>составлять на основании текста таблицы, схемы, графики; </a:t>
            </a:r>
          </a:p>
          <a:p>
            <a:pPr lvl="0"/>
            <a:r>
              <a:rPr lang="ru-RU" sz="1800" dirty="0" smtClean="0"/>
              <a:t>осуществлять наблюдения за объектом в соответствии с алгоритмом; </a:t>
            </a:r>
          </a:p>
          <a:p>
            <a:pPr lvl="0"/>
            <a:r>
              <a:rPr lang="ru-RU" sz="1800" dirty="0" smtClean="0"/>
              <a:t>владеть различными видами пересказа. </a:t>
            </a:r>
          </a:p>
          <a:p>
            <a:pPr lvl="0"/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</a:t>
            </a:r>
            <a:r>
              <a:rPr lang="ru-RU" sz="1800" i="1" dirty="0" smtClean="0"/>
              <a:t> 6 класс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1. Учебно-организационные: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1800" dirty="0" smtClean="0"/>
              <a:t>определять учебную задачу; </a:t>
            </a:r>
          </a:p>
          <a:p>
            <a:pPr lvl="0"/>
            <a:r>
              <a:rPr lang="ru-RU" sz="1800" dirty="0" smtClean="0"/>
              <a:t>выстраивать рациональную последовательность действий по выполнению учебной задачи; 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2. Учебно-информационные: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1800" dirty="0" smtClean="0"/>
              <a:t>составлять на основе текста графики, схемы, таблицы; </a:t>
            </a:r>
          </a:p>
          <a:p>
            <a:pPr lvl="0"/>
            <a:r>
              <a:rPr lang="ru-RU" sz="1800" dirty="0" smtClean="0"/>
              <a:t>осуществлять цитирование; </a:t>
            </a:r>
          </a:p>
          <a:p>
            <a:pPr lvl="0"/>
            <a:r>
              <a:rPr lang="ru-RU" sz="1800" dirty="0" smtClean="0"/>
              <a:t>задавать вопросы разного вида; </a:t>
            </a:r>
          </a:p>
          <a:p>
            <a:pPr lvl="0"/>
            <a:r>
              <a:rPr lang="ru-RU" sz="1800" dirty="0" smtClean="0"/>
              <a:t>определять необходимость использования наблюдения или эксперимента; </a:t>
            </a:r>
            <a:endParaRPr lang="ru-RU" sz="1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800</Words>
  <Application>Microsoft Office PowerPoint</Application>
  <PresentationFormat>Экран (4:3)</PresentationFormat>
  <Paragraphs>167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Формирование метапредметных  умений и навыков учащихся в ходе выполнения исследовательских проектов в процессе обучения технологии</vt:lpstr>
      <vt:lpstr>задачи общего образования </vt:lpstr>
      <vt:lpstr>Презентация PowerPoint</vt:lpstr>
      <vt:lpstr> К метапредметным (общеучебным) умениям и навыкам относятся:</vt:lpstr>
      <vt:lpstr>Презентация PowerPoint</vt:lpstr>
      <vt:lpstr>Исследовательские и проектные действия</vt:lpstr>
      <vt:lpstr>Исследовательские   проекты, полностью подчиненные логике исследования и имеющие структуру, приближенную к научному исследованию.</vt:lpstr>
      <vt:lpstr>Презентация PowerPoint</vt:lpstr>
      <vt:lpstr> МЕТАПРЕДМЕТНЫЕ УМЕНИЯ  И НАВЫКИ   </vt:lpstr>
      <vt:lpstr>Презентация PowerPoint</vt:lpstr>
      <vt:lpstr>МЕТАПРЕДМЕТНЫЕ УМЕНИЯ  И НАВЫКИ</vt:lpstr>
      <vt:lpstr>Презентация PowerPoint</vt:lpstr>
      <vt:lpstr>Оценивание успешности обучающегося в выполнении проекта или исследования.      </vt:lpstr>
      <vt:lpstr>    «Конечный продукт» проектной деятельности учащихся может быть представлен: </vt:lpstr>
      <vt:lpstr>Мои ученицы  являются победителями и призерами Муниципального этапа Всероссийской олимпиады школьников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метапредметных  умений и навыков учащихся в ходе выполнения исследовательских проектов в процессе обучения технологии</dc:title>
  <dc:creator>Екатерина</dc:creator>
  <cp:lastModifiedBy>Vlad</cp:lastModifiedBy>
  <cp:revision>18</cp:revision>
  <dcterms:created xsi:type="dcterms:W3CDTF">2014-02-14T07:42:56Z</dcterms:created>
  <dcterms:modified xsi:type="dcterms:W3CDTF">2014-02-17T17:03:59Z</dcterms:modified>
</cp:coreProperties>
</file>