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5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103BC4-1798-454B-8177-F598C0288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3A0D2F3-DA1D-441C-8670-6CD2290971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Час общения, посвящённый профессиональному </a:t>
            </a:r>
            <a:br>
              <a:rPr lang="ru-RU" sz="2800" dirty="0" smtClean="0"/>
            </a:br>
            <a:r>
              <a:rPr lang="ru-RU" sz="2800" dirty="0" smtClean="0"/>
              <a:t>самоопределению «Найти себя»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199544"/>
            <a:ext cx="3672408" cy="182554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Аксёнова </a:t>
            </a:r>
            <a:r>
              <a:rPr lang="ru-RU" sz="1600" dirty="0">
                <a:solidFill>
                  <a:schemeClr val="tx1"/>
                </a:solidFill>
              </a:rPr>
              <a:t>Н</a:t>
            </a:r>
            <a:r>
              <a:rPr lang="ru-RU" sz="1600" dirty="0" smtClean="0">
                <a:solidFill>
                  <a:schemeClr val="tx1"/>
                </a:solidFill>
              </a:rPr>
              <a:t>аталья Алексеевна,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Социальный педагог МАОУ СОШ №36  г. Тамбова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(Соц. гостиная «Надежда»), 2015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355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11106"/>
            <a:ext cx="3450158" cy="223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5527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/>
          <a:lstStyle/>
          <a:p>
            <a:r>
              <a:rPr lang="ru-RU" sz="1400" cap="all" dirty="0">
                <a:solidFill>
                  <a:srgbClr val="D2533C"/>
                </a:solidFill>
              </a:rPr>
              <a:t>Час общения,  посвящённый профессиональному самоопределению «Найти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Информационный блок:</a:t>
            </a:r>
          </a:p>
          <a:p>
            <a:pPr marL="0" indent="0">
              <a:buNone/>
            </a:pPr>
            <a:r>
              <a:rPr lang="ru-RU" dirty="0" smtClean="0"/>
              <a:t>1.                                                  2.</a:t>
            </a:r>
            <a:endParaRPr lang="ru-RU" dirty="0"/>
          </a:p>
        </p:txBody>
      </p:sp>
      <p:pic>
        <p:nvPicPr>
          <p:cNvPr id="1026" name="Picture 2" descr="C:\Users\user\Desktop\pravil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3914775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pravil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072" y="2492896"/>
            <a:ext cx="4107870" cy="357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90771"/>
            <a:ext cx="1541778" cy="96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2621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/>
          <a:lstStyle/>
          <a:p>
            <a:r>
              <a:rPr lang="ru-RU" sz="1400" cap="all" dirty="0">
                <a:solidFill>
                  <a:srgbClr val="D2533C"/>
                </a:solidFill>
              </a:rPr>
              <a:t>Час общения,  посвящённый профессиональному самоопределению «Найти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76800"/>
          </a:xfrm>
        </p:spPr>
        <p:txBody>
          <a:bodyPr/>
          <a:lstStyle/>
          <a:p>
            <a:r>
              <a:rPr lang="ru-RU" u="sng" dirty="0" smtClean="0"/>
              <a:t>Проблемная ситуация:</a:t>
            </a:r>
          </a:p>
          <a:p>
            <a:endParaRPr lang="ru-RU" u="sng" dirty="0"/>
          </a:p>
          <a:p>
            <a:endParaRPr lang="ru-RU" sz="2000" u="sng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Соня пока не знает, чем бы она хотела бы заниматься. Способностей и талантов у неё нет, да и времени на их поиски у неё не хватает. Но от славы  и от богатства она бы не отказалась. </a:t>
            </a:r>
            <a:endParaRPr lang="ru-RU" sz="20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Иван хочет быть программистом. Компьютер он знает очень хорошо, читает книги по программированию, сделал свой сайт.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/>
          </a:p>
          <a:p>
            <a:pPr marL="457200" indent="-457200" algn="just">
              <a:buFont typeface="+mj-lt"/>
              <a:buAutoNum type="arabicPeriod"/>
            </a:pPr>
            <a:endParaRPr lang="ru-RU" dirty="0" smtClean="0"/>
          </a:p>
          <a:p>
            <a:pPr marL="0" indent="0" algn="just">
              <a:buNone/>
            </a:pPr>
            <a:r>
              <a:rPr lang="ru-RU" sz="1800" i="1" dirty="0" smtClean="0"/>
              <a:t>Ребята определяют, какой рисунок</a:t>
            </a:r>
          </a:p>
          <a:p>
            <a:pPr marL="0" indent="0" algn="just">
              <a:buNone/>
            </a:pPr>
            <a:r>
              <a:rPr lang="ru-RU" sz="1800" i="1" dirty="0" smtClean="0"/>
              <a:t> соответствует вариантам ответа.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40907369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/>
          <a:lstStyle/>
          <a:p>
            <a:r>
              <a:rPr lang="ru-RU" sz="1400" cap="all" dirty="0">
                <a:solidFill>
                  <a:srgbClr val="D2533C"/>
                </a:solidFill>
              </a:rPr>
              <a:t>Час общения,  посвящённый профессиональному самоопределению «Найти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Пресс-конференция «Профессии, которые мы выбираем»:</a:t>
            </a:r>
          </a:p>
          <a:p>
            <a:pPr marL="0" indent="0">
              <a:buNone/>
            </a:pPr>
            <a:r>
              <a:rPr lang="ru-RU" sz="1200" i="1" dirty="0" smtClean="0"/>
              <a:t>Ролевая игра: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200" dirty="0"/>
              <a:t>г</a:t>
            </a:r>
            <a:r>
              <a:rPr lang="ru-RU" sz="1200" dirty="0" smtClean="0"/>
              <a:t>ости;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200" dirty="0"/>
              <a:t>ж</a:t>
            </a:r>
            <a:r>
              <a:rPr lang="ru-RU" sz="1200" dirty="0" smtClean="0"/>
              <a:t>урналисты;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1200" dirty="0"/>
              <a:t>в</a:t>
            </a:r>
            <a:r>
              <a:rPr lang="ru-RU" sz="1200" dirty="0" smtClean="0"/>
              <a:t>едущий.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i="1" dirty="0" smtClean="0"/>
              <a:t>Вопросы журналистов: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Почему Вы выбрали такую профессию?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Кто повлиял на твой выбор?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Какие чувства характера тебе помогли и пригодились при обучении?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Полезна ли эта профессия обществу?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и т. д.</a:t>
            </a:r>
          </a:p>
          <a:p>
            <a:r>
              <a:rPr lang="ru-RU" u="sng" dirty="0" smtClean="0"/>
              <a:t>Заключительная беседа: </a:t>
            </a:r>
            <a:r>
              <a:rPr lang="ru-RU" sz="1400" dirty="0" smtClean="0"/>
              <a:t>Поиск себя – сложный процесс, который может продолжаться всю жизнь. Однако наступает время, когда приходится делать выбор. И от него  будет зависеть то, какую пользу человек сможет принести обществу, и т. д. и т. п.</a:t>
            </a:r>
          </a:p>
          <a:p>
            <a:r>
              <a:rPr lang="ru-RU" u="sng" dirty="0" smtClean="0"/>
              <a:t>Подведение итогов (рефлексия).</a:t>
            </a:r>
          </a:p>
          <a:p>
            <a:pPr marL="0" indent="0">
              <a:buNone/>
            </a:pPr>
            <a:endParaRPr lang="ru-RU" u="sng" dirty="0" smtClean="0"/>
          </a:p>
          <a:p>
            <a:pPr marL="0" indent="0">
              <a:buNone/>
            </a:pPr>
            <a:r>
              <a:rPr lang="ru-RU" sz="900" dirty="0" smtClean="0"/>
              <a:t>Литература: </a:t>
            </a:r>
            <a:r>
              <a:rPr lang="ru-RU" sz="900" dirty="0" err="1" smtClean="0"/>
              <a:t>Резапкина</a:t>
            </a:r>
            <a:r>
              <a:rPr lang="ru-RU" sz="900" dirty="0" smtClean="0"/>
              <a:t> Г. В. Психология и выбор профессии: программа </a:t>
            </a:r>
            <a:r>
              <a:rPr lang="ru-RU" sz="900" dirty="0" err="1" smtClean="0"/>
              <a:t>предпрофильной</a:t>
            </a:r>
            <a:r>
              <a:rPr lang="ru-RU" sz="900" dirty="0" smtClean="0"/>
              <a:t> подготовки. М.: Генезис, 2006</a:t>
            </a:r>
          </a:p>
          <a:p>
            <a:pPr marL="0" indent="0">
              <a:buNone/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22912621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rmAutofit/>
          </a:bodyPr>
          <a:lstStyle/>
          <a:p>
            <a:pPr algn="ctr"/>
            <a:r>
              <a:rPr lang="ru-RU" sz="1400" cap="all" dirty="0">
                <a:solidFill>
                  <a:srgbClr val="D2533C"/>
                </a:solidFill>
              </a:rPr>
              <a:t>Час общения, </a:t>
            </a:r>
            <a:r>
              <a:rPr lang="ru-RU" sz="1400" cap="all" dirty="0" smtClean="0">
                <a:solidFill>
                  <a:srgbClr val="D2533C"/>
                </a:solidFill>
              </a:rPr>
              <a:t> посвящённый </a:t>
            </a:r>
            <a:r>
              <a:rPr lang="ru-RU" sz="1400" cap="all" dirty="0">
                <a:solidFill>
                  <a:srgbClr val="D2533C"/>
                </a:solidFill>
              </a:rPr>
              <a:t>профессиональному </a:t>
            </a:r>
            <a:r>
              <a:rPr lang="ru-RU" sz="1400" cap="all" dirty="0" smtClean="0">
                <a:solidFill>
                  <a:srgbClr val="D2533C"/>
                </a:solidFill>
              </a:rPr>
              <a:t>самоопределению </a:t>
            </a:r>
            <a:r>
              <a:rPr lang="ru-RU" sz="1400" cap="all" dirty="0">
                <a:solidFill>
                  <a:srgbClr val="D2533C"/>
                </a:solidFill>
              </a:rPr>
              <a:t>«Найти себя»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80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u="sng" dirty="0" smtClean="0"/>
              <a:t>Актуальность:</a:t>
            </a:r>
          </a:p>
          <a:p>
            <a:pPr marL="0" indent="0" algn="ctr">
              <a:buNone/>
            </a:pPr>
            <a:endParaRPr lang="ru-RU" sz="1700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000" dirty="0" smtClean="0"/>
              <a:t>Час общения желательно проводить во 2 полугодии, когда многие девятиклассники уже сделают свой профессиональный выбор. Здесь не проводится тестов, диагностики, тренинга – это работа профессиональных психологов-консультантов. Общаясь, ребята, решившие поступать в средние учебные заведения, обобщают знания, полученные в ходе занятий и тренингов по профориентации, высказываются, спорят, рассуждают, думают, советуются…</a:t>
            </a:r>
          </a:p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endParaRPr lang="ru-RU" sz="2000" dirty="0" smtClean="0"/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ru-RU" sz="1600" dirty="0" smtClean="0"/>
          </a:p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endParaRPr lang="ru-RU" sz="1600" dirty="0"/>
          </a:p>
        </p:txBody>
      </p:sp>
      <p:pic>
        <p:nvPicPr>
          <p:cNvPr id="1026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1296144" cy="81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436096" y="8232434"/>
            <a:ext cx="7240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user\Desktop\images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004048" y="8278153"/>
            <a:ext cx="7268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1509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47327"/>
          </a:xfrm>
        </p:spPr>
        <p:txBody>
          <a:bodyPr/>
          <a:lstStyle/>
          <a:p>
            <a:r>
              <a:rPr lang="ru-RU" sz="1400" cap="all" dirty="0">
                <a:solidFill>
                  <a:srgbClr val="D2533C"/>
                </a:solidFill>
              </a:rPr>
              <a:t>Час общения,  посвящённый профессиональному самоопределению «Найти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/>
          <a:lstStyle/>
          <a:p>
            <a:pPr marL="0" indent="0" algn="ctr">
              <a:buClr>
                <a:schemeClr val="tx1"/>
              </a:buClr>
              <a:buNone/>
            </a:pPr>
            <a:r>
              <a:rPr lang="ru-RU" u="sng" dirty="0"/>
              <a:t>Цели</a:t>
            </a:r>
            <a:r>
              <a:rPr lang="ru-RU" u="sng" dirty="0" smtClean="0"/>
              <a:t>:</a:t>
            </a:r>
          </a:p>
          <a:p>
            <a:pPr marL="0" indent="0" algn="ctr">
              <a:buClr>
                <a:schemeClr val="tx1"/>
              </a:buClr>
              <a:buNone/>
            </a:pPr>
            <a:endParaRPr lang="ru-RU" dirty="0"/>
          </a:p>
          <a:p>
            <a:pPr algn="just">
              <a:buClr>
                <a:schemeClr val="tx1"/>
              </a:buClr>
            </a:pPr>
            <a:r>
              <a:rPr lang="ru-RU" dirty="0"/>
              <a:t>расширять представление детей о мире профессий, о профессиональном самоопределении;</a:t>
            </a:r>
          </a:p>
          <a:p>
            <a:pPr algn="just">
              <a:buClr>
                <a:schemeClr val="tx1"/>
              </a:buClr>
            </a:pPr>
            <a:r>
              <a:rPr lang="ru-RU" dirty="0"/>
              <a:t>формировать позитивную оценку людей с активной жизненной позицией, воспитывать негативное отношение к пассивности, карьеризму, потребительскому отношению к жизни;</a:t>
            </a:r>
          </a:p>
          <a:p>
            <a:pPr algn="just">
              <a:buClr>
                <a:schemeClr val="tx1"/>
              </a:buClr>
            </a:pPr>
            <a:r>
              <a:rPr lang="ru-RU" dirty="0"/>
              <a:t>Побуждать детей к самостоятельному и ответственному выбору профессии, к активной позиции на рынке труда, к определению целей и приоритетов в своей жизни, к самопознанию, саморазвитию.</a:t>
            </a:r>
          </a:p>
          <a:p>
            <a:pPr>
              <a:buClr>
                <a:schemeClr val="tx1"/>
              </a:buClr>
            </a:pPr>
            <a:endParaRPr lang="ru-RU" dirty="0"/>
          </a:p>
        </p:txBody>
      </p:sp>
      <p:pic>
        <p:nvPicPr>
          <p:cNvPr id="2050" name="Picture 2" descr="C:\Users\user\Desktop\profeci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34712"/>
            <a:ext cx="1067225" cy="87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5356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/>
          <a:lstStyle/>
          <a:p>
            <a:r>
              <a:rPr lang="ru-RU" sz="1400" cap="all" dirty="0">
                <a:solidFill>
                  <a:srgbClr val="D2533C"/>
                </a:solidFill>
              </a:rPr>
              <a:t>Час общения,  посвящённый профессиональному самоопределению «Найти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24264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smtClean="0"/>
              <a:t>Подготовительная работа:</a:t>
            </a:r>
          </a:p>
          <a:p>
            <a:pPr marL="0" indent="457200" algn="just">
              <a:buNone/>
            </a:pPr>
            <a:r>
              <a:rPr lang="ru-RU" sz="2000" dirty="0" smtClean="0"/>
              <a:t>Распределить роли для пресс-конференции: ньюсмейкеры (4-5 чел., которые будут поступать в средние учебные заведения), ведущий, «тёмная лошадка». Ньюсмейкеры должны коротко рассказать о своей профессии, об учебном заведении. Этих детей заранее необходимо ознакомить со списком вопросов, которые им будут задавать в ходе пресс-конференции. Ведущий может пользоваться текстом сценария. Остальные дети выступают в роли журналистов, они должны придумать названия своих газет, журналов, телевизионных каналов.</a:t>
            </a:r>
          </a:p>
          <a:p>
            <a:pPr marL="0" indent="457200" algn="just">
              <a:buNone/>
            </a:pPr>
            <a:r>
              <a:rPr lang="ru-RU" sz="2000" i="1" dirty="0" smtClean="0"/>
              <a:t>Примерные названия: </a:t>
            </a:r>
            <a:endParaRPr lang="ru-RU" sz="2000" dirty="0" smtClean="0"/>
          </a:p>
          <a:p>
            <a:pPr algn="just">
              <a:buClr>
                <a:schemeClr val="tx1"/>
              </a:buClr>
            </a:pPr>
            <a:r>
              <a:rPr lang="ru-RU" sz="2000" dirty="0"/>
              <a:t>г</a:t>
            </a:r>
            <a:r>
              <a:rPr lang="ru-RU" sz="2000" dirty="0" smtClean="0"/>
              <a:t>азеты («Стоп-кадр», «Рынок труда», «Трудовые ресурсы», «Вакансия»);</a:t>
            </a:r>
          </a:p>
          <a:p>
            <a:pPr algn="just">
              <a:buClr>
                <a:schemeClr val="tx1"/>
              </a:buClr>
            </a:pPr>
            <a:r>
              <a:rPr lang="ru-RU" sz="2000" dirty="0"/>
              <a:t>ж</a:t>
            </a:r>
            <a:r>
              <a:rPr lang="ru-RU" sz="2000" dirty="0" smtClean="0"/>
              <a:t>урналы («Терра - карьера», «Старт», «Курс», «Персонал+»);</a:t>
            </a:r>
          </a:p>
          <a:p>
            <a:pPr algn="just">
              <a:buClr>
                <a:schemeClr val="tx1"/>
              </a:buClr>
            </a:pPr>
            <a:r>
              <a:rPr lang="ru-RU" sz="2000" dirty="0"/>
              <a:t>т</a:t>
            </a:r>
            <a:r>
              <a:rPr lang="ru-RU" sz="2000" dirty="0" smtClean="0"/>
              <a:t>елевизионный канал («Профессионал», «Труд+», «Движение»);</a:t>
            </a:r>
          </a:p>
          <a:p>
            <a:pPr algn="just">
              <a:buClr>
                <a:schemeClr val="tx1"/>
              </a:buClr>
            </a:pPr>
            <a:r>
              <a:rPr lang="ru-RU" sz="2000" dirty="0"/>
              <a:t>т</a:t>
            </a:r>
            <a:r>
              <a:rPr lang="ru-RU" sz="2000" dirty="0" smtClean="0"/>
              <a:t>елепередача («Профи», «Вертикальный взлёт», «Выбор»).</a:t>
            </a:r>
          </a:p>
          <a:p>
            <a:pPr algn="just">
              <a:buClr>
                <a:schemeClr val="tx1"/>
              </a:buClr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13369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/>
          <a:lstStyle/>
          <a:p>
            <a:r>
              <a:rPr lang="ru-RU" sz="1400" cap="all" dirty="0">
                <a:solidFill>
                  <a:srgbClr val="D2533C"/>
                </a:solidFill>
              </a:rPr>
              <a:t>Час общения,  посвящённый профессиональному самоопределению «Найти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24264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smtClean="0"/>
              <a:t>План общения: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/>
              <a:t>Вступительное слово.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/>
              <a:t>Практический блок «Все профессии нужны, все профессии важны».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Подбери примеры профессий (Работа в группах).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Найди профессии (Работа в группах).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Оцени профессии (Фронтальная работа).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Информационный блок «Самый лучший выбор».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Проблемная ситуация.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Пресс- конференция «Профессии, которые мы выбираем.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/>
              <a:t> Заключительная беседа.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/>
              <a:t> Подведение итогов.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endParaRPr lang="ru-RU" sz="2000" dirty="0" smtClean="0"/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endParaRPr lang="ru-RU" sz="2000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734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47328"/>
          </a:xfrm>
        </p:spPr>
        <p:txBody>
          <a:bodyPr/>
          <a:lstStyle/>
          <a:p>
            <a:r>
              <a:rPr lang="ru-RU" sz="1400" cap="all" dirty="0">
                <a:solidFill>
                  <a:srgbClr val="D2533C"/>
                </a:solidFill>
              </a:rPr>
              <a:t>Час общения,  посвящённый профессиональному самоопределению «Найти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Вступительное слово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Скоро вы закончите среднюю школу и получите первый документ об образовании. Этот документ станет для вас билетом в самостоятельную жизнь. Средние учебные заведения, техникумы и училища уже ждут вас. Для остальных будет ещё 2 года, чтобы подумать, а выбрать есть из чего – в мире более 55 тысяч профессий.  И сегодня мы поговорим с вами о том, как сделать правильный выбор и не ошибиться.</a:t>
            </a:r>
            <a:endParaRPr lang="ru-RU" dirty="0"/>
          </a:p>
        </p:txBody>
      </p:sp>
      <p:pic>
        <p:nvPicPr>
          <p:cNvPr id="3074" name="Picture 2" descr="C:\Users\user\Desktop\profeci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066104"/>
            <a:ext cx="1546825" cy="126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734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/>
          <a:lstStyle/>
          <a:p>
            <a:r>
              <a:rPr lang="ru-RU" sz="1400" cap="all" dirty="0">
                <a:solidFill>
                  <a:srgbClr val="D2533C"/>
                </a:solidFill>
              </a:rPr>
              <a:t>Час общения,  посвящённый профессиональному самоопределению «Найти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76800"/>
          </a:xfrm>
        </p:spPr>
        <p:txBody>
          <a:bodyPr/>
          <a:lstStyle/>
          <a:p>
            <a:r>
              <a:rPr lang="ru-RU" u="sng" dirty="0" smtClean="0"/>
              <a:t>«Все профессии нужны, все профессии важны».</a:t>
            </a:r>
          </a:p>
          <a:p>
            <a:pPr marL="0" indent="0">
              <a:buNone/>
            </a:pPr>
            <a:r>
              <a:rPr lang="ru-RU" u="sng" dirty="0"/>
              <a:t> </a:t>
            </a:r>
            <a:r>
              <a:rPr lang="ru-RU" u="sng" dirty="0" smtClean="0"/>
              <a:t>    Подбери примеры профессий: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600" dirty="0" smtClean="0"/>
              <a:t>По предмету труда все профессии можно разделить на 5 типов: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/>
              <a:t>Человек – природа(агроном, селекционер, зоотехник, кинолог, геолог, мелиоратор, охотовед).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/>
              <a:t>Человек – техника (водитель, инженер, летчик, конструктор, строитель, автослесарь, сантехник, электрик).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/>
              <a:t>Человек – человек (учитель, врач, журналист, воспитатель, медсестра, юрист, продавец, экскурсовод, парикмахер, официант).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/>
              <a:t>Человек – знаковая система (бухгалтер, учёный, экономист, лингвист, математик, нотариус, программист).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/>
              <a:t>Человек – художественный образ (художник, актёр, дизайнер, фотограф, поэт, композитор, фокусник, дирижёр).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5122" name="Picture 2" descr="C:\Users\user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96752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734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/>
          <a:lstStyle/>
          <a:p>
            <a:r>
              <a:rPr lang="ru-RU" sz="1400" cap="all" dirty="0">
                <a:solidFill>
                  <a:srgbClr val="D2533C"/>
                </a:solidFill>
              </a:rPr>
              <a:t>Час общения,  посвящённый профессиональному самоопределению «Найти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Найди профессии: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800" dirty="0" smtClean="0"/>
              <a:t>Составить список профессий, которые нужны для изготовления таких предметов: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Школьная парта.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Учебник.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Столовый прибор.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Кроссовки.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2000" i="1" u="sng" dirty="0" smtClean="0"/>
              <a:t>Вывод:</a:t>
            </a:r>
            <a:r>
              <a:rPr lang="ru-RU" sz="2000" dirty="0" smtClean="0"/>
              <a:t> все предметы, которые нас окружают, являются результатом деятельности людей различных профессий. Пока мы будем пользоваться этими предметами, эти профессии будут нужны.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user\Desktop\книг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083" y="980728"/>
            <a:ext cx="1460364" cy="137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7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/>
          <a:lstStyle/>
          <a:p>
            <a:r>
              <a:rPr lang="ru-RU" sz="1400" cap="all" dirty="0">
                <a:solidFill>
                  <a:srgbClr val="D2533C"/>
                </a:solidFill>
              </a:rPr>
              <a:t>Час общения,  посвящённый профессиональному самоопределению «Найти себя»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76800"/>
          </a:xfrm>
        </p:spPr>
        <p:txBody>
          <a:bodyPr/>
          <a:lstStyle/>
          <a:p>
            <a:r>
              <a:rPr lang="ru-RU" u="sng" dirty="0" smtClean="0"/>
              <a:t>Оцени профессии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2000" dirty="0" smtClean="0"/>
              <a:t>Профессия учителя и врача в 18 веке считались нужными. Тогда  В. Н. Татищев предложил распределить профессии на: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2000" dirty="0" smtClean="0"/>
              <a:t>Нужные науки (образование, здравоохранение, право, экономика).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2000" dirty="0" smtClean="0"/>
              <a:t>Полезные науки (сельское хозяйство, биология, физика, химия, математика).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2000" dirty="0" smtClean="0"/>
              <a:t>Щегольские (увеселяющие) науки (литература</a:t>
            </a:r>
            <a:r>
              <a:rPr lang="ru-RU" sz="2000" dirty="0"/>
              <a:t>, </a:t>
            </a:r>
            <a:r>
              <a:rPr lang="ru-RU" sz="2000" dirty="0" smtClean="0"/>
              <a:t>искусство).</a:t>
            </a:r>
          </a:p>
          <a:p>
            <a:pPr marL="457200" indent="-457200">
              <a:buFont typeface="+mj-lt"/>
              <a:buAutoNum type="alphaLcPeriod"/>
            </a:pPr>
            <a:r>
              <a:rPr lang="ru-RU" sz="2000" dirty="0" smtClean="0"/>
              <a:t>Вредительские науки (колдовство).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user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24744"/>
            <a:ext cx="1116112" cy="11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6648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734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175</TotalTime>
  <Words>1000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Час общения, посвящённый профессиональному  самоопределению «Найти себя»</vt:lpstr>
      <vt:lpstr>Час общения,  посвящённый профессиональному самоопределению «Найти себя»</vt:lpstr>
      <vt:lpstr>Час общения,  посвящённый профессиональному самоопределению «Найти себя»</vt:lpstr>
      <vt:lpstr>Час общения,  посвящённый профессиональному самоопределению «Найти себя»</vt:lpstr>
      <vt:lpstr>Час общения,  посвящённый профессиональному самоопределению «Найти себя»</vt:lpstr>
      <vt:lpstr>Час общения,  посвящённый профессиональному самоопределению «Найти себя»</vt:lpstr>
      <vt:lpstr>Час общения,  посвящённый профессиональному самоопределению «Найти себя»</vt:lpstr>
      <vt:lpstr>Час общения,  посвящённый профессиональному самоопределению «Найти себя»</vt:lpstr>
      <vt:lpstr>Час общения,  посвящённый профессиональному самоопределению «Найти себя»</vt:lpstr>
      <vt:lpstr>Час общения,  посвящённый профессиональному самоопределению «Найти себя»</vt:lpstr>
      <vt:lpstr>Час общения,  посвящённый профессиональному самоопределению «Найти себя»</vt:lpstr>
      <vt:lpstr>Час общения,  посвящённый профессиональному самоопределению «Найти себя»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 общения,  посвящённый профессиональному  самоопределению «Найти себя»</dc:title>
  <dc:creator>user</dc:creator>
  <cp:lastModifiedBy>user</cp:lastModifiedBy>
  <cp:revision>24</cp:revision>
  <dcterms:created xsi:type="dcterms:W3CDTF">2014-11-09T12:33:17Z</dcterms:created>
  <dcterms:modified xsi:type="dcterms:W3CDTF">2015-01-30T20:23:13Z</dcterms:modified>
</cp:coreProperties>
</file>