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8" r:id="rId9"/>
    <p:sldId id="267" r:id="rId10"/>
    <p:sldId id="269" r:id="rId11"/>
    <p:sldId id="270" r:id="rId12"/>
    <p:sldId id="271" r:id="rId13"/>
    <p:sldId id="266" r:id="rId14"/>
    <p:sldId id="265" r:id="rId15"/>
    <p:sldId id="263" r:id="rId16"/>
  </p:sldIdLst>
  <p:sldSz cx="9144000" cy="6858000" type="screen4x3"/>
  <p:notesSz cx="6858000" cy="9144000"/>
  <p:embeddedFontLst>
    <p:embeddedFont>
      <p:font typeface="Adver Gothic" pitchFamily="34" charset="0"/>
      <p:regular r:id="rId17"/>
    </p:embeddedFont>
    <p:embeddedFont>
      <p:font typeface="Lucida Sans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  <p:embeddedFont>
      <p:font typeface="Wingdings 3" pitchFamily="18" charset="2"/>
      <p:regular r:id="rId23"/>
    </p:embeddedFont>
    <p:embeddedFont>
      <p:font typeface="Book Antiqua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BFEB82-9B29-45B0-A2FD-CB8515A09E3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15FE02-238F-403B-8966-84AEF6FD9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07154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Формирование научно-исследовательских навыков</a:t>
            </a:r>
          </a:p>
          <a:p>
            <a:pPr algn="ctr"/>
            <a:r>
              <a:rPr lang="ru-RU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в учебном объединении</a:t>
            </a: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r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8599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Экологическое </a:t>
            </a:r>
          </a:p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краеведение</a:t>
            </a:r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r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посредством участия детей </a:t>
            </a:r>
          </a:p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r Gothic" pitchFamily="34" charset="0"/>
              </a:rPr>
              <a:t>в исследовательской деятельности</a:t>
            </a:r>
            <a:endParaRPr lang="ru-RU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r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857232"/>
            <a:ext cx="8001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i="1" dirty="0" smtClean="0">
                <a:solidFill>
                  <a:srgbClr val="FFFF99"/>
                </a:solidFill>
                <a:latin typeface="+mj-lt"/>
              </a:rPr>
              <a:t>Задачи программы: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FFFF99"/>
                </a:solidFill>
                <a:latin typeface="+mj-lt"/>
              </a:rPr>
              <a:t>Обучающие:  </a:t>
            </a:r>
            <a:r>
              <a:rPr lang="ru-RU" sz="2000" b="1" dirty="0" smtClean="0">
                <a:solidFill>
                  <a:srgbClr val="FFFF99"/>
                </a:solidFill>
                <a:latin typeface="+mj-lt"/>
              </a:rPr>
              <a:t>Научить…</a:t>
            </a:r>
            <a:endParaRPr lang="ru-RU" sz="2000" b="1" dirty="0" smtClean="0">
              <a:solidFill>
                <a:srgbClr val="FFFF99"/>
              </a:solidFill>
              <a:latin typeface="+mj-lt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+mj-lt"/>
              </a:rPr>
              <a:t>… Принципам ведения исследовательской деятельности и методам проведения исследований в разных областях биологической науки и краеведения.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+mj-lt"/>
              </a:rPr>
              <a:t>… Правилам научного </a:t>
            </a:r>
            <a:r>
              <a:rPr lang="ru-RU" b="1" dirty="0" err="1" smtClean="0">
                <a:latin typeface="+mj-lt"/>
              </a:rPr>
              <a:t>коллектирования</a:t>
            </a:r>
            <a:r>
              <a:rPr lang="ru-RU" b="1" dirty="0" smtClean="0">
                <a:latin typeface="+mj-lt"/>
              </a:rPr>
              <a:t>, в том числе и нравственным.  </a:t>
            </a:r>
            <a:endParaRPr lang="ru-RU" dirty="0" smtClean="0">
              <a:latin typeface="+mj-lt"/>
            </a:endParaRPr>
          </a:p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FFFF99"/>
                </a:solidFill>
                <a:latin typeface="+mj-lt"/>
              </a:rPr>
              <a:t>Воспитательные</a:t>
            </a:r>
            <a:r>
              <a:rPr lang="ru-RU" sz="2000" dirty="0" smtClean="0">
                <a:solidFill>
                  <a:srgbClr val="FFFF99"/>
                </a:solidFill>
                <a:latin typeface="+mj-lt"/>
              </a:rPr>
              <a:t>: Воспитать…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+mj-lt"/>
              </a:rPr>
              <a:t>…Творческий </a:t>
            </a:r>
            <a:r>
              <a:rPr lang="ru-RU" b="1" dirty="0" smtClean="0">
                <a:latin typeface="+mj-lt"/>
              </a:rPr>
              <a:t>подход к исследовательской деятельности.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229600" cy="5715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Исследовательские работы обучаемых: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77867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FFFF99"/>
                </a:solidFill>
                <a:latin typeface="+mj-lt"/>
              </a:rPr>
              <a:t>2013 год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Экологические и краеведческие вопросы строительства Храма Св. Великомученика </a:t>
            </a:r>
            <a:r>
              <a:rPr lang="ru-RU" b="1" dirty="0" err="1" smtClean="0">
                <a:solidFill>
                  <a:srgbClr val="FFFF99"/>
                </a:solidFill>
                <a:latin typeface="+mj-lt"/>
              </a:rPr>
              <a:t>Пантелеймона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 в городе-курорте Кисловодске</a:t>
            </a:r>
            <a:r>
              <a:rPr lang="ru-RU" b="1" dirty="0" smtClean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Отечество-13</a:t>
            </a:r>
            <a:r>
              <a:rPr lang="ru-RU" dirty="0" smtClean="0">
                <a:latin typeface="+mj-lt"/>
              </a:rPr>
              <a:t>, природа	</a:t>
            </a:r>
          </a:p>
          <a:p>
            <a:r>
              <a:rPr lang="ru-RU" i="1" dirty="0" smtClean="0">
                <a:latin typeface="+mj-lt"/>
              </a:rPr>
              <a:t>Саркисян </a:t>
            </a:r>
            <a:r>
              <a:rPr lang="ru-RU" i="1" dirty="0" err="1" smtClean="0">
                <a:latin typeface="+mj-lt"/>
              </a:rPr>
              <a:t>Мариам</a:t>
            </a:r>
            <a:endParaRPr lang="ru-RU" i="1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 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Изучение карстовых пещер </a:t>
            </a:r>
            <a:r>
              <a:rPr lang="ru-RU" b="1" dirty="0" err="1" smtClean="0">
                <a:solidFill>
                  <a:srgbClr val="FFFF99"/>
                </a:solidFill>
                <a:latin typeface="+mj-lt"/>
              </a:rPr>
              <a:t>Боргустанского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 хребта</a:t>
            </a:r>
            <a:r>
              <a:rPr lang="ru-RU" b="1" dirty="0" smtClean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Отечество-13, природа	</a:t>
            </a:r>
          </a:p>
          <a:p>
            <a:r>
              <a:rPr lang="ru-RU" i="1" dirty="0" smtClean="0">
                <a:latin typeface="+mj-lt"/>
              </a:rPr>
              <a:t>Бабаян Виктория</a:t>
            </a:r>
          </a:p>
          <a:p>
            <a:r>
              <a:rPr lang="ru-RU" dirty="0" smtClean="0">
                <a:latin typeface="+mj-lt"/>
              </a:rPr>
              <a:t> 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Кисловодский курортно-лечебный парк: вчера, сегодня и …</a:t>
            </a:r>
            <a:endParaRPr lang="ru-RU" dirty="0" smtClean="0">
              <a:solidFill>
                <a:srgbClr val="FFFF99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Отечество-13, природа</a:t>
            </a:r>
          </a:p>
          <a:p>
            <a:r>
              <a:rPr lang="ru-RU" i="1" dirty="0" err="1" smtClean="0">
                <a:latin typeface="+mj-lt"/>
              </a:rPr>
              <a:t>Рзаев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Нариман</a:t>
            </a:r>
            <a:r>
              <a:rPr lang="ru-RU" i="1" dirty="0" smtClean="0">
                <a:latin typeface="+mj-lt"/>
              </a:rPr>
              <a:t>, Гончаров Михаил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229600" cy="5715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71546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FFFF99"/>
                </a:solidFill>
                <a:latin typeface="+mj-lt"/>
              </a:rPr>
              <a:t>2014 </a:t>
            </a:r>
            <a:r>
              <a:rPr lang="ru-RU" sz="2400" b="1" dirty="0" smtClean="0">
                <a:solidFill>
                  <a:srgbClr val="FFFF99"/>
                </a:solidFill>
                <a:latin typeface="+mj-lt"/>
              </a:rPr>
              <a:t>год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Изучение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карстовых и эоловых явлений, их значение в природно-культурном ландшафте Кисловодска</a:t>
            </a:r>
            <a:r>
              <a:rPr lang="ru-RU" b="1" dirty="0" smtClean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Отечество-14, природа	</a:t>
            </a:r>
          </a:p>
          <a:p>
            <a:r>
              <a:rPr lang="ru-RU" i="1" dirty="0" err="1" smtClean="0">
                <a:latin typeface="+mj-lt"/>
              </a:rPr>
              <a:t>Надеина</a:t>
            </a:r>
            <a:r>
              <a:rPr lang="ru-RU" i="1" dirty="0" smtClean="0">
                <a:latin typeface="+mj-lt"/>
              </a:rPr>
              <a:t> Полина</a:t>
            </a:r>
          </a:p>
          <a:p>
            <a:r>
              <a:rPr lang="ru-RU" dirty="0" smtClean="0">
                <a:latin typeface="+mj-lt"/>
              </a:rPr>
              <a:t> 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Изучение современного состояния памятников природы, истории и культуры кисловодской </a:t>
            </a:r>
            <a:r>
              <a:rPr lang="ru-RU" b="1" dirty="0" err="1" smtClean="0">
                <a:solidFill>
                  <a:srgbClr val="FFFF99"/>
                </a:solidFill>
                <a:latin typeface="+mj-lt"/>
              </a:rPr>
              <a:t>котоловины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 – Рим-гора и Клин-яр</a:t>
            </a:r>
            <a:r>
              <a:rPr lang="ru-RU" b="1" dirty="0" smtClean="0">
                <a:latin typeface="+mj-lt"/>
              </a:rPr>
              <a:t>	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Отечество-14, археология, природа	</a:t>
            </a:r>
          </a:p>
          <a:p>
            <a:r>
              <a:rPr lang="ru-RU" i="1" dirty="0" smtClean="0">
                <a:latin typeface="+mj-lt"/>
              </a:rPr>
              <a:t>Ткачев Иван</a:t>
            </a:r>
          </a:p>
          <a:p>
            <a:r>
              <a:rPr lang="ru-RU" dirty="0" smtClean="0">
                <a:latin typeface="+mj-lt"/>
              </a:rPr>
              <a:t> </a:t>
            </a:r>
          </a:p>
          <a:p>
            <a:r>
              <a:rPr lang="ru-RU" b="1" dirty="0" smtClean="0">
                <a:solidFill>
                  <a:srgbClr val="FFFF99"/>
                </a:solidFill>
                <a:latin typeface="+mj-lt"/>
              </a:rPr>
              <a:t>Определение эколого-рекреационного состояния кисловодских источников минеральной воды	</a:t>
            </a:r>
            <a:endParaRPr lang="ru-RU" dirty="0" smtClean="0">
              <a:solidFill>
                <a:srgbClr val="FFFF99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Отечество-14, природа	</a:t>
            </a:r>
          </a:p>
          <a:p>
            <a:r>
              <a:rPr lang="ru-RU" i="1" dirty="0" smtClean="0">
                <a:latin typeface="+mj-lt"/>
              </a:rPr>
              <a:t>Солдатов Дмитрий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857232"/>
            <a:ext cx="80010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Кроме того, учащиеся объединения в 2013 году приняли участие в Краевом экологическом марафоне в рамках Года охраны окружающей среды «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Зеленая планета</a:t>
            </a:r>
            <a:r>
              <a:rPr lang="ru-RU" dirty="0" smtClean="0">
                <a:latin typeface="+mj-lt"/>
              </a:rPr>
              <a:t>», где поднимались вопросы участия молодежи в исследовательских проектах практической природоохранной деятельности. В номинации «Электронные пособия» был создан тематический сайт «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Зеленый эскадрон</a:t>
            </a:r>
            <a:r>
              <a:rPr lang="ru-RU" dirty="0" smtClean="0">
                <a:latin typeface="+mj-lt"/>
              </a:rPr>
              <a:t>», ныне являющийся частью официального сайта кисловодской станции юннатов.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Официальный сайт станции весьма востребован в сети Интернет, постоянно информирует посетителей о событиях как на МКОУ ДОД СЮН, так и в масштабах края и страны. </a:t>
            </a:r>
            <a:endParaRPr lang="ru-RU" dirty="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Фильмы </a:t>
            </a:r>
            <a:r>
              <a:rPr lang="ru-RU" dirty="0" smtClean="0">
                <a:latin typeface="+mj-lt"/>
              </a:rPr>
              <a:t>и клипы, созданные в объединении, представлены на портале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YOU TUBE </a:t>
            </a:r>
            <a:r>
              <a:rPr lang="ru-RU" dirty="0" smtClean="0">
                <a:latin typeface="+mj-lt"/>
              </a:rPr>
              <a:t>и доступны пользователям России и Зарубежья.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Статьи, написанные обучаемыми объединения неоднократно публиковались в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городской прессе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57166"/>
            <a:ext cx="8229600" cy="7143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Сайт «Зеленый эскадрон»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162946" cy="516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215082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</a:t>
            </a:r>
            <a:r>
              <a:rPr lang="en-US" sz="14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rimmatale.narod.ru/escadrone/index.htm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229600" cy="5715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Официальный сайт станции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6215082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</a:t>
            </a:r>
            <a:r>
              <a:rPr lang="en-US" sz="14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rimmatale.narod.ru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667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785926"/>
            <a:ext cx="8001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Исследовательская деятельность развивает у  учащихся способности </a:t>
            </a:r>
            <a:r>
              <a:rPr lang="ru-RU" dirty="0" smtClean="0">
                <a:latin typeface="+mj-lt"/>
              </a:rPr>
              <a:t>к творческому мышлению, </a:t>
            </a:r>
            <a:r>
              <a:rPr lang="ru-RU" dirty="0" smtClean="0">
                <a:latin typeface="+mj-lt"/>
              </a:rPr>
              <a:t>прививает самостоятельность </a:t>
            </a:r>
            <a:r>
              <a:rPr lang="ru-RU" dirty="0" smtClean="0">
                <a:latin typeface="+mj-lt"/>
              </a:rPr>
              <a:t>в принятии решений, </a:t>
            </a:r>
            <a:r>
              <a:rPr lang="ru-RU" dirty="0" smtClean="0">
                <a:latin typeface="+mj-lt"/>
              </a:rPr>
              <a:t>инициативность.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При этом необходимо заметить</a:t>
            </a:r>
            <a:r>
              <a:rPr lang="ru-RU" dirty="0" smtClean="0">
                <a:latin typeface="+mj-lt"/>
              </a:rPr>
              <a:t>, что </a:t>
            </a:r>
            <a:r>
              <a:rPr lang="ru-RU" dirty="0" smtClean="0">
                <a:latin typeface="+mj-lt"/>
              </a:rPr>
              <a:t>процесс </a:t>
            </a:r>
            <a:r>
              <a:rPr lang="ru-RU" dirty="0" smtClean="0">
                <a:latin typeface="+mj-lt"/>
              </a:rPr>
              <a:t>освоения методов исследовательской работы с учащимися протекает неоднозначно.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Анализ работы </a:t>
            </a:r>
            <a:r>
              <a:rPr lang="ru-RU" dirty="0" smtClean="0">
                <a:latin typeface="+mj-lt"/>
              </a:rPr>
              <a:t>конкурсов, конференций показывает</a:t>
            </a:r>
            <a:r>
              <a:rPr lang="ru-RU" dirty="0" smtClean="0">
                <a:latin typeface="+mj-lt"/>
              </a:rPr>
              <a:t>, что </a:t>
            </a:r>
            <a:r>
              <a:rPr lang="ru-RU" sz="2000" dirty="0" smtClean="0">
                <a:latin typeface="+mj-lt"/>
              </a:rPr>
              <a:t>проблем</a:t>
            </a:r>
            <a:r>
              <a:rPr lang="ru-RU" dirty="0" smtClean="0">
                <a:latin typeface="+mj-lt"/>
              </a:rPr>
              <a:t>, с которыми приходится сталкиваться ученикам и учителям встречается довольно много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792961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latin typeface="+mj-lt"/>
              </a:rPr>
              <a:t>Перечислим </a:t>
            </a:r>
            <a:r>
              <a:rPr lang="ru-RU" b="1" i="1" dirty="0" smtClean="0">
                <a:latin typeface="+mj-lt"/>
              </a:rPr>
              <a:t>наиболее </a:t>
            </a:r>
            <a:r>
              <a:rPr lang="ru-RU" b="1" i="1" dirty="0" smtClean="0">
                <a:latin typeface="+mj-lt"/>
              </a:rPr>
              <a:t>типичные из них:</a:t>
            </a:r>
            <a:endParaRPr lang="ru-RU" dirty="0" smtClean="0"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FF99"/>
                </a:solidFill>
                <a:latin typeface="+mj-lt"/>
                <a:sym typeface="Symbol"/>
              </a:rPr>
              <a:t>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замена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исследовательской работы рефератом</a:t>
            </a:r>
            <a:r>
              <a:rPr lang="ru-RU" dirty="0" smtClean="0">
                <a:latin typeface="+mj-lt"/>
              </a:rPr>
              <a:t>, т.е. обзором </a:t>
            </a:r>
            <a:r>
              <a:rPr lang="ru-RU" dirty="0" smtClean="0">
                <a:latin typeface="+mj-lt"/>
              </a:rPr>
              <a:t>различных </a:t>
            </a:r>
            <a:r>
              <a:rPr lang="ru-RU" dirty="0" smtClean="0">
                <a:latin typeface="+mj-lt"/>
              </a:rPr>
              <a:t>научных произведений;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FF99"/>
                </a:solidFill>
                <a:sym typeface="Symbol"/>
              </a:rPr>
              <a:t>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замена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исследования работой компилятивного характера</a:t>
            </a:r>
            <a:r>
              <a:rPr lang="ru-RU" dirty="0" smtClean="0">
                <a:latin typeface="+mj-lt"/>
              </a:rPr>
              <a:t>, т.е. </a:t>
            </a:r>
            <a:r>
              <a:rPr lang="ru-RU" dirty="0" smtClean="0">
                <a:latin typeface="+mj-lt"/>
              </a:rPr>
              <a:t>соединением </a:t>
            </a:r>
            <a:r>
              <a:rPr lang="ru-RU" dirty="0" smtClean="0">
                <a:latin typeface="+mj-lt"/>
              </a:rPr>
              <a:t>логично выстроенных в одно целое отрезков из разных научных текстов;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FF99"/>
                </a:solidFill>
                <a:sym typeface="Symbol"/>
              </a:rPr>
              <a:t>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отсутствие законченности в работе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что обусловливается </a:t>
            </a:r>
            <a:r>
              <a:rPr lang="ru-RU" dirty="0" smtClean="0">
                <a:latin typeface="+mj-lt"/>
              </a:rPr>
              <a:t>отсутствием </a:t>
            </a:r>
            <a:r>
              <a:rPr lang="ru-RU" dirty="0" smtClean="0">
                <a:latin typeface="+mj-lt"/>
              </a:rPr>
              <a:t>систематического </a:t>
            </a:r>
            <a:r>
              <a:rPr lang="ru-RU" dirty="0" smtClean="0">
                <a:latin typeface="+mj-lt"/>
              </a:rPr>
              <a:t>подхода </a:t>
            </a:r>
            <a:r>
              <a:rPr lang="ru-RU" dirty="0" smtClean="0">
                <a:latin typeface="+mj-lt"/>
              </a:rPr>
              <a:t>к исследовательской деятельности. </a:t>
            </a:r>
            <a:endParaRPr lang="ru-RU" dirty="0" smtClean="0"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Вместо </a:t>
            </a:r>
            <a:r>
              <a:rPr lang="ru-RU" dirty="0" smtClean="0">
                <a:latin typeface="+mj-lt"/>
              </a:rPr>
              <a:t>рассчитанной на долговременный срок работы иногда в спешном порядке на конференцию представляется текст, </a:t>
            </a:r>
            <a:r>
              <a:rPr lang="ru-RU" dirty="0" smtClean="0">
                <a:latin typeface="+mj-lt"/>
              </a:rPr>
              <a:t>созданный </a:t>
            </a:r>
            <a:r>
              <a:rPr lang="ru-RU" dirty="0" smtClean="0">
                <a:latin typeface="+mj-lt"/>
              </a:rPr>
              <a:t>в кратчайшие сроки по методу «штурмовщины»;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FF99"/>
                </a:solidFill>
                <a:sym typeface="Symbol"/>
              </a:rPr>
              <a:t>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неспособность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учащегося грамотно вести дискуссию по защите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результатов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своего исследования и отвечать на вопросы аудитории</a:t>
            </a:r>
            <a:r>
              <a:rPr lang="ru-RU" dirty="0" smtClean="0">
                <a:latin typeface="+mj-lt"/>
              </a:rPr>
              <a:t>, что часто является признаком отсутствия этапа предварительного обсуждения на уровне школы, учебного заведения.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85926"/>
            <a:ext cx="8001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Еще одна проблема, решение которой вызывает затруднения у </a:t>
            </a:r>
            <a:r>
              <a:rPr lang="ru-RU" dirty="0" smtClean="0">
                <a:latin typeface="+mj-lt"/>
              </a:rPr>
              <a:t>участников </a:t>
            </a:r>
            <a:r>
              <a:rPr lang="ru-RU" dirty="0" smtClean="0">
                <a:latin typeface="+mj-lt"/>
              </a:rPr>
              <a:t>исследовательской деятельности, связана с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этапом оформления 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исследования</a:t>
            </a:r>
            <a:r>
              <a:rPr lang="ru-RU" dirty="0" smtClean="0">
                <a:latin typeface="+mj-lt"/>
              </a:rPr>
              <a:t>, где также действуют выработанные для оформления научных текстов правила и приемы. </a:t>
            </a:r>
            <a:endParaRPr lang="ru-RU" dirty="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Попытка </a:t>
            </a:r>
            <a:r>
              <a:rPr lang="ru-RU" dirty="0" smtClean="0">
                <a:latin typeface="+mj-lt"/>
              </a:rPr>
              <a:t>обойтись без знакомства с ними ведет лишь к досадным недоразумениям.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229600" cy="5715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Исследовательская работа и реферат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71547"/>
            <a:ext cx="800105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Для выявления отличий исследования от реферата необходимо уяснить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этимологию</a:t>
            </a:r>
            <a:r>
              <a:rPr lang="ru-RU" dirty="0" smtClean="0">
                <a:latin typeface="+mj-lt"/>
              </a:rPr>
              <a:t> обозначающих их слов. (Этимология — раздел языкознания, изучающий происхождение слов</a:t>
            </a:r>
            <a:r>
              <a:rPr lang="ru-RU" dirty="0" smtClean="0">
                <a:latin typeface="+mj-lt"/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Слово «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исследование</a:t>
            </a:r>
            <a:r>
              <a:rPr lang="ru-RU" dirty="0" smtClean="0">
                <a:latin typeface="+mj-lt"/>
              </a:rPr>
              <a:t>». В этом понятии заключено указание на то, чтобы извлечь нечто «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из следа</a:t>
            </a:r>
            <a:r>
              <a:rPr lang="ru-RU" dirty="0" smtClean="0">
                <a:latin typeface="+mj-lt"/>
              </a:rPr>
              <a:t>», то есть восстановить некоторый порядок </a:t>
            </a:r>
            <a:r>
              <a:rPr lang="ru-RU" dirty="0" smtClean="0">
                <a:latin typeface="+mj-lt"/>
              </a:rPr>
              <a:t>вещей </a:t>
            </a:r>
            <a:r>
              <a:rPr lang="ru-RU" dirty="0" smtClean="0">
                <a:latin typeface="+mj-lt"/>
              </a:rPr>
              <a:t>по косвенным признакам, случайным предметам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Следовательно</a:t>
            </a:r>
            <a:r>
              <a:rPr lang="ru-RU" dirty="0" smtClean="0">
                <a:latin typeface="+mj-lt"/>
              </a:rPr>
              <a:t>, уже здесь заложено понятие о способности личности сопоставлять, </a:t>
            </a:r>
            <a:r>
              <a:rPr lang="ru-RU" dirty="0" smtClean="0">
                <a:latin typeface="+mj-lt"/>
              </a:rPr>
              <a:t>анализировать </a:t>
            </a:r>
            <a:r>
              <a:rPr lang="ru-RU" dirty="0" smtClean="0">
                <a:latin typeface="+mj-lt"/>
              </a:rPr>
              <a:t>факты и прогнозировать ситуацию, т.е. понятие об основных навыках, требуемых от исследователя. </a:t>
            </a:r>
            <a:endParaRPr lang="ru-RU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Слово «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реферат</a:t>
            </a:r>
            <a:r>
              <a:rPr lang="ru-RU" dirty="0" smtClean="0">
                <a:latin typeface="+mj-lt"/>
              </a:rPr>
              <a:t>» </a:t>
            </a:r>
            <a:r>
              <a:rPr lang="ru-RU" dirty="0" smtClean="0">
                <a:latin typeface="+mj-lt"/>
              </a:rPr>
              <a:t>связано </a:t>
            </a:r>
            <a:r>
              <a:rPr lang="ru-RU" dirty="0" smtClean="0">
                <a:latin typeface="+mj-lt"/>
              </a:rPr>
              <a:t>с понятием «</a:t>
            </a:r>
            <a:r>
              <a:rPr lang="ru-RU" b="1" i="1" dirty="0" smtClean="0">
                <a:solidFill>
                  <a:srgbClr val="FFFF99"/>
                </a:solidFill>
                <a:latin typeface="+mj-lt"/>
              </a:rPr>
              <a:t>референция</a:t>
            </a:r>
            <a:r>
              <a:rPr lang="ru-RU" dirty="0" smtClean="0">
                <a:latin typeface="+mj-lt"/>
              </a:rPr>
              <a:t>», т.е. с реально существующими, уже </a:t>
            </a:r>
            <a:r>
              <a:rPr lang="ru-RU" dirty="0" smtClean="0">
                <a:latin typeface="+mj-lt"/>
              </a:rPr>
              <a:t>готовыми </a:t>
            </a:r>
            <a:r>
              <a:rPr lang="ru-RU" dirty="0" smtClean="0">
                <a:latin typeface="+mj-lt"/>
              </a:rPr>
              <a:t>для деятельности объектами.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FF99"/>
                </a:solidFill>
                <a:latin typeface="+mj-lt"/>
              </a:rPr>
              <a:t>Реферат ни в коем случае не должен отражать субъективных взглядов референта на излагаемый вопрос, а также давать оценку тексту</a:t>
            </a:r>
            <a:r>
              <a:rPr lang="ru-RU" dirty="0" smtClean="0">
                <a:latin typeface="+mj-lt"/>
              </a:rPr>
              <a:t>.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Цель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реферата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состоит в том, чтобы акцентировать внимание на новых сведениях и определить целесообразность обращения к изначальному тексту.</a:t>
            </a:r>
          </a:p>
          <a:p>
            <a:endParaRPr lang="ru-RU" dirty="0" smtClean="0"/>
          </a:p>
          <a:p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357298"/>
            <a:ext cx="79296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FFFF99"/>
                </a:solidFill>
                <a:latin typeface="+mj-lt"/>
              </a:rPr>
              <a:t>Суть реферативной работы </a:t>
            </a:r>
            <a:r>
              <a:rPr lang="ru-RU" dirty="0" smtClean="0">
                <a:latin typeface="+mj-lt"/>
              </a:rPr>
              <a:t>– в выборе материала из перво­источников, наиболее полно освещающих избранную проблему. Специфика реферата заключается в том, что, во-первых, в нем нет развернутых доказательств, сравнений, рассуждений, </a:t>
            </a:r>
            <a:r>
              <a:rPr lang="ru-RU" dirty="0" smtClean="0">
                <a:latin typeface="+mj-lt"/>
              </a:rPr>
              <a:t>оценок</a:t>
            </a:r>
            <a:r>
              <a:rPr lang="ru-RU" dirty="0" smtClean="0">
                <a:latin typeface="+mj-lt"/>
              </a:rPr>
              <a:t>, а во-вторых, он отвечает на вопрос о том, что нового, </a:t>
            </a:r>
            <a:r>
              <a:rPr lang="ru-RU" dirty="0" smtClean="0">
                <a:latin typeface="+mj-lt"/>
              </a:rPr>
              <a:t>существенного </a:t>
            </a:r>
            <a:r>
              <a:rPr lang="ru-RU" dirty="0" smtClean="0">
                <a:latin typeface="+mj-lt"/>
              </a:rPr>
              <a:t>содержится в тексте.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FFFF99"/>
                </a:solidFill>
                <a:latin typeface="+mj-lt"/>
              </a:rPr>
              <a:t>Реферат может рассматриваться как один из этапов научно-исследовательской работы, но ни в коем случае не как ее заменитель. </a:t>
            </a:r>
            <a:r>
              <a:rPr lang="ru-RU" dirty="0" smtClean="0">
                <a:latin typeface="+mj-lt"/>
              </a:rPr>
              <a:t>Реферирование </a:t>
            </a:r>
            <a:r>
              <a:rPr lang="ru-RU" dirty="0" smtClean="0">
                <a:latin typeface="+mj-lt"/>
              </a:rPr>
              <a:t>решает прежде всего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учебные задачи</a:t>
            </a:r>
            <a:r>
              <a:rPr lang="ru-RU" dirty="0" smtClean="0">
                <a:latin typeface="+mj-lt"/>
              </a:rPr>
              <a:t>, такие как обучение </a:t>
            </a:r>
            <a:r>
              <a:rPr lang="ru-RU" dirty="0" smtClean="0">
                <a:latin typeface="+mj-lt"/>
              </a:rPr>
              <a:t>навыкам </a:t>
            </a:r>
            <a:r>
              <a:rPr lang="ru-RU" dirty="0" smtClean="0">
                <a:latin typeface="+mj-lt"/>
              </a:rPr>
              <a:t>грамотного обзора литературы, сопоставлению различных точек </a:t>
            </a:r>
            <a:r>
              <a:rPr lang="ru-RU" dirty="0" smtClean="0">
                <a:latin typeface="+mj-lt"/>
              </a:rPr>
              <a:t>зрения </a:t>
            </a:r>
            <a:r>
              <a:rPr lang="ru-RU" dirty="0" smtClean="0">
                <a:latin typeface="+mj-lt"/>
              </a:rPr>
              <a:t>по теме.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642918"/>
            <a:ext cx="8229600" cy="5715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Научно-исследовательская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учебно-исследовательская деятельность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78581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atin typeface="+mj-lt"/>
              </a:rPr>
              <a:t>Под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исследовательской деятельностью </a:t>
            </a:r>
            <a:r>
              <a:rPr lang="ru-RU" dirty="0" smtClean="0">
                <a:latin typeface="+mj-lt"/>
              </a:rPr>
              <a:t>в целом понимается такая форма организации работы, которая связана с решением учащимися </a:t>
            </a:r>
            <a:r>
              <a:rPr lang="ru-RU" dirty="0" smtClean="0">
                <a:latin typeface="+mj-lt"/>
              </a:rPr>
              <a:t>исследовательской </a:t>
            </a:r>
            <a:r>
              <a:rPr lang="ru-RU" dirty="0" smtClean="0">
                <a:latin typeface="+mj-lt"/>
              </a:rPr>
              <a:t>задачи с неизвестным заранее решением.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i="1" dirty="0" smtClean="0">
                <a:latin typeface="+mj-lt"/>
              </a:rPr>
              <a:t>К элементам </a:t>
            </a:r>
            <a:r>
              <a:rPr lang="ru-RU" b="1" i="1" dirty="0" smtClean="0">
                <a:solidFill>
                  <a:srgbClr val="FFFF99"/>
                </a:solidFill>
                <a:latin typeface="+mj-lt"/>
              </a:rPr>
              <a:t>исследовательской деятельности </a:t>
            </a:r>
            <a:r>
              <a:rPr lang="ru-RU" b="1" i="1" dirty="0" smtClean="0">
                <a:latin typeface="+mj-lt"/>
              </a:rPr>
              <a:t>относятся:</a:t>
            </a:r>
            <a:endParaRPr lang="ru-RU" dirty="0" smtClean="0">
              <a:latin typeface="+mj-lt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Методы </a:t>
            </a:r>
            <a:r>
              <a:rPr lang="ru-RU" dirty="0" smtClean="0">
                <a:latin typeface="+mj-lt"/>
              </a:rPr>
              <a:t>исследования.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Наличный экспериментальный материал.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Интерпретация данных и вытекающие из них выводы.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85860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2000" b="1" i="1" dirty="0" smtClean="0">
                <a:solidFill>
                  <a:srgbClr val="FFFF99"/>
                </a:solidFill>
                <a:latin typeface="+mj-lt"/>
              </a:rPr>
              <a:t>Научно-исследовательская деятельность </a:t>
            </a:r>
            <a:endParaRPr lang="ru-RU" sz="2000" b="1" i="1" dirty="0" smtClean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ru-RU" sz="2000" b="1" dirty="0" smtClean="0">
                <a:latin typeface="+mj-lt"/>
              </a:rPr>
              <a:t>– </a:t>
            </a:r>
            <a:r>
              <a:rPr lang="ru-RU" sz="2000" b="1" i="1" dirty="0" smtClean="0">
                <a:latin typeface="+mj-lt"/>
              </a:rPr>
              <a:t>это </a:t>
            </a:r>
            <a:r>
              <a:rPr lang="ru-RU" sz="2000" b="1" i="1" dirty="0" smtClean="0">
                <a:latin typeface="+mj-lt"/>
              </a:rPr>
              <a:t>вид </a:t>
            </a:r>
            <a:r>
              <a:rPr lang="ru-RU" sz="2000" b="1" i="1" dirty="0" smtClean="0">
                <a:latin typeface="+mj-lt"/>
              </a:rPr>
              <a:t>деятельности</a:t>
            </a:r>
            <a:r>
              <a:rPr lang="ru-RU" sz="2000" b="1" i="1" dirty="0" smtClean="0">
                <a:latin typeface="+mj-lt"/>
              </a:rPr>
              <a:t>, направленный на получение новых объективных научных знаний.</a:t>
            </a:r>
            <a:endParaRPr lang="ru-RU" sz="2000" dirty="0" smtClean="0">
              <a:latin typeface="+mj-lt"/>
            </a:endParaRPr>
          </a:p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ru-RU" sz="2000" b="1" i="1" dirty="0" smtClean="0">
                <a:solidFill>
                  <a:srgbClr val="FFFF99"/>
                </a:solidFill>
                <a:latin typeface="+mj-lt"/>
              </a:rPr>
              <a:t>Учебно-исследовательская </a:t>
            </a:r>
            <a:r>
              <a:rPr lang="ru-RU" sz="2000" b="1" i="1" dirty="0" smtClean="0">
                <a:solidFill>
                  <a:srgbClr val="FFFF99"/>
                </a:solidFill>
                <a:latin typeface="+mj-lt"/>
              </a:rPr>
              <a:t>деятельность </a:t>
            </a:r>
            <a:endParaRPr lang="ru-RU" sz="2000" b="1" i="1" dirty="0" smtClean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ru-RU" sz="2000" b="1" i="1" dirty="0" smtClean="0">
                <a:latin typeface="+mj-lt"/>
              </a:rPr>
              <a:t>– </a:t>
            </a:r>
            <a:r>
              <a:rPr lang="ru-RU" sz="2000" b="1" i="1" dirty="0" smtClean="0">
                <a:latin typeface="+mj-lt"/>
              </a:rPr>
              <a:t>это </a:t>
            </a:r>
            <a:r>
              <a:rPr lang="ru-RU" sz="2000" b="1" i="1" dirty="0" smtClean="0">
                <a:latin typeface="+mj-lt"/>
              </a:rPr>
              <a:t>деятельность</a:t>
            </a:r>
            <a:r>
              <a:rPr lang="ru-RU" sz="2000" b="1" i="1" dirty="0" smtClean="0">
                <a:latin typeface="+mj-lt"/>
              </a:rPr>
              <a:t>, главной целью которой является образовательный </a:t>
            </a:r>
            <a:r>
              <a:rPr lang="ru-RU" sz="2000" b="1" i="1" dirty="0" smtClean="0">
                <a:latin typeface="+mj-lt"/>
              </a:rPr>
              <a:t>результат</a:t>
            </a:r>
            <a:r>
              <a:rPr lang="ru-RU" sz="2000" b="1" i="1" dirty="0" smtClean="0">
                <a:latin typeface="+mj-lt"/>
              </a:rPr>
              <a:t>, она направлена на обучение учащихся, развитие у них исследовательского типа мышления.</a:t>
            </a:r>
            <a:endParaRPr lang="ru-RU" sz="20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857232"/>
            <a:ext cx="8229600" cy="5715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Экологическое краеведение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071678"/>
            <a:ext cx="792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b="1" dirty="0" smtClean="0">
                <a:solidFill>
                  <a:srgbClr val="FFFF99"/>
                </a:solidFill>
                <a:latin typeface="+mj-lt"/>
              </a:rPr>
              <a:t>Цель программы </a:t>
            </a:r>
            <a:r>
              <a:rPr lang="ru-RU" b="1" dirty="0" smtClean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обучение комплексному подходу в изучении </a:t>
            </a:r>
            <a:r>
              <a:rPr lang="ru-RU" dirty="0" err="1" smtClean="0">
                <a:latin typeface="+mj-lt"/>
              </a:rPr>
              <a:t>биоразнообразия</a:t>
            </a:r>
            <a:r>
              <a:rPr lang="ru-RU" dirty="0" smtClean="0">
                <a:latin typeface="+mj-lt"/>
              </a:rPr>
              <a:t> нашей планеты, формирование экологического и краеведческого созидательного </a:t>
            </a:r>
            <a:r>
              <a:rPr lang="ru-RU" dirty="0" smtClean="0">
                <a:latin typeface="+mj-lt"/>
              </a:rPr>
              <a:t>мировоззрения.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 smtClean="0">
                <a:latin typeface="+mj-lt"/>
              </a:rPr>
              <a:t>Воспитание </a:t>
            </a:r>
            <a:r>
              <a:rPr lang="ru-RU" dirty="0" smtClean="0">
                <a:latin typeface="+mj-lt"/>
              </a:rPr>
              <a:t>у детей экологической культуры, уважению и любви к родному краю, гуманной, социально активной, творческой личности, способной к сознательной природоохранной деятельности, </a:t>
            </a:r>
            <a:r>
              <a:rPr lang="ru-RU" dirty="0" smtClean="0">
                <a:solidFill>
                  <a:srgbClr val="FFFF99"/>
                </a:solidFill>
                <a:latin typeface="+mj-lt"/>
              </a:rPr>
              <a:t>освоение учебно-исследовательской деятельности</a:t>
            </a:r>
            <a:r>
              <a:rPr lang="ru-RU" b="1" dirty="0" smtClean="0">
                <a:solidFill>
                  <a:srgbClr val="FFFF99"/>
                </a:solidFill>
                <a:latin typeface="+mj-lt"/>
              </a:rPr>
              <a:t> </a:t>
            </a:r>
            <a:endParaRPr lang="ru-RU" b="1" dirty="0" smtClean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мень2">
  <a:themeElements>
    <a:clrScheme name="Апекс">
      <a:dk1>
        <a:sysClr val="windowText" lastClr="000000"/>
      </a:dk1>
      <a:lt1>
        <a:sysClr val="window" lastClr="C8E0D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Камень2</Template>
  <TotalTime>107</TotalTime>
  <Words>822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Adver Gothic</vt:lpstr>
      <vt:lpstr>Symbol</vt:lpstr>
      <vt:lpstr>Times New Roman</vt:lpstr>
      <vt:lpstr>Lucida Sans</vt:lpstr>
      <vt:lpstr>Wingdings 2</vt:lpstr>
      <vt:lpstr>Wingdings</vt:lpstr>
      <vt:lpstr>Wingdings 3</vt:lpstr>
      <vt:lpstr>Book Antiqua</vt:lpstr>
      <vt:lpstr>Камень2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Документы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Документы</dc:creator>
  <cp:lastModifiedBy>Документы</cp:lastModifiedBy>
  <cp:revision>16</cp:revision>
  <dcterms:created xsi:type="dcterms:W3CDTF">2014-11-05T16:49:37Z</dcterms:created>
  <dcterms:modified xsi:type="dcterms:W3CDTF">2014-11-06T15:55:26Z</dcterms:modified>
</cp:coreProperties>
</file>