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59" r:id="rId5"/>
    <p:sldId id="260" r:id="rId6"/>
    <p:sldId id="261" r:id="rId7"/>
    <p:sldId id="263" r:id="rId8"/>
    <p:sldId id="264" r:id="rId9"/>
    <p:sldId id="265" r:id="rId10"/>
    <p:sldId id="277" r:id="rId11"/>
    <p:sldId id="276" r:id="rId12"/>
    <p:sldId id="270" r:id="rId13"/>
    <p:sldId id="271" r:id="rId14"/>
    <p:sldId id="269" r:id="rId15"/>
    <p:sldId id="275" r:id="rId16"/>
    <p:sldId id="274" r:id="rId17"/>
    <p:sldId id="273" r:id="rId18"/>
    <p:sldId id="272" r:id="rId19"/>
    <p:sldId id="267" r:id="rId20"/>
    <p:sldId id="26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98" autoAdjust="0"/>
  </p:normalViewPr>
  <p:slideViewPr>
    <p:cSldViewPr>
      <p:cViewPr>
        <p:scale>
          <a:sx n="90" d="100"/>
          <a:sy n="90" d="100"/>
        </p:scale>
        <p:origin x="-816" y="876"/>
      </p:cViewPr>
      <p:guideLst>
        <p:guide orient="horz" pos="2160"/>
        <p:guide pos="2880"/>
      </p:guideLst>
    </p:cSldViewPr>
  </p:slideViewPr>
  <p:outlineViewPr>
    <p:cViewPr>
      <p:scale>
        <a:sx n="33" d="100"/>
        <a:sy n="33" d="100"/>
      </p:scale>
      <p:origin x="0" y="50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50E48-FA21-46BD-98A9-A98E0CA75B8A}" type="datetimeFigureOut">
              <a:rPr lang="ru-RU" smtClean="0"/>
              <a:t>22.11.2014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453C9-90AF-4A23-8FAD-3EA6F975CE1D}" type="slidenum">
              <a:rPr lang="ru-RU" smtClean="0"/>
              <a:t>‹#›</a:t>
            </a:fld>
            <a:endParaRPr lang="ru-RU"/>
          </a:p>
        </p:txBody>
      </p:sp>
    </p:spTree>
    <p:extLst>
      <p:ext uri="{BB962C8B-B14F-4D97-AF65-F5344CB8AC3E}">
        <p14:creationId xmlns:p14="http://schemas.microsoft.com/office/powerpoint/2010/main" val="8685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19A3BE90-D140-4AA5-87BC-331C60F7FA78}" type="datetimeFigureOut">
              <a:rPr lang="ru-RU" smtClean="0"/>
              <a:t>22.11.2014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A3BE90-D140-4AA5-87BC-331C60F7FA78}" type="datetimeFigureOut">
              <a:rPr lang="ru-RU" smtClean="0"/>
              <a:t>22.11.2014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A3BE90-D140-4AA5-87BC-331C60F7FA78}" type="datetimeFigureOut">
              <a:rPr lang="ru-RU" smtClean="0"/>
              <a:t>22.11.2014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A3BE90-D140-4AA5-87BC-331C60F7FA78}" type="datetimeFigureOut">
              <a:rPr lang="ru-RU" smtClean="0"/>
              <a:t>22.11.2014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A3BE90-D140-4AA5-87BC-331C60F7FA78}" type="datetimeFigureOut">
              <a:rPr lang="ru-RU" smtClean="0"/>
              <a:t>22.11.2014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A3BE90-D140-4AA5-87BC-331C60F7FA78}" type="datetimeFigureOut">
              <a:rPr lang="ru-RU" smtClean="0"/>
              <a:t>22.11.2014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9A3BE90-D140-4AA5-87BC-331C60F7FA78}" type="datetimeFigureOut">
              <a:rPr lang="ru-RU" smtClean="0"/>
              <a:t>22.11.2014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9A3BE90-D140-4AA5-87BC-331C60F7FA78}" type="datetimeFigureOut">
              <a:rPr lang="ru-RU" smtClean="0"/>
              <a:t>22.11.2014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3BE90-D140-4AA5-87BC-331C60F7FA78}" type="datetimeFigureOut">
              <a:rPr lang="ru-RU" smtClean="0"/>
              <a:t>22.11.2014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A3BE90-D140-4AA5-87BC-331C60F7FA78}" type="datetimeFigureOut">
              <a:rPr lang="ru-RU" smtClean="0"/>
              <a:t>22.11.2014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BDF7E1-62CF-40E7-86A9-76096B1B8D0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A3BE90-D140-4AA5-87BC-331C60F7FA78}" type="datetimeFigureOut">
              <a:rPr lang="ru-RU" smtClean="0"/>
              <a:t>22.11.2014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BDF7E1-62CF-40E7-86A9-76096B1B8D0F}"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9A3BE90-D140-4AA5-87BC-331C60F7FA78}" type="datetimeFigureOut">
              <a:rPr lang="ru-RU" smtClean="0"/>
              <a:t>22.11.2014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12BDF7E1-62CF-40E7-86A9-76096B1B8D0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87824" y="476672"/>
            <a:ext cx="3672408" cy="749945"/>
          </a:xfrm>
        </p:spPr>
        <p:txBody>
          <a:bodyPr/>
          <a:lstStyle/>
          <a:p>
            <a:r>
              <a:rPr lang="ru-RU" sz="3200" b="1" dirty="0" smtClean="0">
                <a:solidFill>
                  <a:srgbClr val="FF0000"/>
                </a:solidFill>
              </a:rPr>
              <a:t>Тема урока:</a:t>
            </a:r>
            <a:endParaRPr lang="ru-RU" sz="3200" b="1" dirty="0">
              <a:solidFill>
                <a:srgbClr val="FF0000"/>
              </a:solidFill>
            </a:endParaRPr>
          </a:p>
        </p:txBody>
      </p:sp>
      <p:sp>
        <p:nvSpPr>
          <p:cNvPr id="3" name="Подзаголовок 2"/>
          <p:cNvSpPr>
            <a:spLocks noGrp="1"/>
          </p:cNvSpPr>
          <p:nvPr>
            <p:ph type="subTitle" idx="1"/>
          </p:nvPr>
        </p:nvSpPr>
        <p:spPr>
          <a:xfrm>
            <a:off x="6308408" y="5301208"/>
            <a:ext cx="2880320" cy="861420"/>
          </a:xfrm>
        </p:spPr>
        <p:txBody>
          <a:bodyPr>
            <a:noAutofit/>
          </a:bodyPr>
          <a:lstStyle/>
          <a:p>
            <a:r>
              <a:rPr lang="ru-RU" sz="1800" b="1" i="1" dirty="0" smtClean="0">
                <a:solidFill>
                  <a:srgbClr val="002060"/>
                </a:solidFill>
              </a:rPr>
              <a:t>Учитель технологии</a:t>
            </a:r>
          </a:p>
          <a:p>
            <a:r>
              <a:rPr lang="ru-RU" sz="1800" b="1" i="1" dirty="0" smtClean="0">
                <a:solidFill>
                  <a:srgbClr val="002060"/>
                </a:solidFill>
              </a:rPr>
              <a:t>МБОУ ООШ № 11</a:t>
            </a:r>
          </a:p>
          <a:p>
            <a:r>
              <a:rPr lang="ru-RU" sz="1800" b="1" i="1" dirty="0" smtClean="0">
                <a:solidFill>
                  <a:srgbClr val="002060"/>
                </a:solidFill>
              </a:rPr>
              <a:t>Капустина Ирина Николаевна</a:t>
            </a:r>
            <a:endParaRPr lang="ru-RU" sz="1800" b="1" i="1" dirty="0">
              <a:solidFill>
                <a:srgbClr val="002060"/>
              </a:solidFill>
            </a:endParaRPr>
          </a:p>
        </p:txBody>
      </p:sp>
      <p:sp>
        <p:nvSpPr>
          <p:cNvPr id="5" name="Прямоугольник 4"/>
          <p:cNvSpPr/>
          <p:nvPr/>
        </p:nvSpPr>
        <p:spPr>
          <a:xfrm>
            <a:off x="971600" y="1556792"/>
            <a:ext cx="7616188"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chemeClr val="accent5">
                    <a:lumMod val="75000"/>
                  </a:schemeClr>
                </a:solidFill>
                <a:effectLst>
                  <a:outerShdw blurRad="76200" dist="50800" dir="5400000" algn="tl" rotWithShape="0">
                    <a:srgbClr val="000000">
                      <a:alpha val="65000"/>
                    </a:srgbClr>
                  </a:outerShdw>
                </a:effectLst>
              </a:rPr>
              <a:t>Горячие напитки. </a:t>
            </a:r>
          </a:p>
          <a:p>
            <a:pPr algn="ctr"/>
            <a:r>
              <a:rPr lang="ru-RU" sz="5400" b="1" spc="50" dirty="0" smtClean="0">
                <a:ln w="11430"/>
                <a:solidFill>
                  <a:schemeClr val="accent5">
                    <a:lumMod val="75000"/>
                  </a:schemeClr>
                </a:solidFill>
                <a:effectLst>
                  <a:outerShdw blurRad="76200" dist="50800" dir="5400000" algn="tl" rotWithShape="0">
                    <a:srgbClr val="000000">
                      <a:alpha val="65000"/>
                    </a:srgbClr>
                  </a:outerShdw>
                </a:effectLst>
              </a:rPr>
              <a:t>Бутерброды</a:t>
            </a:r>
          </a:p>
          <a:p>
            <a:pPr algn="ctr"/>
            <a:endParaRPr lang="ru-RU" sz="54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pic>
        <p:nvPicPr>
          <p:cNvPr id="11266" name="Picture 2" descr="http://www.zastavki.com/pictures/640x480/2012/Food_Bread_rolls_croissants_Sandwich_meat_012833_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97062"/>
            <a:ext cx="4631837" cy="347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53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098" name="Picture 2" descr="http://yumorok.ru/uploads/posts/2008-12/1230017553_cute_food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63" y="1052736"/>
            <a:ext cx="3173469" cy="19767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g0.liveinternet.ru/images/attach/c/2/64/790/64790808_1286054251_soba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2234" y="1052736"/>
            <a:ext cx="2241258" cy="20408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ook-room.com/uploads/blogs/origin/1376632945_102121915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212976"/>
            <a:ext cx="3704866" cy="34372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1.i.ua/prikol/pic/7/8/697587_7657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220977"/>
            <a:ext cx="3600400" cy="340237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267906"/>
            <a:ext cx="8361938" cy="769441"/>
          </a:xfrm>
          <a:prstGeom prst="rect">
            <a:avLst/>
          </a:prstGeom>
        </p:spPr>
        <p:txBody>
          <a:bodyPr wrap="square">
            <a:spAutoFit/>
          </a:bodyPr>
          <a:lstStyle/>
          <a:p>
            <a:pPr lvl="0" algn="ctr"/>
            <a:r>
              <a:rPr lang="ru-RU" sz="4400" b="1" dirty="0">
                <a:ln w="17780" cmpd="sng">
                  <a:solidFill>
                    <a:srgbClr val="C1EC76">
                      <a:tint val="3000"/>
                    </a:srgbClr>
                  </a:solidFill>
                  <a:prstDash val="solid"/>
                  <a:miter lim="800000"/>
                </a:ln>
                <a:solidFill>
                  <a:srgbClr val="F489CF">
                    <a:lumMod val="75000"/>
                  </a:srgbClr>
                </a:solidFill>
                <a:effectLst>
                  <a:outerShdw blurRad="55000" dist="50800" dir="5400000" algn="tl">
                    <a:srgbClr val="000000">
                      <a:alpha val="33000"/>
                    </a:srgbClr>
                  </a:outerShdw>
                </a:effectLst>
              </a:rPr>
              <a:t>Креативные бутерброды</a:t>
            </a:r>
            <a:endParaRPr lang="ru-RU" sz="4400" b="1" dirty="0">
              <a:ln w="17780" cmpd="sng">
                <a:solidFill>
                  <a:srgbClr val="C1EC76">
                    <a:tint val="3000"/>
                  </a:srgbClr>
                </a:solidFill>
                <a:prstDash val="solid"/>
                <a:miter lim="800000"/>
              </a:ln>
              <a:solidFill>
                <a:srgbClr val="F489CF">
                  <a:lumMod val="75000"/>
                </a:srgbClr>
              </a:solidFill>
              <a:effectLst>
                <a:outerShdw blurRad="55000" dist="50800" dir="5400000" algn="tl">
                  <a:srgbClr val="000000">
                    <a:alpha val="33000"/>
                  </a:srgbClr>
                </a:outerShdw>
              </a:effectLst>
            </a:endParaRPr>
          </a:p>
        </p:txBody>
      </p:sp>
      <p:pic>
        <p:nvPicPr>
          <p:cNvPr id="4106" name="Picture 10" descr="http://s47.radikal.ru/i115/1304/1f/cc1794fa5d3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0241" y="1052736"/>
            <a:ext cx="2603927" cy="199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70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19630" y="5387975"/>
            <a:ext cx="7117180" cy="1470025"/>
          </a:xfrm>
        </p:spPr>
        <p:txBody>
          <a:bodyPr/>
          <a:lstStyle/>
          <a:p>
            <a:r>
              <a:rPr lang="ru-RU" sz="2200" b="1" i="1" dirty="0">
                <a:latin typeface="Tahoma" panose="020B0604030504040204" pitchFamily="34" charset="0"/>
                <a:ea typeface="Tahoma" panose="020B0604030504040204" pitchFamily="34" charset="0"/>
                <a:cs typeface="Tahoma" panose="020B0604030504040204" pitchFamily="34" charset="0"/>
              </a:rPr>
              <a:t/>
            </a:r>
            <a:br>
              <a:rPr lang="ru-RU" sz="2200" b="1" i="1" dirty="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Бутерброды  должны быть </a:t>
            </a:r>
            <a:r>
              <a:rPr lang="ru-RU" sz="2200" b="1" i="1" dirty="0" smtClean="0">
                <a:latin typeface="Tahoma" panose="020B0604030504040204" pitchFamily="34" charset="0"/>
                <a:ea typeface="Tahoma" panose="020B0604030504040204" pitchFamily="34" charset="0"/>
                <a:cs typeface="Tahoma" panose="020B0604030504040204" pitchFamily="34" charset="0"/>
              </a:rPr>
              <a:t>приготовлены непосредственно перед </a:t>
            </a:r>
            <a:r>
              <a:rPr lang="ru-RU" sz="2200" b="1" i="1" dirty="0">
                <a:latin typeface="Tahoma" panose="020B0604030504040204" pitchFamily="34" charset="0"/>
                <a:ea typeface="Tahoma" panose="020B0604030504040204" pitchFamily="34" charset="0"/>
                <a:cs typeface="Tahoma" panose="020B0604030504040204" pitchFamily="34" charset="0"/>
              </a:rPr>
              <a:t>подачей</a:t>
            </a:r>
            <a:r>
              <a:rPr lang="ru-RU" sz="2200" b="1" i="1" dirty="0" smtClean="0">
                <a:latin typeface="Tahoma" panose="020B0604030504040204" pitchFamily="34" charset="0"/>
                <a:ea typeface="Tahoma" panose="020B0604030504040204" pitchFamily="34" charset="0"/>
                <a:cs typeface="Tahoma" panose="020B0604030504040204" pitchFamily="34" charset="0"/>
              </a:rPr>
              <a:t>.</a:t>
            </a:r>
            <a:br>
              <a:rPr lang="ru-RU" sz="2200" b="1" i="1" dirty="0" smtClean="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
            </a:r>
            <a:br>
              <a:rPr lang="ru-RU" sz="2200" b="1" i="1" dirty="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Горячие  бутерброды  должны быть определенной температуры</a:t>
            </a:r>
            <a:r>
              <a:rPr lang="ru-RU" sz="2200" b="1" i="1" dirty="0" smtClean="0">
                <a:latin typeface="Tahoma" panose="020B0604030504040204" pitchFamily="34" charset="0"/>
                <a:ea typeface="Tahoma" panose="020B0604030504040204" pitchFamily="34" charset="0"/>
                <a:cs typeface="Tahoma" panose="020B0604030504040204" pitchFamily="34" charset="0"/>
              </a:rPr>
              <a:t>.</a:t>
            </a:r>
            <a:br>
              <a:rPr lang="ru-RU" sz="2200" b="1" i="1" dirty="0" smtClean="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
            </a:r>
            <a:br>
              <a:rPr lang="ru-RU" sz="2200" b="1" i="1" dirty="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Продукты, входящие в состав бутербродов, должны бать свежими</a:t>
            </a:r>
            <a:r>
              <a:rPr lang="ru-RU" sz="2200" b="1" i="1" dirty="0" smtClean="0">
                <a:latin typeface="Tahoma" panose="020B0604030504040204" pitchFamily="34" charset="0"/>
                <a:ea typeface="Tahoma" panose="020B0604030504040204" pitchFamily="34" charset="0"/>
                <a:cs typeface="Tahoma" panose="020B0604030504040204" pitchFamily="34" charset="0"/>
              </a:rPr>
              <a:t>.</a:t>
            </a:r>
            <a:br>
              <a:rPr lang="ru-RU" sz="2200" b="1" i="1" dirty="0" smtClean="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
            </a:r>
            <a:br>
              <a:rPr lang="ru-RU" sz="2200" b="1" i="1" dirty="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Хлеб не должен быть сильно тонким или толстым</a:t>
            </a:r>
            <a:r>
              <a:rPr lang="ru-RU" sz="2200" b="1" i="1" dirty="0" smtClean="0">
                <a:latin typeface="Tahoma" panose="020B0604030504040204" pitchFamily="34" charset="0"/>
                <a:ea typeface="Tahoma" panose="020B0604030504040204" pitchFamily="34" charset="0"/>
                <a:cs typeface="Tahoma" panose="020B0604030504040204" pitchFamily="34" charset="0"/>
              </a:rPr>
              <a:t>.</a:t>
            </a:r>
            <a:br>
              <a:rPr lang="ru-RU" sz="2200" b="1" i="1" dirty="0" smtClean="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
            </a:r>
            <a:br>
              <a:rPr lang="ru-RU" sz="2200" b="1" i="1" dirty="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Хлеб должен быть полностью покрыт продуктом.</a:t>
            </a:r>
            <a:br>
              <a:rPr lang="ru-RU" sz="2200" b="1" i="1" dirty="0">
                <a:latin typeface="Tahoma" panose="020B0604030504040204" pitchFamily="34" charset="0"/>
                <a:ea typeface="Tahoma" panose="020B0604030504040204" pitchFamily="34" charset="0"/>
                <a:cs typeface="Tahoma" panose="020B0604030504040204" pitchFamily="34" charset="0"/>
              </a:rPr>
            </a:br>
            <a:r>
              <a:rPr lang="ru-RU" sz="2200" b="1" i="1" dirty="0">
                <a:latin typeface="Tahoma" panose="020B0604030504040204" pitchFamily="34" charset="0"/>
                <a:ea typeface="Tahoma" panose="020B0604030504040204" pitchFamily="34" charset="0"/>
                <a:cs typeface="Tahoma" panose="020B0604030504040204" pitchFamily="34" charset="0"/>
              </a:rPr>
              <a:t/>
            </a:r>
            <a:br>
              <a:rPr lang="ru-RU" sz="2200" b="1" i="1" dirty="0">
                <a:latin typeface="Tahoma" panose="020B0604030504040204" pitchFamily="34" charset="0"/>
                <a:ea typeface="Tahoma" panose="020B0604030504040204" pitchFamily="34" charset="0"/>
                <a:cs typeface="Tahoma" panose="020B0604030504040204" pitchFamily="34" charset="0"/>
              </a:rPr>
            </a:br>
            <a:endParaRPr lang="ru-RU" sz="2200" b="1" i="1" dirty="0">
              <a:latin typeface="Tahoma" panose="020B0604030504040204" pitchFamily="34" charset="0"/>
              <a:ea typeface="Tahoma" panose="020B0604030504040204" pitchFamily="34" charset="0"/>
              <a:cs typeface="Tahoma" panose="020B0604030504040204" pitchFamily="34" charset="0"/>
            </a:endParaRPr>
          </a:p>
        </p:txBody>
      </p:sp>
      <p:sp>
        <p:nvSpPr>
          <p:cNvPr id="3" name="Подзаголовок 2"/>
          <p:cNvSpPr>
            <a:spLocks noGrp="1"/>
          </p:cNvSpPr>
          <p:nvPr>
            <p:ph type="subTitle" idx="1"/>
          </p:nvPr>
        </p:nvSpPr>
        <p:spPr>
          <a:xfrm>
            <a:off x="1691680" y="4797152"/>
            <a:ext cx="7117180" cy="861420"/>
          </a:xfrm>
        </p:spPr>
        <p:txBody>
          <a:bodyPr/>
          <a:lstStyle/>
          <a:p>
            <a:endParaRPr lang="ru-RU"/>
          </a:p>
        </p:txBody>
      </p:sp>
      <p:sp>
        <p:nvSpPr>
          <p:cNvPr id="4" name="Прямоугольник 3"/>
          <p:cNvSpPr/>
          <p:nvPr/>
        </p:nvSpPr>
        <p:spPr>
          <a:xfrm>
            <a:off x="1259632" y="70899"/>
            <a:ext cx="6923690" cy="1323439"/>
          </a:xfrm>
          <a:prstGeom prst="rect">
            <a:avLst/>
          </a:prstGeom>
          <a:noFill/>
        </p:spPr>
        <p:txBody>
          <a:bodyPr wrap="none" lIns="91440" tIns="45720" rIns="91440" bIns="45720">
            <a:spAutoFit/>
          </a:bodyPr>
          <a:lstStyle/>
          <a:p>
            <a:pPr algn="ctr"/>
            <a:r>
              <a:rPr lang="ru-RU" sz="40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Требования к готовым</a:t>
            </a:r>
          </a:p>
          <a:p>
            <a:pPr algn="ctr"/>
            <a:r>
              <a:rPr lang="ru-RU" sz="40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 бутербродам</a:t>
            </a:r>
            <a:endParaRPr lang="ru-RU" sz="40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501170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r>
            <a:br>
              <a:rPr lang="ru-RU" dirty="0" smtClean="0"/>
            </a:br>
            <a:r>
              <a:rPr lang="ru-RU" dirty="0" smtClean="0"/>
              <a:t/>
            </a:r>
            <a:br>
              <a:rPr lang="ru-RU" dirty="0" smtClean="0"/>
            </a:b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916923" y="1963678"/>
            <a:ext cx="7992888" cy="4524315"/>
          </a:xfrm>
          <a:prstGeom prst="rect">
            <a:avLst/>
          </a:prstGeom>
        </p:spPr>
        <p:txBody>
          <a:bodyPr wrap="square">
            <a:spAutoFit/>
          </a:bodyPr>
          <a:lstStyle/>
          <a:p>
            <a:pPr algn="ctr"/>
            <a:r>
              <a:rPr lang="ru-RU" sz="2400" b="1" i="1" dirty="0" smtClean="0">
                <a:latin typeface="Tahoma" panose="020B0604030504040204" pitchFamily="34" charset="0"/>
                <a:ea typeface="Tahoma" panose="020B0604030504040204" pitchFamily="34" charset="0"/>
                <a:cs typeface="Tahoma" panose="020B0604030504040204" pitchFamily="34" charset="0"/>
              </a:rPr>
              <a:t>1. Острый </a:t>
            </a:r>
            <a:r>
              <a:rPr lang="ru-RU" sz="2400" b="1" i="1" dirty="0">
                <a:latin typeface="Tahoma" panose="020B0604030504040204" pitchFamily="34" charset="0"/>
                <a:ea typeface="Tahoma" panose="020B0604030504040204" pitchFamily="34" charset="0"/>
                <a:cs typeface="Tahoma" panose="020B0604030504040204" pitchFamily="34" charset="0"/>
              </a:rPr>
              <a:t>нож или пилка для нарезки хлеба</a:t>
            </a:r>
            <a:r>
              <a:rPr lang="ru-RU" sz="2400" b="1" i="1" dirty="0" smtClean="0">
                <a:latin typeface="Tahoma" panose="020B0604030504040204" pitchFamily="34" charset="0"/>
                <a:ea typeface="Tahoma" panose="020B0604030504040204" pitchFamily="34" charset="0"/>
                <a:cs typeface="Tahoma" panose="020B0604030504040204" pitchFamily="34" charset="0"/>
              </a:rPr>
              <a:t>;</a:t>
            </a:r>
          </a:p>
          <a:p>
            <a:pPr algn="ctr"/>
            <a:endParaRPr lang="ru-RU" sz="2400" b="1" i="1" dirty="0">
              <a:latin typeface="Tahoma" panose="020B0604030504040204" pitchFamily="34" charset="0"/>
              <a:ea typeface="Tahoma" panose="020B0604030504040204" pitchFamily="34" charset="0"/>
              <a:cs typeface="Tahoma" panose="020B0604030504040204" pitchFamily="34" charset="0"/>
            </a:endParaRPr>
          </a:p>
          <a:p>
            <a:pPr algn="ctr"/>
            <a:r>
              <a:rPr lang="ru-RU" sz="2400" b="1" i="1" dirty="0" smtClean="0">
                <a:latin typeface="Tahoma" panose="020B0604030504040204" pitchFamily="34" charset="0"/>
                <a:ea typeface="Tahoma" panose="020B0604030504040204" pitchFamily="34" charset="0"/>
                <a:cs typeface="Tahoma" panose="020B0604030504040204" pitchFamily="34" charset="0"/>
              </a:rPr>
              <a:t>2. Доска </a:t>
            </a:r>
            <a:r>
              <a:rPr lang="ru-RU" sz="2400" b="1" i="1" dirty="0">
                <a:latin typeface="Tahoma" panose="020B0604030504040204" pitchFamily="34" charset="0"/>
                <a:ea typeface="Tahoma" panose="020B0604030504040204" pitchFamily="34" charset="0"/>
                <a:cs typeface="Tahoma" panose="020B0604030504040204" pitchFamily="34" charset="0"/>
              </a:rPr>
              <a:t>для нарезки хлеба</a:t>
            </a:r>
            <a:r>
              <a:rPr lang="ru-RU" sz="2400" b="1" i="1" dirty="0" smtClean="0">
                <a:latin typeface="Tahoma" panose="020B0604030504040204" pitchFamily="34" charset="0"/>
                <a:ea typeface="Tahoma" panose="020B0604030504040204" pitchFamily="34" charset="0"/>
                <a:cs typeface="Tahoma" panose="020B0604030504040204" pitchFamily="34" charset="0"/>
              </a:rPr>
              <a:t>;</a:t>
            </a:r>
          </a:p>
          <a:p>
            <a:pPr algn="ctr"/>
            <a:endParaRPr lang="ru-RU" sz="2400" b="1" i="1" dirty="0">
              <a:latin typeface="Tahoma" panose="020B0604030504040204" pitchFamily="34" charset="0"/>
              <a:ea typeface="Tahoma" panose="020B0604030504040204" pitchFamily="34" charset="0"/>
              <a:cs typeface="Tahoma" panose="020B0604030504040204" pitchFamily="34" charset="0"/>
            </a:endParaRPr>
          </a:p>
          <a:p>
            <a:pPr algn="ctr"/>
            <a:r>
              <a:rPr lang="ru-RU" sz="2400" b="1" i="1" dirty="0" smtClean="0">
                <a:latin typeface="Tahoma" panose="020B0604030504040204" pitchFamily="34" charset="0"/>
                <a:ea typeface="Tahoma" panose="020B0604030504040204" pitchFamily="34" charset="0"/>
                <a:cs typeface="Tahoma" panose="020B0604030504040204" pitchFamily="34" charset="0"/>
              </a:rPr>
              <a:t>3. Острый </a:t>
            </a:r>
            <a:r>
              <a:rPr lang="ru-RU" sz="2400" b="1" i="1" dirty="0">
                <a:latin typeface="Tahoma" panose="020B0604030504040204" pitchFamily="34" charset="0"/>
                <a:ea typeface="Tahoma" panose="020B0604030504040204" pitchFamily="34" charset="0"/>
                <a:cs typeface="Tahoma" panose="020B0604030504040204" pitchFamily="34" charset="0"/>
              </a:rPr>
              <a:t>нож и доска для резки ветчины, мяса, колбасы, сыра</a:t>
            </a:r>
            <a:r>
              <a:rPr lang="ru-RU" sz="2400" b="1" i="1" dirty="0" smtClean="0">
                <a:latin typeface="Tahoma" panose="020B0604030504040204" pitchFamily="34" charset="0"/>
                <a:ea typeface="Tahoma" panose="020B0604030504040204" pitchFamily="34" charset="0"/>
                <a:cs typeface="Tahoma" panose="020B0604030504040204" pitchFamily="34" charset="0"/>
              </a:rPr>
              <a:t>;</a:t>
            </a:r>
          </a:p>
          <a:p>
            <a:pPr algn="ctr"/>
            <a:endParaRPr lang="ru-RU" sz="2400" b="1" i="1" dirty="0">
              <a:latin typeface="Tahoma" panose="020B0604030504040204" pitchFamily="34" charset="0"/>
              <a:ea typeface="Tahoma" panose="020B0604030504040204" pitchFamily="34" charset="0"/>
              <a:cs typeface="Tahoma" panose="020B0604030504040204" pitchFamily="34" charset="0"/>
            </a:endParaRPr>
          </a:p>
          <a:p>
            <a:pPr algn="ctr"/>
            <a:r>
              <a:rPr lang="ru-RU" sz="2400" b="1" i="1" dirty="0" smtClean="0">
                <a:latin typeface="Tahoma" panose="020B0604030504040204" pitchFamily="34" charset="0"/>
                <a:ea typeface="Tahoma" panose="020B0604030504040204" pitchFamily="34" charset="0"/>
                <a:cs typeface="Tahoma" panose="020B0604030504040204" pitchFamily="34" charset="0"/>
              </a:rPr>
              <a:t>4. Фруктовый </a:t>
            </a:r>
            <a:r>
              <a:rPr lang="ru-RU" sz="2400" b="1" i="1" dirty="0">
                <a:latin typeface="Tahoma" panose="020B0604030504040204" pitchFamily="34" charset="0"/>
                <a:ea typeface="Tahoma" panose="020B0604030504040204" pitchFamily="34" charset="0"/>
                <a:cs typeface="Tahoma" panose="020B0604030504040204" pitchFamily="34" charset="0"/>
              </a:rPr>
              <a:t>нож и доска для нарезки фруктов</a:t>
            </a:r>
            <a:r>
              <a:rPr lang="ru-RU" sz="2400" b="1" i="1" dirty="0" smtClean="0">
                <a:latin typeface="Tahoma" panose="020B0604030504040204" pitchFamily="34" charset="0"/>
                <a:ea typeface="Tahoma" panose="020B0604030504040204" pitchFamily="34" charset="0"/>
                <a:cs typeface="Tahoma" panose="020B0604030504040204" pitchFamily="34" charset="0"/>
              </a:rPr>
              <a:t>;</a:t>
            </a:r>
          </a:p>
          <a:p>
            <a:pPr algn="ctr"/>
            <a:endParaRPr lang="ru-RU" sz="2400" b="1" i="1" dirty="0">
              <a:latin typeface="Tahoma" panose="020B0604030504040204" pitchFamily="34" charset="0"/>
              <a:ea typeface="Tahoma" panose="020B0604030504040204" pitchFamily="34" charset="0"/>
              <a:cs typeface="Tahoma" panose="020B0604030504040204" pitchFamily="34" charset="0"/>
            </a:endParaRPr>
          </a:p>
          <a:p>
            <a:pPr algn="ctr"/>
            <a:r>
              <a:rPr lang="ru-RU" sz="2400" b="1" i="1" dirty="0" smtClean="0">
                <a:latin typeface="Tahoma" panose="020B0604030504040204" pitchFamily="34" charset="0"/>
                <a:ea typeface="Tahoma" panose="020B0604030504040204" pitchFamily="34" charset="0"/>
                <a:cs typeface="Tahoma" panose="020B0604030504040204" pitchFamily="34" charset="0"/>
              </a:rPr>
              <a:t>5. Нож </a:t>
            </a:r>
            <a:r>
              <a:rPr lang="ru-RU" sz="2400" b="1" i="1" dirty="0">
                <a:latin typeface="Tahoma" panose="020B0604030504040204" pitchFamily="34" charset="0"/>
                <a:ea typeface="Tahoma" panose="020B0604030504040204" pitchFamily="34" charset="0"/>
                <a:cs typeface="Tahoma" panose="020B0604030504040204" pitchFamily="34" charset="0"/>
              </a:rPr>
              <a:t>с округлым концом для намазывания масла, паст и паштетов.</a:t>
            </a:r>
          </a:p>
        </p:txBody>
      </p:sp>
      <p:sp>
        <p:nvSpPr>
          <p:cNvPr id="5" name="Прямоугольник 4"/>
          <p:cNvSpPr/>
          <p:nvPr/>
        </p:nvSpPr>
        <p:spPr>
          <a:xfrm>
            <a:off x="5886" y="188640"/>
            <a:ext cx="9508645" cy="1846659"/>
          </a:xfrm>
          <a:prstGeom prst="rect">
            <a:avLst/>
          </a:prstGeom>
          <a:noFill/>
        </p:spPr>
        <p:txBody>
          <a:bodyPr wrap="square" lIns="91440" tIns="45720" rIns="91440" bIns="45720">
            <a:spAutoFit/>
          </a:bodyPr>
          <a:lstStyle/>
          <a:p>
            <a:pPr algn="ctr"/>
            <a:r>
              <a:rPr lang="ru-RU" sz="3800" b="1"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Инструменты </a:t>
            </a:r>
          </a:p>
          <a:p>
            <a:pPr algn="ctr"/>
            <a:r>
              <a:rPr lang="ru-RU" sz="3800" b="1"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для приготовления </a:t>
            </a:r>
          </a:p>
          <a:p>
            <a:pPr algn="ctr"/>
            <a:r>
              <a:rPr lang="ru-RU" sz="3800" b="1"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бутербродов</a:t>
            </a:r>
            <a:endParaRPr lang="ru-RU" sz="38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639917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1475656" y="620688"/>
            <a:ext cx="7019870"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Горячие напитки</a:t>
            </a:r>
            <a:endParaRPr lang="ru-RU" sz="54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pic>
        <p:nvPicPr>
          <p:cNvPr id="5122" name="Picture 2" descr="http://159272.worldinp.web.hosting-test.net/wp-content/uploads/2012/08/0000461568.fid_9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700809"/>
            <a:ext cx="3888432" cy="25922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24" name="Picture 4" descr="http://timofeeva-letunovskaya.ru/uploads/posts/2014-07/1406206685_1374221501_chay-s-myat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472" y="1700809"/>
            <a:ext cx="3888432" cy="25922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26" name="Picture 6" descr="http://hozyayka.org/uploads/taginator/Jun-2012/blyuda-s-kakao-poroshk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133" y="3813922"/>
            <a:ext cx="4256915" cy="28255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445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146" name="Picture 2" descr="http://img0.liveinternet.ru/images/attach/c/2/64/106/64106633_59918036_1275730443_20090608kak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24" y="1844824"/>
            <a:ext cx="5190976" cy="378941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97312" y="404664"/>
            <a:ext cx="3116559" cy="1107996"/>
          </a:xfrm>
          <a:prstGeom prst="rect">
            <a:avLst/>
          </a:prstGeom>
          <a:noFill/>
        </p:spPr>
        <p:txBody>
          <a:bodyPr wrap="none" lIns="91440" tIns="45720" rIns="91440" bIns="45720">
            <a:spAutoFit/>
          </a:bodyPr>
          <a:lstStyle/>
          <a:p>
            <a:pPr algn="ctr"/>
            <a:r>
              <a:rPr lang="ru-RU" sz="66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Какао</a:t>
            </a:r>
            <a:endParaRPr lang="ru-RU" sz="66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23263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3720" y="4005064"/>
            <a:ext cx="3522407" cy="1470025"/>
          </a:xfrm>
        </p:spPr>
        <p:txBody>
          <a:bodyPr/>
          <a:lstStyle/>
          <a:p>
            <a:pPr>
              <a:lnSpc>
                <a:spcPct val="150000"/>
              </a:lnSpc>
            </a:pPr>
            <a:r>
              <a:rPr lang="ru-RU" sz="2000" b="1" i="1"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Ко́фе</a:t>
            </a:r>
            <a:r>
              <a:rPr lang="ru-RU"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 </a:t>
            </a:r>
            <a:r>
              <a:rPr lang="ru-RU" sz="2000" b="1" i="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напиток, изготавливаемый </a:t>
            </a:r>
            <a:r>
              <a:rPr lang="ru-RU"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из жареных семян </a:t>
            </a:r>
            <a:r>
              <a:rPr lang="ru-RU" sz="2000" b="1" i="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(зерен) </a:t>
            </a:r>
            <a:r>
              <a:rPr lang="ru-RU"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нескольких видов растений, относящихся к роду </a:t>
            </a:r>
            <a:r>
              <a:rPr lang="ru-RU" sz="2000" b="1" i="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Кофе</a:t>
            </a:r>
            <a:r>
              <a:rPr lang="ru-RU"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ru-RU" sz="2000" b="1" i="1"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Coffea</a:t>
            </a:r>
            <a:r>
              <a:rPr lang="ru-RU"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семейства </a:t>
            </a:r>
            <a:r>
              <a:rPr lang="ru-RU" sz="2000" b="1" i="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Мареновые</a:t>
            </a:r>
            <a:r>
              <a:rPr lang="ru-RU"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ru-RU" sz="2000" b="1" i="1"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Rubiaceae</a:t>
            </a:r>
            <a:r>
              <a:rPr lang="ru-RU"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endParaRPr lang="ru-RU"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Подзаголовок 2"/>
          <p:cNvSpPr>
            <a:spLocks noGrp="1"/>
          </p:cNvSpPr>
          <p:nvPr>
            <p:ph type="subTitle" idx="1"/>
          </p:nvPr>
        </p:nvSpPr>
        <p:spPr/>
        <p:txBody>
          <a:bodyPr/>
          <a:lstStyle/>
          <a:p>
            <a:endParaRPr lang="ru-RU" dirty="0"/>
          </a:p>
        </p:txBody>
      </p:sp>
      <p:pic>
        <p:nvPicPr>
          <p:cNvPr id="8194" name="Picture 2" descr="http://122012.imgbb.ru/user/39/391116/1/ba2aa6498087fa1d162735683e7dea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21" y="1910205"/>
            <a:ext cx="4896544" cy="39172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71800" y="404664"/>
            <a:ext cx="2561920" cy="1015663"/>
          </a:xfrm>
          <a:prstGeom prst="rect">
            <a:avLst/>
          </a:prstGeom>
          <a:noFill/>
        </p:spPr>
        <p:txBody>
          <a:bodyPr wrap="none" lIns="91440" tIns="45720" rIns="91440" bIns="45720">
            <a:spAutoFit/>
          </a:bodyPr>
          <a:lstStyle/>
          <a:p>
            <a:pPr algn="ctr"/>
            <a:r>
              <a:rPr lang="ru-RU" sz="60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Кофе</a:t>
            </a:r>
            <a:endParaRPr lang="ru-RU" sz="60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32376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32040" y="3307355"/>
            <a:ext cx="3888432" cy="1470025"/>
          </a:xfrm>
        </p:spPr>
        <p:txBody>
          <a:bodyPr/>
          <a:lstStyle/>
          <a:p>
            <a:r>
              <a:rPr lang="ru-RU" sz="2000" b="1" i="1" dirty="0">
                <a:latin typeface="Tahoma" panose="020B0604030504040204" pitchFamily="34" charset="0"/>
                <a:ea typeface="Tahoma" panose="020B0604030504040204" pitchFamily="34" charset="0"/>
                <a:cs typeface="Tahoma" panose="020B0604030504040204" pitchFamily="34" charset="0"/>
              </a:rPr>
              <a:t>Чай – это листочки чайного куста. Производство чая заключается в сборе, сортировке, просушке, скручивании, </a:t>
            </a:r>
            <a:r>
              <a:rPr lang="ru-RU" sz="2000" b="1" i="1" dirty="0" err="1">
                <a:latin typeface="Tahoma" panose="020B0604030504040204" pitchFamily="34" charset="0"/>
                <a:ea typeface="Tahoma" panose="020B0604030504040204" pitchFamily="34" charset="0"/>
                <a:cs typeface="Tahoma" panose="020B0604030504040204" pitchFamily="34" charset="0"/>
              </a:rPr>
              <a:t>ферментировании</a:t>
            </a:r>
            <a:r>
              <a:rPr lang="ru-RU" sz="2000" b="1" i="1" dirty="0">
                <a:latin typeface="Tahoma" panose="020B0604030504040204" pitchFamily="34" charset="0"/>
                <a:ea typeface="Tahoma" panose="020B0604030504040204" pitchFamily="34" charset="0"/>
                <a:cs typeface="Tahoma" panose="020B0604030504040204" pitchFamily="34" charset="0"/>
              </a:rPr>
              <a:t> (стадия, на которой зеленый чай превращается в черный) и упаковке листьев.</a:t>
            </a:r>
            <a:endParaRPr lang="ru-RU" sz="2000" b="1" i="1" dirty="0">
              <a:latin typeface="Tahoma" panose="020B0604030504040204" pitchFamily="34" charset="0"/>
              <a:ea typeface="Tahoma" panose="020B0604030504040204" pitchFamily="34" charset="0"/>
              <a:cs typeface="Tahoma" panose="020B0604030504040204" pitchFamily="34" charset="0"/>
            </a:endParaRPr>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3347864" y="513119"/>
            <a:ext cx="1859805" cy="1015663"/>
          </a:xfrm>
          <a:prstGeom prst="rect">
            <a:avLst/>
          </a:prstGeom>
          <a:noFill/>
        </p:spPr>
        <p:txBody>
          <a:bodyPr wrap="none" lIns="91440" tIns="45720" rIns="91440" bIns="45720">
            <a:spAutoFit/>
          </a:bodyPr>
          <a:lstStyle/>
          <a:p>
            <a:pPr algn="ctr"/>
            <a:r>
              <a:rPr lang="ru-RU" sz="60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Чай</a:t>
            </a:r>
            <a:endParaRPr lang="ru-RU" sz="60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pic>
        <p:nvPicPr>
          <p:cNvPr id="9218" name="Picture 2" descr="http://about-drinks.ru/wp-content/uploads/2014/04/70711_origin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4547659" cy="34107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7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996952"/>
            <a:ext cx="7827365" cy="3508620"/>
          </a:xfrm>
        </p:spPr>
        <p:txBody>
          <a:bodyPr/>
          <a:lstStyle/>
          <a:p>
            <a:r>
              <a:rPr lang="ru-RU" altLang="ru-RU" sz="2000" b="1" dirty="0" smtClean="0">
                <a:latin typeface="Tahoma" panose="020B0604030504040204" pitchFamily="34" charset="0"/>
                <a:ea typeface="Tahoma" panose="020B0604030504040204" pitchFamily="34" charset="0"/>
                <a:cs typeface="Tahoma" panose="020B0604030504040204" pitchFamily="34" charset="0"/>
              </a:rPr>
              <a:t>1. Вспомните </a:t>
            </a:r>
            <a:r>
              <a:rPr lang="ru-RU" altLang="ru-RU" sz="2000" b="1" dirty="0">
                <a:latin typeface="Tahoma" panose="020B0604030504040204" pitchFamily="34" charset="0"/>
                <a:ea typeface="Tahoma" panose="020B0604030504040204" pitchFamily="34" charset="0"/>
                <a:cs typeface="Tahoma" panose="020B0604030504040204" pitchFamily="34" charset="0"/>
              </a:rPr>
              <a:t>санитарно-гигиенические требования, которые необходимо соблюдать при выполнении кулинарных работ</a:t>
            </a:r>
            <a:r>
              <a:rPr lang="ru-RU" altLang="ru-RU" sz="2000" b="1" dirty="0" smtClean="0">
                <a:latin typeface="Tahoma" panose="020B0604030504040204" pitchFamily="34" charset="0"/>
                <a:ea typeface="Tahoma" panose="020B0604030504040204" pitchFamily="34" charset="0"/>
                <a:cs typeface="Tahoma" panose="020B0604030504040204" pitchFamily="34" charset="0"/>
              </a:rPr>
              <a:t>?</a:t>
            </a:r>
            <a:br>
              <a:rPr lang="ru-RU" altLang="ru-RU" sz="2000" b="1" dirty="0" smtClean="0">
                <a:latin typeface="Tahoma" panose="020B0604030504040204" pitchFamily="34" charset="0"/>
                <a:ea typeface="Tahoma" panose="020B0604030504040204" pitchFamily="34" charset="0"/>
                <a:cs typeface="Tahoma" panose="020B0604030504040204" pitchFamily="34" charset="0"/>
              </a:rPr>
            </a:br>
            <a:r>
              <a:rPr lang="ru-RU" altLang="ru-RU" sz="2000" b="1" dirty="0">
                <a:latin typeface="Tahoma" panose="020B0604030504040204" pitchFamily="34" charset="0"/>
                <a:ea typeface="Tahoma" panose="020B0604030504040204" pitchFamily="34" charset="0"/>
                <a:cs typeface="Tahoma" panose="020B0604030504040204" pitchFamily="34" charset="0"/>
              </a:rPr>
              <a:t/>
            </a:r>
            <a:br>
              <a:rPr lang="ru-RU" altLang="ru-RU" sz="2000" b="1" dirty="0">
                <a:latin typeface="Tahoma" panose="020B0604030504040204" pitchFamily="34" charset="0"/>
                <a:ea typeface="Tahoma" panose="020B0604030504040204" pitchFamily="34" charset="0"/>
                <a:cs typeface="Tahoma" panose="020B0604030504040204" pitchFamily="34" charset="0"/>
              </a:rPr>
            </a:br>
            <a:r>
              <a:rPr lang="ru-RU" altLang="ru-RU" sz="2000" b="1" dirty="0" smtClean="0">
                <a:latin typeface="Tahoma" panose="020B0604030504040204" pitchFamily="34" charset="0"/>
                <a:ea typeface="Tahoma" panose="020B0604030504040204" pitchFamily="34" charset="0"/>
                <a:cs typeface="Tahoma" panose="020B0604030504040204" pitchFamily="34" charset="0"/>
              </a:rPr>
              <a:t>2. Вспомните </a:t>
            </a:r>
            <a:r>
              <a:rPr lang="ru-RU" altLang="ru-RU" sz="2000" b="1" dirty="0">
                <a:latin typeface="Tahoma" panose="020B0604030504040204" pitchFamily="34" charset="0"/>
                <a:ea typeface="Tahoma" panose="020B0604030504040204" pitchFamily="34" charset="0"/>
                <a:cs typeface="Tahoma" panose="020B0604030504040204" pitchFamily="34" charset="0"/>
              </a:rPr>
              <a:t>правила техники безопасности при пользовании ножом  и кухонными приспособлениями</a:t>
            </a:r>
            <a:r>
              <a:rPr lang="ru-RU" altLang="ru-RU" sz="2000" b="1" dirty="0" smtClean="0">
                <a:latin typeface="Tahoma" panose="020B0604030504040204" pitchFamily="34" charset="0"/>
                <a:ea typeface="Tahoma" panose="020B0604030504040204" pitchFamily="34" charset="0"/>
                <a:cs typeface="Tahoma" panose="020B0604030504040204" pitchFamily="34" charset="0"/>
              </a:rPr>
              <a:t>?</a:t>
            </a:r>
            <a:br>
              <a:rPr lang="ru-RU" altLang="ru-RU" sz="2000" b="1" dirty="0" smtClean="0">
                <a:latin typeface="Tahoma" panose="020B0604030504040204" pitchFamily="34" charset="0"/>
                <a:ea typeface="Tahoma" panose="020B0604030504040204" pitchFamily="34" charset="0"/>
                <a:cs typeface="Tahoma" panose="020B0604030504040204" pitchFamily="34" charset="0"/>
              </a:rPr>
            </a:br>
            <a:r>
              <a:rPr lang="ru-RU" altLang="ru-RU" sz="2000" b="1" dirty="0">
                <a:latin typeface="Tahoma" panose="020B0604030504040204" pitchFamily="34" charset="0"/>
                <a:ea typeface="Tahoma" panose="020B0604030504040204" pitchFamily="34" charset="0"/>
                <a:cs typeface="Tahoma" panose="020B0604030504040204" pitchFamily="34" charset="0"/>
              </a:rPr>
              <a:t/>
            </a:r>
            <a:br>
              <a:rPr lang="ru-RU" altLang="ru-RU" sz="2000" b="1" dirty="0">
                <a:latin typeface="Tahoma" panose="020B0604030504040204" pitchFamily="34" charset="0"/>
                <a:ea typeface="Tahoma" panose="020B0604030504040204" pitchFamily="34" charset="0"/>
                <a:cs typeface="Tahoma" panose="020B0604030504040204" pitchFamily="34" charset="0"/>
              </a:rPr>
            </a:br>
            <a:r>
              <a:rPr lang="ru-RU" altLang="ru-RU" sz="2000" b="1" dirty="0" smtClean="0">
                <a:latin typeface="Tahoma" panose="020B0604030504040204" pitchFamily="34" charset="0"/>
                <a:ea typeface="Tahoma" panose="020B0604030504040204" pitchFamily="34" charset="0"/>
                <a:cs typeface="Tahoma" panose="020B0604030504040204" pitchFamily="34" charset="0"/>
              </a:rPr>
              <a:t>3. Назовите </a:t>
            </a:r>
            <a:r>
              <a:rPr lang="ru-RU" altLang="ru-RU" sz="2000" b="1" dirty="0">
                <a:latin typeface="Tahoma" panose="020B0604030504040204" pitchFamily="34" charset="0"/>
                <a:ea typeface="Tahoma" panose="020B0604030504040204" pitchFamily="34" charset="0"/>
                <a:cs typeface="Tahoma" panose="020B0604030504040204" pitchFamily="34" charset="0"/>
              </a:rPr>
              <a:t>правила безопасного выполнения кулинарных работ при пользовании электронагревательными приборами?</a:t>
            </a:r>
            <a:br>
              <a:rPr lang="ru-RU" altLang="ru-RU" sz="2000" b="1" dirty="0">
                <a:latin typeface="Tahoma" panose="020B0604030504040204" pitchFamily="34" charset="0"/>
                <a:ea typeface="Tahoma" panose="020B0604030504040204" pitchFamily="34" charset="0"/>
                <a:cs typeface="Tahoma" panose="020B0604030504040204" pitchFamily="34" charset="0"/>
              </a:rPr>
            </a:br>
            <a:r>
              <a:rPr lang="ru-RU" altLang="ru-RU" sz="2000" b="1" dirty="0" smtClean="0">
                <a:latin typeface="Tahoma" panose="020B0604030504040204" pitchFamily="34" charset="0"/>
                <a:ea typeface="Tahoma" panose="020B0604030504040204" pitchFamily="34" charset="0"/>
                <a:cs typeface="Tahoma" panose="020B0604030504040204" pitchFamily="34" charset="0"/>
              </a:rPr>
              <a:t/>
            </a:r>
            <a:br>
              <a:rPr lang="ru-RU" altLang="ru-RU" sz="2000" b="1" dirty="0" smtClean="0">
                <a:latin typeface="Tahoma" panose="020B0604030504040204" pitchFamily="34" charset="0"/>
                <a:ea typeface="Tahoma" panose="020B0604030504040204" pitchFamily="34" charset="0"/>
                <a:cs typeface="Tahoma" panose="020B0604030504040204" pitchFamily="34" charset="0"/>
              </a:rPr>
            </a:br>
            <a:r>
              <a:rPr lang="ru-RU" altLang="ru-RU" sz="2000" b="1" dirty="0" smtClean="0">
                <a:latin typeface="Tahoma" panose="020B0604030504040204" pitchFamily="34" charset="0"/>
                <a:ea typeface="Tahoma" panose="020B0604030504040204" pitchFamily="34" charset="0"/>
                <a:cs typeface="Tahoma" panose="020B0604030504040204" pitchFamily="34" charset="0"/>
              </a:rPr>
              <a:t>4. Назовите </a:t>
            </a:r>
            <a:r>
              <a:rPr lang="ru-RU" altLang="ru-RU" sz="2000" b="1" dirty="0">
                <a:latin typeface="Tahoma" panose="020B0604030504040204" pitchFamily="34" charset="0"/>
                <a:ea typeface="Tahoma" panose="020B0604030504040204" pitchFamily="34" charset="0"/>
                <a:cs typeface="Tahoma" panose="020B0604030504040204" pitchFamily="34" charset="0"/>
              </a:rPr>
              <a:t>правила безопасного выполнения кулинарных работ при работе с горячей жидкостью?</a:t>
            </a:r>
            <a:br>
              <a:rPr lang="ru-RU" altLang="ru-RU" sz="2000" b="1" dirty="0">
                <a:latin typeface="Tahoma" panose="020B0604030504040204" pitchFamily="34" charset="0"/>
                <a:ea typeface="Tahoma" panose="020B0604030504040204" pitchFamily="34" charset="0"/>
                <a:cs typeface="Tahoma" panose="020B0604030504040204" pitchFamily="34" charset="0"/>
              </a:rPr>
            </a:br>
            <a:r>
              <a:rPr lang="ru-RU" altLang="ru-RU" sz="2000" b="1" dirty="0">
                <a:latin typeface="Tahoma" panose="020B0604030504040204" pitchFamily="34" charset="0"/>
                <a:ea typeface="Tahoma" panose="020B0604030504040204" pitchFamily="34" charset="0"/>
                <a:cs typeface="Tahoma" panose="020B0604030504040204" pitchFamily="34" charset="0"/>
              </a:rPr>
              <a:t/>
            </a:r>
            <a:br>
              <a:rPr lang="ru-RU" altLang="ru-RU" sz="2000" b="1" dirty="0">
                <a:latin typeface="Tahoma" panose="020B0604030504040204" pitchFamily="34" charset="0"/>
                <a:ea typeface="Tahoma" panose="020B0604030504040204" pitchFamily="34" charset="0"/>
                <a:cs typeface="Tahoma" panose="020B0604030504040204" pitchFamily="34" charset="0"/>
              </a:rPr>
            </a:br>
            <a:r>
              <a:rPr lang="ru-RU" altLang="ru-RU" sz="2000" b="1" dirty="0">
                <a:latin typeface="Tahoma" panose="020B0604030504040204" pitchFamily="34" charset="0"/>
                <a:ea typeface="Tahoma" panose="020B0604030504040204" pitchFamily="34" charset="0"/>
                <a:cs typeface="Tahoma" panose="020B0604030504040204" pitchFamily="34" charset="0"/>
              </a:rPr>
              <a:t/>
            </a:r>
            <a:br>
              <a:rPr lang="ru-RU" altLang="ru-RU" sz="2000" b="1" dirty="0">
                <a:latin typeface="Tahoma" panose="020B0604030504040204" pitchFamily="34" charset="0"/>
                <a:ea typeface="Tahoma" panose="020B0604030504040204" pitchFamily="34" charset="0"/>
                <a:cs typeface="Tahoma" panose="020B0604030504040204" pitchFamily="34" charset="0"/>
              </a:rPr>
            </a:b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3" name="Подзаголовок 2"/>
          <p:cNvSpPr>
            <a:spLocks noGrp="1"/>
          </p:cNvSpPr>
          <p:nvPr>
            <p:ph type="subTitle" idx="1"/>
          </p:nvPr>
        </p:nvSpPr>
        <p:spPr/>
        <p:txBody>
          <a:bodyPr/>
          <a:lstStyle/>
          <a:p>
            <a:endParaRPr lang="ru-RU" dirty="0" smtClean="0"/>
          </a:p>
          <a:p>
            <a:endParaRPr lang="ru-RU" dirty="0"/>
          </a:p>
        </p:txBody>
      </p:sp>
      <p:sp>
        <p:nvSpPr>
          <p:cNvPr id="4" name="Прямоугольник 3"/>
          <p:cNvSpPr/>
          <p:nvPr/>
        </p:nvSpPr>
        <p:spPr>
          <a:xfrm>
            <a:off x="-108520" y="548680"/>
            <a:ext cx="9464450" cy="923330"/>
          </a:xfrm>
          <a:prstGeom prst="rect">
            <a:avLst/>
          </a:prstGeom>
          <a:noFill/>
        </p:spPr>
        <p:txBody>
          <a:bodyPr wrap="none" lIns="91440" tIns="45720" rIns="91440" bIns="45720">
            <a:spAutoFit/>
          </a:bodyPr>
          <a:lstStyle/>
          <a:p>
            <a:pPr algn="ctr"/>
            <a:r>
              <a:rPr lang="ru-RU" sz="52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Повторение материала</a:t>
            </a:r>
            <a:endParaRPr lang="ru-RU" sz="52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42285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221088"/>
            <a:ext cx="8193905" cy="1470025"/>
          </a:xfrm>
        </p:spPr>
        <p:txBody>
          <a:bodyPr/>
          <a:lstStyle/>
          <a:p>
            <a:pPr marL="274320" indent="-274320">
              <a:lnSpc>
                <a:spcPct val="90000"/>
              </a:lnSpc>
              <a:defRPr/>
            </a:pPr>
            <a:r>
              <a:rPr lang="ru-RU" sz="2000" dirty="0">
                <a:latin typeface="Calibri" pitchFamily="34" charset="0"/>
              </a:rPr>
              <a:t> </a:t>
            </a:r>
            <a:r>
              <a:rPr lang="ru-RU" sz="2000" b="1" dirty="0">
                <a:latin typeface="Calibri" pitchFamily="34" charset="0"/>
              </a:rPr>
              <a:t> </a:t>
            </a:r>
            <a:r>
              <a:rPr lang="ru-RU" sz="2000" b="1" dirty="0" smtClean="0">
                <a:latin typeface="Calibri" pitchFamily="34" charset="0"/>
              </a:rPr>
              <a:t>  </a:t>
            </a:r>
            <a:r>
              <a:rPr lang="ru-RU" sz="2000" dirty="0" smtClean="0">
                <a:latin typeface="Calibri" pitchFamily="34" charset="0"/>
              </a:rPr>
              <a:t>1</a:t>
            </a:r>
            <a:r>
              <a:rPr lang="ru-RU" sz="2000" dirty="0">
                <a:latin typeface="Calibri" pitchFamily="34" charset="0"/>
              </a:rPr>
              <a:t>. Виды бутербродов по способу приготовления?</a:t>
            </a:r>
            <a:br>
              <a:rPr lang="ru-RU" sz="2000" dirty="0">
                <a:latin typeface="Calibri" pitchFamily="34" charset="0"/>
              </a:rPr>
            </a:br>
            <a:r>
              <a:rPr lang="ru-RU" sz="2000" i="1" dirty="0">
                <a:solidFill>
                  <a:srgbClr val="0070C0"/>
                </a:solidFill>
                <a:latin typeface="Calibri" pitchFamily="34" charset="0"/>
              </a:rPr>
              <a:t>Холодные, горячие, простые, сложные, открытые, закрытые (сандвичи), слоистые, закусочные (канапе</a:t>
            </a:r>
            <a:r>
              <a:rPr lang="ru-RU" sz="2000" i="1" dirty="0" smtClean="0">
                <a:solidFill>
                  <a:srgbClr val="0070C0"/>
                </a:solidFill>
                <a:latin typeface="Calibri" pitchFamily="34" charset="0"/>
              </a:rPr>
              <a:t>).</a:t>
            </a:r>
            <a:br>
              <a:rPr lang="ru-RU" sz="2000" i="1" dirty="0" smtClean="0">
                <a:solidFill>
                  <a:srgbClr val="0070C0"/>
                </a:solidFill>
                <a:latin typeface="Calibri" pitchFamily="34" charset="0"/>
              </a:rPr>
            </a:br>
            <a:r>
              <a:rPr lang="ru-RU" sz="2000" i="1" dirty="0">
                <a:solidFill>
                  <a:srgbClr val="0070C0"/>
                </a:solidFill>
                <a:latin typeface="Calibri" pitchFamily="34" charset="0"/>
              </a:rPr>
              <a:t/>
            </a:r>
            <a:br>
              <a:rPr lang="ru-RU" sz="2000" i="1" dirty="0">
                <a:solidFill>
                  <a:srgbClr val="0070C0"/>
                </a:solidFill>
                <a:latin typeface="Calibri" pitchFamily="34" charset="0"/>
              </a:rPr>
            </a:br>
            <a:r>
              <a:rPr lang="ru-RU" sz="2000" dirty="0">
                <a:latin typeface="Calibri" pitchFamily="34" charset="0"/>
              </a:rPr>
              <a:t>2. Какие продукты используются для приготовления бутербродов? </a:t>
            </a:r>
            <a:br>
              <a:rPr lang="ru-RU" sz="2000" dirty="0">
                <a:latin typeface="Calibri" pitchFamily="34" charset="0"/>
              </a:rPr>
            </a:br>
            <a:r>
              <a:rPr lang="ru-RU" sz="2000" i="1" dirty="0">
                <a:solidFill>
                  <a:srgbClr val="0070C0"/>
                </a:solidFill>
              </a:rPr>
              <a:t>Копчёную рыбу, сельдь, мясо, сыр, брынзу, плавленые сырки, варёное яйцо, колбасу, различные паштеты, пасты, масло, свежие и варёные овощи, зелень</a:t>
            </a:r>
            <a:r>
              <a:rPr lang="ru-RU" sz="2000" i="1" dirty="0" smtClean="0">
                <a:solidFill>
                  <a:srgbClr val="0070C0"/>
                </a:solidFill>
              </a:rPr>
              <a:t>.</a:t>
            </a:r>
            <a:br>
              <a:rPr lang="ru-RU" sz="2000" i="1" dirty="0" smtClean="0">
                <a:solidFill>
                  <a:srgbClr val="0070C0"/>
                </a:solidFill>
              </a:rPr>
            </a:br>
            <a:r>
              <a:rPr lang="ru-RU" sz="2000" i="1" dirty="0">
                <a:solidFill>
                  <a:srgbClr val="0070C0"/>
                </a:solidFill>
                <a:latin typeface="Calibri" pitchFamily="34" charset="0"/>
              </a:rPr>
              <a:t/>
            </a:r>
            <a:br>
              <a:rPr lang="ru-RU" sz="2000" i="1" dirty="0">
                <a:solidFill>
                  <a:srgbClr val="0070C0"/>
                </a:solidFill>
                <a:latin typeface="Calibri" pitchFamily="34" charset="0"/>
              </a:rPr>
            </a:br>
            <a:r>
              <a:rPr lang="ru-RU" sz="2000" dirty="0">
                <a:latin typeface="Calibri" pitchFamily="34" charset="0"/>
              </a:rPr>
              <a:t>3. Чем едят горячие и большие по размеру бутерброды? </a:t>
            </a:r>
            <a:br>
              <a:rPr lang="ru-RU" sz="2000" dirty="0">
                <a:latin typeface="Calibri" pitchFamily="34" charset="0"/>
              </a:rPr>
            </a:br>
            <a:r>
              <a:rPr lang="ru-RU" sz="2000" i="1" dirty="0">
                <a:solidFill>
                  <a:srgbClr val="0070C0"/>
                </a:solidFill>
                <a:latin typeface="Calibri" pitchFamily="34" charset="0"/>
              </a:rPr>
              <a:t>С помощью вилки и ножа</a:t>
            </a:r>
            <a:r>
              <a:rPr lang="ru-RU" sz="2000" i="1" dirty="0" smtClean="0">
                <a:solidFill>
                  <a:srgbClr val="0070C0"/>
                </a:solidFill>
                <a:latin typeface="Calibri" pitchFamily="34" charset="0"/>
              </a:rPr>
              <a:t>.</a:t>
            </a:r>
            <a:br>
              <a:rPr lang="ru-RU" sz="2000" i="1" dirty="0" smtClean="0">
                <a:solidFill>
                  <a:srgbClr val="0070C0"/>
                </a:solidFill>
                <a:latin typeface="Calibri" pitchFamily="34" charset="0"/>
              </a:rPr>
            </a:br>
            <a:r>
              <a:rPr lang="ru-RU" sz="2000" i="1" dirty="0">
                <a:solidFill>
                  <a:srgbClr val="0070C0"/>
                </a:solidFill>
                <a:latin typeface="Calibri" pitchFamily="34" charset="0"/>
              </a:rPr>
              <a:t/>
            </a:r>
            <a:br>
              <a:rPr lang="ru-RU" sz="2000" i="1" dirty="0">
                <a:solidFill>
                  <a:srgbClr val="0070C0"/>
                </a:solidFill>
                <a:latin typeface="Calibri" pitchFamily="34" charset="0"/>
              </a:rPr>
            </a:br>
            <a:r>
              <a:rPr lang="ru-RU" sz="2000" dirty="0">
                <a:latin typeface="Calibri" pitchFamily="34" charset="0"/>
              </a:rPr>
              <a:t>4. Срок хранения бутербродов в холодильнике при температуре 4-8 градусов?</a:t>
            </a:r>
            <a:br>
              <a:rPr lang="ru-RU" sz="2000" dirty="0">
                <a:latin typeface="Calibri" pitchFamily="34" charset="0"/>
              </a:rPr>
            </a:br>
            <a:r>
              <a:rPr lang="ru-RU" sz="2000" i="1" dirty="0">
                <a:solidFill>
                  <a:srgbClr val="0070C0"/>
                </a:solidFill>
                <a:latin typeface="Calibri" pitchFamily="34" charset="0"/>
              </a:rPr>
              <a:t>3 часа.</a:t>
            </a:r>
            <a:endParaRPr lang="ru-RU" sz="2000"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179512" y="476672"/>
            <a:ext cx="8553945"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Закрепление знаний</a:t>
            </a:r>
            <a:endParaRPr lang="ru-RU" sz="54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871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altLang="ru-RU" sz="2800" b="1" i="1" dirty="0"/>
              <a:t>На следующий урок принести фотографии  или рисунки по теме «Сервировка стола к завтраку» и «Правила поведения за столом».</a:t>
            </a:r>
            <a:br>
              <a:rPr lang="ru-RU" altLang="ru-RU" sz="2800" b="1" i="1" dirty="0"/>
            </a:br>
            <a:r>
              <a:rPr lang="ru-RU" altLang="ru-RU" sz="2800" b="1" i="1" dirty="0"/>
              <a:t/>
            </a:r>
            <a:br>
              <a:rPr lang="ru-RU" altLang="ru-RU" sz="2800" b="1" i="1" dirty="0"/>
            </a:br>
            <a:endParaRPr lang="ru-RU" sz="2800" b="1" i="1"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827584" y="692696"/>
            <a:ext cx="7901523"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Домашнее задание</a:t>
            </a:r>
            <a:endParaRPr lang="ru-RU" sz="54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pic>
        <p:nvPicPr>
          <p:cNvPr id="10242" name="Picture 2" descr="http://www.zastavki.com/pictures/640x480/2012/Food_Bread_rolls_croissants_Sandwich_meat_012833_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077072"/>
            <a:ext cx="2639616" cy="197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0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3717032"/>
            <a:ext cx="7117180" cy="1470025"/>
          </a:xfrm>
        </p:spPr>
        <p:txBody>
          <a:bodyPr/>
          <a:lstStyle/>
          <a:p>
            <a:pPr marL="109728">
              <a:defRPr/>
            </a:pPr>
            <a:r>
              <a:rPr lang="ru-RU" sz="2800" b="1" i="1" dirty="0" smtClean="0">
                <a:latin typeface="Calibri" pitchFamily="34" charset="0"/>
              </a:rPr>
              <a:t/>
            </a:r>
            <a:br>
              <a:rPr lang="ru-RU" sz="2800" b="1" i="1" dirty="0" smtClean="0">
                <a:latin typeface="Calibri" pitchFamily="34" charset="0"/>
              </a:rPr>
            </a:br>
            <a:r>
              <a:rPr lang="ru-RU" sz="2800" b="1" i="1" dirty="0" smtClean="0">
                <a:latin typeface="Calibri" pitchFamily="34" charset="0"/>
              </a:rPr>
              <a:t>1. Изучить  </a:t>
            </a:r>
            <a:r>
              <a:rPr lang="ru-RU" sz="2800" b="1" i="1" dirty="0">
                <a:latin typeface="Calibri" pitchFamily="34" charset="0"/>
              </a:rPr>
              <a:t>способы  нарезки продуктов для бутербродов.</a:t>
            </a:r>
            <a:br>
              <a:rPr lang="ru-RU" sz="2800" b="1" i="1" dirty="0">
                <a:latin typeface="Calibri" pitchFamily="34" charset="0"/>
              </a:rPr>
            </a:br>
            <a:r>
              <a:rPr lang="ru-RU" sz="2800" b="1" i="1" dirty="0">
                <a:latin typeface="Calibri" pitchFamily="34" charset="0"/>
              </a:rPr>
              <a:t>2</a:t>
            </a:r>
            <a:r>
              <a:rPr lang="ru-RU" sz="2800" b="1" i="1" dirty="0" smtClean="0">
                <a:latin typeface="Calibri" pitchFamily="34" charset="0"/>
              </a:rPr>
              <a:t>. Научиться </a:t>
            </a:r>
            <a:r>
              <a:rPr lang="ru-RU" sz="2800" b="1" i="1" dirty="0">
                <a:latin typeface="Calibri" pitchFamily="34" charset="0"/>
              </a:rPr>
              <a:t>изготавливать и оформлять бутерброды. </a:t>
            </a:r>
            <a:br>
              <a:rPr lang="ru-RU" sz="2800" b="1" i="1" dirty="0">
                <a:latin typeface="Calibri" pitchFamily="34" charset="0"/>
              </a:rPr>
            </a:br>
            <a:r>
              <a:rPr lang="ru-RU" sz="2800" b="1" i="1" dirty="0">
                <a:latin typeface="Calibri" pitchFamily="34" charset="0"/>
              </a:rPr>
              <a:t>3</a:t>
            </a:r>
            <a:r>
              <a:rPr lang="ru-RU" sz="2800" b="1" i="1" dirty="0" smtClean="0">
                <a:latin typeface="Calibri" pitchFamily="34" charset="0"/>
              </a:rPr>
              <a:t>. Изучить </a:t>
            </a:r>
            <a:r>
              <a:rPr lang="ru-RU" sz="2800" b="1" i="1" dirty="0">
                <a:latin typeface="Calibri" pitchFamily="34" charset="0"/>
              </a:rPr>
              <a:t>виды напитков и научиться изготавливать горячие напитки. </a:t>
            </a:r>
            <a:br>
              <a:rPr lang="ru-RU" sz="2800" b="1" i="1" dirty="0">
                <a:latin typeface="Calibri" pitchFamily="34" charset="0"/>
              </a:rPr>
            </a:br>
            <a:endParaRPr lang="ru-RU" sz="2800" b="1" i="1"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2315708" y="476672"/>
            <a:ext cx="4798108"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Цели урока</a:t>
            </a:r>
            <a:endParaRPr lang="ru-RU" sz="54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32562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1799447" y="1844824"/>
            <a:ext cx="5545109" cy="2585323"/>
          </a:xfrm>
          <a:prstGeom prst="rect">
            <a:avLst/>
          </a:prstGeom>
          <a:noFill/>
        </p:spPr>
        <p:txBody>
          <a:bodyPr wrap="non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Внимание!!!</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4924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26820" y="5387975"/>
            <a:ext cx="7117180" cy="1470025"/>
          </a:xfrm>
        </p:spPr>
        <p:txBody>
          <a:bodyPr/>
          <a:lstStyle/>
          <a:p>
            <a:r>
              <a:rPr lang="ru-RU" altLang="ru-RU" sz="3600" b="1" i="1" dirty="0" smtClean="0">
                <a:latin typeface="Calibri" pitchFamily="34" charset="0"/>
              </a:rPr>
              <a:t>1. Горячее </a:t>
            </a:r>
            <a:r>
              <a:rPr lang="ru-RU" altLang="ru-RU" sz="3600" b="1" i="1" dirty="0">
                <a:latin typeface="Calibri" pitchFamily="34" charset="0"/>
              </a:rPr>
              <a:t>блюдо (</a:t>
            </a:r>
            <a:r>
              <a:rPr lang="ru-RU" altLang="ru-RU" sz="3600" b="1" i="1" dirty="0" smtClean="0">
                <a:latin typeface="Calibri" pitchFamily="34" charset="0"/>
              </a:rPr>
              <a:t>каша, макароны</a:t>
            </a:r>
            <a:r>
              <a:rPr lang="ru-RU" altLang="ru-RU" sz="3600" b="1" i="1" dirty="0">
                <a:latin typeface="Calibri" pitchFamily="34" charset="0"/>
              </a:rPr>
              <a:t>, варёное яйцо, глазунья и т.п.);</a:t>
            </a:r>
            <a:br>
              <a:rPr lang="ru-RU" altLang="ru-RU" sz="3600" b="1" i="1" dirty="0">
                <a:latin typeface="Calibri" pitchFamily="34" charset="0"/>
              </a:rPr>
            </a:br>
            <a:r>
              <a:rPr lang="ru-RU" altLang="ru-RU" sz="3600" b="1" i="1" dirty="0" smtClean="0">
                <a:latin typeface="Calibri" pitchFamily="34" charset="0"/>
              </a:rPr>
              <a:t>2. Бутерброды</a:t>
            </a:r>
            <a:r>
              <a:rPr lang="ru-RU" altLang="ru-RU" sz="3600" b="1" i="1" dirty="0">
                <a:latin typeface="Calibri" pitchFamily="34" charset="0"/>
              </a:rPr>
              <a:t>;</a:t>
            </a:r>
            <a:br>
              <a:rPr lang="ru-RU" altLang="ru-RU" sz="3600" b="1" i="1" dirty="0">
                <a:latin typeface="Calibri" pitchFamily="34" charset="0"/>
              </a:rPr>
            </a:br>
            <a:r>
              <a:rPr lang="ru-RU" altLang="ru-RU" sz="3600" b="1" i="1" dirty="0" smtClean="0">
                <a:latin typeface="Calibri" pitchFamily="34" charset="0"/>
              </a:rPr>
              <a:t>3. Горячий </a:t>
            </a:r>
            <a:r>
              <a:rPr lang="ru-RU" altLang="ru-RU" sz="3600" b="1" i="1" dirty="0">
                <a:latin typeface="Calibri" pitchFamily="34" charset="0"/>
              </a:rPr>
              <a:t>напиток (чай, кофе, какао)</a:t>
            </a:r>
            <a:br>
              <a:rPr lang="ru-RU" altLang="ru-RU" sz="3600" b="1" i="1" dirty="0">
                <a:latin typeface="Calibri" pitchFamily="34" charset="0"/>
              </a:rPr>
            </a:br>
            <a:endParaRPr lang="ru-RU" sz="3600" b="1" i="1" dirty="0"/>
          </a:p>
        </p:txBody>
      </p:sp>
      <p:sp>
        <p:nvSpPr>
          <p:cNvPr id="3" name="Подзаголовок 2"/>
          <p:cNvSpPr>
            <a:spLocks noGrp="1"/>
          </p:cNvSpPr>
          <p:nvPr>
            <p:ph type="subTitle" idx="1"/>
          </p:nvPr>
        </p:nvSpPr>
        <p:spPr>
          <a:xfrm>
            <a:off x="1032046" y="5085184"/>
            <a:ext cx="7117180" cy="861420"/>
          </a:xfrm>
        </p:spPr>
        <p:txBody>
          <a:bodyPr/>
          <a:lstStyle/>
          <a:p>
            <a:endParaRPr lang="ru-RU"/>
          </a:p>
        </p:txBody>
      </p:sp>
      <p:sp>
        <p:nvSpPr>
          <p:cNvPr id="4" name="Прямоугольник 3"/>
          <p:cNvSpPr/>
          <p:nvPr/>
        </p:nvSpPr>
        <p:spPr>
          <a:xfrm>
            <a:off x="2555776" y="404664"/>
            <a:ext cx="3389069"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Завтрак</a:t>
            </a:r>
            <a:endParaRPr lang="ru-RU" sz="54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
        <p:nvSpPr>
          <p:cNvPr id="5" name="Прямоугольник 4"/>
          <p:cNvSpPr/>
          <p:nvPr/>
        </p:nvSpPr>
        <p:spPr>
          <a:xfrm>
            <a:off x="1043608" y="1361349"/>
            <a:ext cx="6819496" cy="584775"/>
          </a:xfrm>
          <a:prstGeom prst="rect">
            <a:avLst/>
          </a:prstGeom>
          <a:noFill/>
        </p:spPr>
        <p:txBody>
          <a:bodyPr wrap="none" lIns="91440" tIns="45720" rIns="91440" bIns="45720">
            <a:spAutoFit/>
          </a:bodyP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Завтрак – основа здоровья!</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793566" y="2097306"/>
            <a:ext cx="7556877" cy="646331"/>
          </a:xfrm>
          <a:prstGeom prst="rect">
            <a:avLst/>
          </a:prstGeom>
          <a:noFill/>
        </p:spPr>
        <p:txBody>
          <a:bodyPr wrap="none" lIns="91440" tIns="45720" rIns="91440" bIns="45720">
            <a:spAutoFit/>
          </a:bodyPr>
          <a:lstStyle/>
          <a:p>
            <a:pPr algn="ctr"/>
            <a:r>
              <a:rPr lang="ru-RU" sz="3600" b="1" i="1" cap="none" spc="0" dirty="0" smtClean="0">
                <a:ln w="1905"/>
                <a:solidFill>
                  <a:schemeClr val="tx1">
                    <a:lumMod val="75000"/>
                    <a:lumOff val="25000"/>
                  </a:schemeClr>
                </a:solidFill>
                <a:effectLst>
                  <a:innerShdw blurRad="69850" dist="43180" dir="5400000">
                    <a:srgbClr val="000000">
                      <a:alpha val="65000"/>
                    </a:srgbClr>
                  </a:innerShdw>
                </a:effectLst>
              </a:rPr>
              <a:t>Примерное меню завтрака:</a:t>
            </a:r>
            <a:endParaRPr lang="ru-RU" sz="3600" b="1" i="1" cap="none" spc="0" dirty="0">
              <a:ln w="1905"/>
              <a:solidFill>
                <a:schemeClr val="tx1">
                  <a:lumMod val="75000"/>
                  <a:lumOff val="2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91665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5" name="Прямоугольник 4"/>
          <p:cNvSpPr/>
          <p:nvPr/>
        </p:nvSpPr>
        <p:spPr>
          <a:xfrm>
            <a:off x="300444" y="1484784"/>
            <a:ext cx="9246442" cy="4401205"/>
          </a:xfrm>
          <a:prstGeom prst="rect">
            <a:avLst/>
          </a:prstGeom>
          <a:noFill/>
        </p:spPr>
        <p:txBody>
          <a:bodyPr wrap="none" lIns="91440" tIns="45720" rIns="91440" bIns="45720">
            <a:spAutoFit/>
          </a:bodyPr>
          <a:lstStyle/>
          <a:p>
            <a:r>
              <a:rPr lang="ru-RU" altLang="ru-RU"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Бутерброд ( нем.) </a:t>
            </a:r>
            <a:r>
              <a:rPr lang="ru-RU" alt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altLang="ru-RU" sz="2800"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хлеб с маслом</a:t>
            </a:r>
          </a:p>
          <a:p>
            <a:endParaRPr lang="ru-RU" altLang="ru-RU" sz="2800"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altLang="ru-RU"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Основа бутерброда</a:t>
            </a:r>
            <a:r>
              <a:rPr lang="ru-RU" alt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ru-RU" altLang="ru-RU" sz="2800"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хлеб </a:t>
            </a:r>
          </a:p>
          <a:p>
            <a:endParaRPr lang="ru-RU" altLang="ru-RU" sz="2800"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altLang="ru-RU"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Дополнение к основе – </a:t>
            </a:r>
            <a:r>
              <a:rPr lang="ru-RU" altLang="ru-RU" sz="2800"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сочетаемые по вкусу </a:t>
            </a:r>
          </a:p>
          <a:p>
            <a:r>
              <a:rPr lang="ru-RU" altLang="ru-RU" sz="2800"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продукты, бутербродные смеси и масла </a:t>
            </a:r>
          </a:p>
          <a:p>
            <a:endParaRPr lang="ru-RU" altLang="ru-RU"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altLang="ru-RU"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alt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altLang="ru-RU"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Бутерброды используют как </a:t>
            </a:r>
          </a:p>
          <a:p>
            <a:r>
              <a:rPr lang="ru-RU" altLang="ru-RU"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самостоятельное блюдо </a:t>
            </a:r>
          </a:p>
          <a:p>
            <a:r>
              <a:rPr lang="ru-RU" altLang="ru-RU" sz="28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или в качестве закуски</a:t>
            </a:r>
            <a:endParaRPr lang="ru-RU" sz="28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134802" y="417438"/>
            <a:ext cx="900919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chemeClr val="accent5">
                    <a:lumMod val="75000"/>
                  </a:schemeClr>
                </a:solidFill>
                <a:effectLst>
                  <a:outerShdw blurRad="76200" dist="50800" dir="5400000" algn="tl" rotWithShape="0">
                    <a:srgbClr val="000000">
                      <a:alpha val="65000"/>
                    </a:srgbClr>
                  </a:outerShdw>
                </a:effectLst>
              </a:rPr>
              <a:t>Что такое бутерброд?</a:t>
            </a:r>
            <a:endParaRPr lang="ru-RU" sz="54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4821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53782" y="476672"/>
            <a:ext cx="903644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smtClean="0">
                <a:ln w="11430"/>
                <a:solidFill>
                  <a:schemeClr val="accent5">
                    <a:lumMod val="75000"/>
                  </a:schemeClr>
                </a:solidFill>
                <a:effectLst>
                  <a:outerShdw blurRad="76200" dist="50800" dir="5400000" algn="tl" rotWithShape="0">
                    <a:srgbClr val="000000">
                      <a:alpha val="65000"/>
                    </a:srgbClr>
                  </a:outerShdw>
                </a:effectLst>
              </a:rPr>
              <a:t>Классификация бутербродов</a:t>
            </a:r>
            <a:endParaRPr lang="ru-RU" sz="40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pic>
        <p:nvPicPr>
          <p:cNvPr id="5" name="Picture 7" descr="сканирование0003"/>
          <p:cNvPicPr>
            <a:picLocks noGrp="1" noChangeAspect="1" noChangeArrowheads="1"/>
          </p:cNvPicPr>
          <p:nvPr/>
        </p:nvPicPr>
        <p:blipFill>
          <a:blip r:embed="rId2" cstate="print">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b="2158"/>
          <a:stretch>
            <a:fillRect/>
          </a:stretch>
        </p:blipFill>
        <p:spPr bwMode="auto">
          <a:xfrm>
            <a:off x="251520" y="1340768"/>
            <a:ext cx="3867630" cy="274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сканирование0001"/>
          <p:cNvPicPr>
            <a:picLocks noChangeAspect="1" noChangeArrowheads="1"/>
          </p:cNvPicPr>
          <p:nvPr/>
        </p:nvPicPr>
        <p:blipFill>
          <a:blip r:embed="rId3" cstate="print">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l="3310" b="4361"/>
          <a:stretch>
            <a:fillRect/>
          </a:stretch>
        </p:blipFill>
        <p:spPr bwMode="auto">
          <a:xfrm rot="539456">
            <a:off x="4869549" y="1458128"/>
            <a:ext cx="3733353" cy="295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00011282"/>
          <p:cNvPicPr>
            <a:picLocks noChangeAspect="1" noChangeArrowheads="1"/>
          </p:cNvPicPr>
          <p:nvPr/>
        </p:nvPicPr>
        <p:blipFill>
          <a:blip r:embed="rId4">
            <a:clrChange>
              <a:clrFrom>
                <a:srgbClr val="FDFFFA"/>
              </a:clrFrom>
              <a:clrTo>
                <a:srgbClr val="FDFFFA">
                  <a:alpha val="0"/>
                </a:srgbClr>
              </a:clrTo>
            </a:clrChange>
            <a:extLst>
              <a:ext uri="{28A0092B-C50C-407E-A947-70E740481C1C}">
                <a14:useLocalDpi xmlns:a14="http://schemas.microsoft.com/office/drawing/2010/main" val="0"/>
              </a:ext>
            </a:extLst>
          </a:blip>
          <a:srcRect/>
          <a:stretch>
            <a:fillRect/>
          </a:stretch>
        </p:blipFill>
        <p:spPr bwMode="auto">
          <a:xfrm>
            <a:off x="2483768" y="4179853"/>
            <a:ext cx="48244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534489" y="4220789"/>
            <a:ext cx="2278189" cy="523220"/>
          </a:xfrm>
          <a:prstGeom prst="rect">
            <a:avLst/>
          </a:prstGeom>
          <a:noFill/>
        </p:spPr>
        <p:txBody>
          <a:bodyPr wrap="none" lIns="91440" tIns="45720" rIns="91440" bIns="45720">
            <a:spAutoFit/>
          </a:bodyPr>
          <a:lstStyle/>
          <a:p>
            <a:pPr algn="ctr"/>
            <a:r>
              <a:rPr lang="ru-RU"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Открытые</a:t>
            </a:r>
            <a:endParaRPr lang="ru-RU"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Прямоугольник 8"/>
          <p:cNvSpPr/>
          <p:nvPr/>
        </p:nvSpPr>
        <p:spPr>
          <a:xfrm>
            <a:off x="6170690" y="6222033"/>
            <a:ext cx="2274982" cy="523220"/>
          </a:xfrm>
          <a:prstGeom prst="rect">
            <a:avLst/>
          </a:prstGeom>
          <a:noFill/>
        </p:spPr>
        <p:txBody>
          <a:bodyPr wrap="none" lIns="91440" tIns="45720" rIns="91440" bIns="45720">
            <a:spAutoFit/>
          </a:bodyPr>
          <a:lstStyle/>
          <a:p>
            <a:pPr algn="ctr"/>
            <a:r>
              <a:rPr lang="ru-RU"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Закрытые</a:t>
            </a:r>
            <a:endParaRPr lang="ru-RU"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Прямоугольник 10"/>
          <p:cNvSpPr/>
          <p:nvPr/>
        </p:nvSpPr>
        <p:spPr>
          <a:xfrm>
            <a:off x="5752735" y="4147062"/>
            <a:ext cx="2693366" cy="523220"/>
          </a:xfrm>
          <a:prstGeom prst="rect">
            <a:avLst/>
          </a:prstGeom>
          <a:noFill/>
        </p:spPr>
        <p:txBody>
          <a:bodyPr wrap="none" lIns="91440" tIns="45720" rIns="91440" bIns="45720">
            <a:spAutoFit/>
          </a:bodyPr>
          <a:lstStyle/>
          <a:p>
            <a:pPr algn="ctr"/>
            <a:r>
              <a:rPr lang="ru-RU"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Закусочные</a:t>
            </a:r>
            <a:endParaRPr lang="ru-RU"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91267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5976" y="3188934"/>
            <a:ext cx="7117180" cy="1470025"/>
          </a:xfrm>
        </p:spPr>
        <p:txBody>
          <a:bodyPr/>
          <a:lstStyle/>
          <a:p>
            <a:r>
              <a:rPr lang="ru-RU" altLang="ru-RU" sz="1800" b="1" dirty="0">
                <a:solidFill>
                  <a:srgbClr val="CC0000"/>
                </a:solidFill>
              </a:rPr>
              <a:t>Бутерброды готовят на</a:t>
            </a:r>
            <a:br>
              <a:rPr lang="ru-RU" altLang="ru-RU" sz="1800" b="1" dirty="0">
                <a:solidFill>
                  <a:srgbClr val="CC0000"/>
                </a:solidFill>
              </a:rPr>
            </a:br>
            <a:r>
              <a:rPr lang="ru-RU" altLang="ru-RU" sz="1800" b="1" dirty="0">
                <a:solidFill>
                  <a:srgbClr val="CC0000"/>
                </a:solidFill>
              </a:rPr>
              <a:t>пшеничном и ржаном хлебе</a:t>
            </a:r>
            <a:br>
              <a:rPr lang="ru-RU" altLang="ru-RU" sz="1800" b="1" dirty="0">
                <a:solidFill>
                  <a:srgbClr val="CC0000"/>
                </a:solidFill>
              </a:rPr>
            </a:br>
            <a:r>
              <a:rPr lang="ru-RU" altLang="ru-RU" sz="1800" dirty="0"/>
              <a:t>-</a:t>
            </a:r>
            <a:r>
              <a:rPr lang="ru-RU" altLang="ru-RU" sz="1800" b="1" dirty="0"/>
              <a:t>Хлеб нарезают толщиной 1см.</a:t>
            </a:r>
            <a:br>
              <a:rPr lang="ru-RU" altLang="ru-RU" sz="1800" b="1" dirty="0"/>
            </a:br>
            <a:r>
              <a:rPr lang="ru-RU" altLang="ru-RU" sz="1800" b="1" dirty="0"/>
              <a:t>-Украшают зеленью или</a:t>
            </a:r>
            <a:br>
              <a:rPr lang="ru-RU" altLang="ru-RU" sz="1800" b="1" dirty="0"/>
            </a:br>
            <a:r>
              <a:rPr lang="ru-RU" altLang="ru-RU" sz="1800" b="1" dirty="0"/>
              <a:t> украшением из продуктов,</a:t>
            </a:r>
            <a:br>
              <a:rPr lang="ru-RU" altLang="ru-RU" sz="1800" b="1" dirty="0"/>
            </a:br>
            <a:r>
              <a:rPr lang="ru-RU" altLang="ru-RU" sz="1800" b="1" dirty="0"/>
              <a:t>имеющих яркую окраску.</a:t>
            </a:r>
            <a:br>
              <a:rPr lang="ru-RU" altLang="ru-RU" sz="1800" b="1" dirty="0"/>
            </a:br>
            <a:r>
              <a:rPr lang="ru-RU" altLang="ru-RU" sz="1800" b="1" dirty="0"/>
              <a:t/>
            </a:r>
            <a:br>
              <a:rPr lang="ru-RU" altLang="ru-RU" sz="1800" b="1" dirty="0"/>
            </a:br>
            <a:r>
              <a:rPr lang="ru-RU" altLang="ru-RU" sz="1800" b="1" dirty="0"/>
              <a:t/>
            </a:r>
            <a:br>
              <a:rPr lang="ru-RU" altLang="ru-RU" sz="1800" b="1" dirty="0"/>
            </a:br>
            <a:r>
              <a:rPr lang="ru-RU" altLang="ru-RU" sz="1800" dirty="0"/>
              <a:t/>
            </a:r>
            <a:br>
              <a:rPr lang="ru-RU" altLang="ru-RU" sz="1800" dirty="0"/>
            </a:br>
            <a:endParaRPr lang="ru-RU" sz="1800" dirty="0"/>
          </a:p>
        </p:txBody>
      </p:sp>
      <p:sp>
        <p:nvSpPr>
          <p:cNvPr id="3" name="Подзаголовок 2"/>
          <p:cNvSpPr>
            <a:spLocks noGrp="1"/>
          </p:cNvSpPr>
          <p:nvPr>
            <p:ph type="subTitle" idx="1"/>
          </p:nvPr>
        </p:nvSpPr>
        <p:spPr>
          <a:xfrm>
            <a:off x="395536" y="4432518"/>
            <a:ext cx="4556132" cy="861420"/>
          </a:xfrm>
        </p:spPr>
        <p:txBody>
          <a:bodyPr>
            <a:noAutofit/>
          </a:bodyPr>
          <a:lstStyle/>
          <a:p>
            <a:r>
              <a:rPr lang="ru-RU" altLang="ru-RU" sz="1800" b="1" dirty="0">
                <a:latin typeface="+mj-lt"/>
              </a:rPr>
              <a:t> Для </a:t>
            </a:r>
            <a:r>
              <a:rPr lang="ru-RU" altLang="ru-RU" sz="1800" b="1" dirty="0">
                <a:solidFill>
                  <a:srgbClr val="CC0000"/>
                </a:solidFill>
                <a:latin typeface="+mj-lt"/>
              </a:rPr>
              <a:t>простых открытых</a:t>
            </a:r>
            <a:r>
              <a:rPr lang="ru-RU" altLang="ru-RU" sz="1800" b="1" dirty="0">
                <a:latin typeface="+mj-lt"/>
              </a:rPr>
              <a:t> бутербродов     используют 1 -2 вида продуктов;</a:t>
            </a:r>
          </a:p>
          <a:p>
            <a:r>
              <a:rPr lang="ru-RU" altLang="ru-RU" sz="1800" b="1" dirty="0">
                <a:latin typeface="+mj-lt"/>
              </a:rPr>
              <a:t> Для </a:t>
            </a:r>
            <a:r>
              <a:rPr lang="ru-RU" altLang="ru-RU" sz="1800" b="1" dirty="0">
                <a:solidFill>
                  <a:srgbClr val="CC0000"/>
                </a:solidFill>
                <a:latin typeface="+mj-lt"/>
              </a:rPr>
              <a:t>сложных:</a:t>
            </a:r>
            <a:r>
              <a:rPr lang="ru-RU" altLang="ru-RU" sz="1800" b="1" dirty="0">
                <a:latin typeface="+mj-lt"/>
              </a:rPr>
              <a:t> несколько видов продуктов.</a:t>
            </a:r>
          </a:p>
          <a:p>
            <a:endParaRPr lang="ru-RU" sz="1800" b="1" dirty="0">
              <a:latin typeface="+mj-lt"/>
            </a:endParaRPr>
          </a:p>
        </p:txBody>
      </p:sp>
      <p:pic>
        <p:nvPicPr>
          <p:cNvPr id="4" name="Picture 4" descr="сканирование0003"/>
          <p:cNvPicPr>
            <a:picLocks noChangeAspect="1" noChangeArrowheads="1"/>
          </p:cNvPicPr>
          <p:nvPr/>
        </p:nvPicPr>
        <p:blipFill>
          <a:blip r:embed="rId2" cstate="print">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b="1854"/>
          <a:stretch>
            <a:fillRect/>
          </a:stretch>
        </p:blipFill>
        <p:spPr bwMode="auto">
          <a:xfrm>
            <a:off x="7753" y="1196752"/>
            <a:ext cx="3671838" cy="272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сканирование0004"/>
          <p:cNvPicPr>
            <a:picLocks noChangeAspect="1" noChangeArrowheads="1"/>
          </p:cNvPicPr>
          <p:nvPr/>
        </p:nvPicPr>
        <p:blipFill>
          <a:blip r:embed="rId3" cstate="print">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b="2707"/>
          <a:stretch>
            <a:fillRect/>
          </a:stretch>
        </p:blipFill>
        <p:spPr bwMode="auto">
          <a:xfrm>
            <a:off x="5088812" y="4453545"/>
            <a:ext cx="3655475" cy="238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555776" y="131664"/>
            <a:ext cx="6019597" cy="1200329"/>
          </a:xfrm>
          <a:prstGeom prst="rect">
            <a:avLst/>
          </a:prstGeom>
          <a:noFill/>
        </p:spPr>
        <p:txBody>
          <a:bodyPr wrap="none" lIns="91440" tIns="45720" rIns="91440" bIns="45720">
            <a:spAutoFit/>
          </a:bodyPr>
          <a:lstStyle/>
          <a:p>
            <a:pPr algn="ctr"/>
            <a:r>
              <a:rPr lang="ru-RU" sz="36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Открытые</a:t>
            </a:r>
          </a:p>
          <a:p>
            <a:pPr algn="ctr"/>
            <a:r>
              <a:rPr lang="ru-RU" sz="3600" b="1"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(простые и сложные)</a:t>
            </a:r>
            <a:endParaRPr lang="ru-RU" sz="36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68848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9872" y="3140968"/>
            <a:ext cx="5489167" cy="1470025"/>
          </a:xfrm>
        </p:spPr>
        <p:txBody>
          <a:bodyPr/>
          <a:lstStyle/>
          <a:p>
            <a:r>
              <a:rPr lang="ru-RU" altLang="ru-RU" sz="2000" b="1" dirty="0">
                <a:solidFill>
                  <a:srgbClr val="CC0000"/>
                </a:solidFill>
                <a:latin typeface="Tahoma" pitchFamily="34" charset="0"/>
              </a:rPr>
              <a:t>Готовят из 2 половинок хлеба(булочки):</a:t>
            </a:r>
            <a:br>
              <a:rPr lang="ru-RU" altLang="ru-RU" sz="2000" b="1" dirty="0">
                <a:solidFill>
                  <a:srgbClr val="CC0000"/>
                </a:solidFill>
                <a:latin typeface="Tahoma" pitchFamily="34" charset="0"/>
              </a:rPr>
            </a:br>
            <a:r>
              <a:rPr lang="ru-RU" altLang="ru-RU" sz="2000" b="1" dirty="0">
                <a:latin typeface="Tahoma" pitchFamily="34" charset="0"/>
              </a:rPr>
              <a:t>на хлеб кладут продукты и закрывают вторым ломтиком хлеба (иногда корочки обрезают),</a:t>
            </a:r>
            <a:br>
              <a:rPr lang="ru-RU" altLang="ru-RU" sz="2000" b="1" dirty="0">
                <a:latin typeface="Tahoma" pitchFamily="34" charset="0"/>
              </a:rPr>
            </a:br>
            <a:r>
              <a:rPr lang="ru-RU" altLang="ru-RU" sz="2000" b="1" dirty="0">
                <a:latin typeface="Tahoma" pitchFamily="34" charset="0"/>
              </a:rPr>
              <a:t>- бывают однослойные, двухслойные, многослойные,</a:t>
            </a:r>
            <a:br>
              <a:rPr lang="ru-RU" altLang="ru-RU" sz="2000" b="1" dirty="0">
                <a:latin typeface="Tahoma" pitchFamily="34" charset="0"/>
              </a:rPr>
            </a:br>
            <a:r>
              <a:rPr lang="ru-RU" altLang="ru-RU" sz="2000" b="1" dirty="0">
                <a:latin typeface="Tahoma" pitchFamily="34" charset="0"/>
              </a:rPr>
              <a:t>- используют для похода, в дорогу, в школу </a:t>
            </a:r>
            <a:br>
              <a:rPr lang="ru-RU" altLang="ru-RU" sz="2000" b="1" dirty="0">
                <a:latin typeface="Tahoma" pitchFamily="34" charset="0"/>
              </a:rPr>
            </a:br>
            <a:endParaRPr lang="ru-RU" sz="2000"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www.likar.info/pictures_ckfinder/images/HLE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66664"/>
            <a:ext cx="3078342" cy="41044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http://daler.ru/pictures/1/1280x1024/Bolishoj-sendvich-54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108801"/>
            <a:ext cx="3436499" cy="274919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54481" y="260648"/>
            <a:ext cx="7435048" cy="769441"/>
          </a:xfrm>
          <a:prstGeom prst="rect">
            <a:avLst/>
          </a:prstGeom>
          <a:noFill/>
        </p:spPr>
        <p:txBody>
          <a:bodyPr wrap="none" lIns="91440" tIns="45720" rIns="91440" bIns="45720">
            <a:spAutoFit/>
          </a:bodyPr>
          <a:lstStyle/>
          <a:p>
            <a:pPr algn="ctr"/>
            <a:r>
              <a:rPr lang="ru-RU" sz="44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Закрытые (Сандвичи)</a:t>
            </a:r>
            <a:endParaRPr lang="ru-RU" sz="44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813074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2050" name="Picture 2" descr="http://img0.liveinternet.ru/images/attach/c/3/75/449/75449660_3774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801" y="4058975"/>
            <a:ext cx="3888432" cy="27003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9" y="1340768"/>
            <a:ext cx="2896356" cy="289635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www.eka-prazdnik.ru/content/images/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737160"/>
            <a:ext cx="2983191" cy="249996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10207" y="332655"/>
            <a:ext cx="7250703" cy="769441"/>
          </a:xfrm>
          <a:prstGeom prst="rect">
            <a:avLst/>
          </a:prstGeom>
          <a:noFill/>
        </p:spPr>
        <p:txBody>
          <a:bodyPr wrap="none" lIns="91440" tIns="45720" rIns="91440" bIns="45720">
            <a:spAutoFit/>
          </a:bodyPr>
          <a:lstStyle/>
          <a:p>
            <a:pPr algn="ctr"/>
            <a:r>
              <a:rPr lang="ru-RU" sz="44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Закусочные (канапе)</a:t>
            </a:r>
            <a:endParaRPr lang="ru-RU" sz="44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
        <p:nvSpPr>
          <p:cNvPr id="5" name="Прямоугольник 4"/>
          <p:cNvSpPr/>
          <p:nvPr/>
        </p:nvSpPr>
        <p:spPr>
          <a:xfrm>
            <a:off x="3275856" y="1340768"/>
            <a:ext cx="3166657" cy="2308324"/>
          </a:xfrm>
          <a:prstGeom prst="rect">
            <a:avLst/>
          </a:prstGeom>
        </p:spPr>
        <p:txBody>
          <a:bodyPr wrap="square">
            <a:spAutoFit/>
          </a:bodyPr>
          <a:lstStyle/>
          <a:p>
            <a:r>
              <a:rPr lang="ru-RU" altLang="ru-RU" b="1" dirty="0" smtClean="0">
                <a:solidFill>
                  <a:srgbClr val="CC0000"/>
                </a:solidFill>
                <a:latin typeface="Tahoma" pitchFamily="34" charset="0"/>
              </a:rPr>
              <a:t>Готовят на фигурных </a:t>
            </a:r>
          </a:p>
          <a:p>
            <a:r>
              <a:rPr lang="ru-RU" altLang="ru-RU" b="1" dirty="0" smtClean="0">
                <a:solidFill>
                  <a:srgbClr val="CC0000"/>
                </a:solidFill>
                <a:latin typeface="Tahoma" pitchFamily="34" charset="0"/>
              </a:rPr>
              <a:t>ломтиках хлеба</a:t>
            </a:r>
          </a:p>
          <a:p>
            <a:r>
              <a:rPr lang="ru-RU" altLang="ru-RU" b="1" dirty="0" smtClean="0">
                <a:latin typeface="Tahoma" pitchFamily="34" charset="0"/>
              </a:rPr>
              <a:t> (можно предварительно </a:t>
            </a:r>
          </a:p>
          <a:p>
            <a:r>
              <a:rPr lang="ru-RU" altLang="ru-RU" b="1" dirty="0" smtClean="0">
                <a:latin typeface="Tahoma" pitchFamily="34" charset="0"/>
              </a:rPr>
              <a:t>                                   обжарить) </a:t>
            </a:r>
          </a:p>
          <a:p>
            <a:r>
              <a:rPr lang="ru-RU" altLang="ru-RU" b="1" dirty="0" smtClean="0">
                <a:latin typeface="Tahoma" pitchFamily="34" charset="0"/>
              </a:rPr>
              <a:t> толщиной – 0,8 см., </a:t>
            </a:r>
          </a:p>
          <a:p>
            <a:r>
              <a:rPr lang="ru-RU" altLang="ru-RU" b="1" dirty="0" smtClean="0">
                <a:latin typeface="Tahoma" pitchFamily="34" charset="0"/>
              </a:rPr>
              <a:t> шириной – 3- 4 см.</a:t>
            </a:r>
            <a:endParaRPr lang="ru-RU" altLang="ru-RU" b="1" dirty="0">
              <a:latin typeface="Tahoma" pitchFamily="34" charset="0"/>
            </a:endParaRPr>
          </a:p>
        </p:txBody>
      </p:sp>
      <p:sp>
        <p:nvSpPr>
          <p:cNvPr id="6" name="Прямоугольник 5"/>
          <p:cNvSpPr/>
          <p:nvPr/>
        </p:nvSpPr>
        <p:spPr>
          <a:xfrm>
            <a:off x="287183" y="4653136"/>
            <a:ext cx="3314617" cy="1477328"/>
          </a:xfrm>
          <a:prstGeom prst="rect">
            <a:avLst/>
          </a:prstGeom>
        </p:spPr>
        <p:txBody>
          <a:bodyPr wrap="square">
            <a:spAutoFit/>
          </a:bodyPr>
          <a:lstStyle/>
          <a:p>
            <a:pPr lvl="0" eaLnBrk="0" fontAlgn="base" hangingPunct="0">
              <a:spcBef>
                <a:spcPct val="0"/>
              </a:spcBef>
              <a:spcAft>
                <a:spcPct val="0"/>
              </a:spcAft>
              <a:defRPr/>
            </a:pPr>
            <a:endParaRPr lang="ru-RU" dirty="0">
              <a:solidFill>
                <a:srgbClr val="000000"/>
              </a:solidFill>
              <a:effectLst>
                <a:outerShdw blurRad="38100" dist="38100" dir="2700000" algn="tl">
                  <a:srgbClr val="C0C0C0"/>
                </a:outerShdw>
              </a:effectLst>
              <a:latin typeface="Times New Roman" pitchFamily="18" charset="0"/>
              <a:cs typeface="Arial" charset="0"/>
            </a:endParaRPr>
          </a:p>
          <a:p>
            <a:pPr lvl="0" eaLnBrk="0" fontAlgn="base" hangingPunct="0">
              <a:spcBef>
                <a:spcPct val="0"/>
              </a:spcBef>
              <a:spcAft>
                <a:spcPct val="0"/>
              </a:spcAft>
              <a:defRPr/>
            </a:pPr>
            <a:r>
              <a:rPr lang="ru-RU" b="1" dirty="0">
                <a:solidFill>
                  <a:srgbClr val="000000"/>
                </a:solidFill>
                <a:latin typeface="Tahoma" pitchFamily="34" charset="0"/>
                <a:cs typeface="Arial" charset="0"/>
              </a:rPr>
              <a:t>Такой бутерброд </a:t>
            </a:r>
          </a:p>
          <a:p>
            <a:pPr lvl="0" eaLnBrk="0" fontAlgn="base" hangingPunct="0">
              <a:spcBef>
                <a:spcPct val="0"/>
              </a:spcBef>
              <a:spcAft>
                <a:spcPct val="0"/>
              </a:spcAft>
              <a:defRPr/>
            </a:pPr>
            <a:r>
              <a:rPr lang="ru-RU" b="1" dirty="0">
                <a:solidFill>
                  <a:srgbClr val="000000"/>
                </a:solidFill>
                <a:latin typeface="Tahoma" pitchFamily="34" charset="0"/>
                <a:cs typeface="Arial" charset="0"/>
              </a:rPr>
              <a:t>закрепляется </a:t>
            </a:r>
            <a:r>
              <a:rPr lang="ru-RU" b="1" dirty="0">
                <a:solidFill>
                  <a:srgbClr val="CC0000"/>
                </a:solidFill>
                <a:latin typeface="Tahoma" pitchFamily="34" charset="0"/>
                <a:cs typeface="Arial" charset="0"/>
              </a:rPr>
              <a:t>шпажкой</a:t>
            </a:r>
          </a:p>
          <a:p>
            <a:pPr lvl="0" eaLnBrk="0" fontAlgn="base" hangingPunct="0">
              <a:spcBef>
                <a:spcPct val="0"/>
              </a:spcBef>
              <a:spcAft>
                <a:spcPct val="0"/>
              </a:spcAft>
              <a:defRPr/>
            </a:pPr>
            <a:r>
              <a:rPr lang="ru-RU" b="1" dirty="0">
                <a:solidFill>
                  <a:srgbClr val="000000"/>
                </a:solidFill>
                <a:latin typeface="Tahoma" pitchFamily="34" charset="0"/>
                <a:cs typeface="Arial" charset="0"/>
              </a:rPr>
              <a:t>и используется в качестве </a:t>
            </a:r>
            <a:r>
              <a:rPr lang="ru-RU" b="1" dirty="0">
                <a:solidFill>
                  <a:srgbClr val="CC0000"/>
                </a:solidFill>
                <a:latin typeface="Tahoma" pitchFamily="34" charset="0"/>
                <a:cs typeface="Arial" charset="0"/>
              </a:rPr>
              <a:t>закуски</a:t>
            </a:r>
            <a:endParaRPr lang="ru-RU" b="1" dirty="0">
              <a:solidFill>
                <a:srgbClr val="CC0000"/>
              </a:solidFill>
              <a:latin typeface="Tahoma" pitchFamily="34" charset="0"/>
              <a:cs typeface="Arial" charset="0"/>
            </a:endParaRPr>
          </a:p>
        </p:txBody>
      </p:sp>
    </p:spTree>
    <p:extLst>
      <p:ext uri="{BB962C8B-B14F-4D97-AF65-F5344CB8AC3E}">
        <p14:creationId xmlns:p14="http://schemas.microsoft.com/office/powerpoint/2010/main" val="110886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3074" name="Picture 2" descr="http://tastypizza.com.ua/uploads/recipe/pizza/buterbrod-picca_3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84984"/>
            <a:ext cx="4295800" cy="32218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6" name="Picture 4" descr="http://zhenstvennaya.ru/wp-content/uploads/2012/08/1197333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994" y="3333885"/>
            <a:ext cx="4452664" cy="312404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3568" y="1196752"/>
            <a:ext cx="7992888" cy="830997"/>
          </a:xfrm>
          <a:prstGeom prst="rect">
            <a:avLst/>
          </a:prstGeom>
        </p:spPr>
        <p:txBody>
          <a:bodyPr wrap="square">
            <a:spAutoFit/>
          </a:bodyPr>
          <a:lstStyle/>
          <a:p>
            <a:pPr algn="ctr"/>
            <a:r>
              <a:rPr lang="ru-RU" altLang="ru-RU" sz="2400" b="1" dirty="0" smtClean="0">
                <a:latin typeface="Tahoma" pitchFamily="34" charset="0"/>
              </a:rPr>
              <a:t>Такие бутерброды подают и употребляют в </a:t>
            </a:r>
            <a:r>
              <a:rPr lang="ru-RU" altLang="ru-RU" sz="2400" b="1" dirty="0" smtClean="0">
                <a:solidFill>
                  <a:srgbClr val="CC0000"/>
                </a:solidFill>
                <a:latin typeface="Tahoma" pitchFamily="34" charset="0"/>
              </a:rPr>
              <a:t>горячем виде.</a:t>
            </a:r>
            <a:endParaRPr lang="ru-RU" altLang="ru-RU" sz="2400" b="1" dirty="0">
              <a:solidFill>
                <a:srgbClr val="CC0000"/>
              </a:solidFill>
              <a:latin typeface="Tahoma" pitchFamily="34" charset="0"/>
            </a:endParaRPr>
          </a:p>
        </p:txBody>
      </p:sp>
      <p:sp>
        <p:nvSpPr>
          <p:cNvPr id="5" name="Прямоугольник 4"/>
          <p:cNvSpPr/>
          <p:nvPr/>
        </p:nvSpPr>
        <p:spPr>
          <a:xfrm>
            <a:off x="3203848" y="2204864"/>
            <a:ext cx="3791744" cy="923330"/>
          </a:xfrm>
          <a:prstGeom prst="rect">
            <a:avLst/>
          </a:prstGeom>
        </p:spPr>
        <p:txBody>
          <a:bodyPr wrap="square">
            <a:spAutoFit/>
          </a:bodyPr>
          <a:lstStyle/>
          <a:p>
            <a:r>
              <a:rPr kumimoji="1" lang="ru-RU" altLang="ru-RU" b="1" dirty="0" smtClean="0">
                <a:solidFill>
                  <a:srgbClr val="CC0000"/>
                </a:solidFill>
                <a:latin typeface="Tahoma" pitchFamily="34" charset="0"/>
              </a:rPr>
              <a:t>Готовят 2 способами:</a:t>
            </a:r>
          </a:p>
          <a:p>
            <a:r>
              <a:rPr kumimoji="1" lang="ru-RU" altLang="ru-RU" b="1" dirty="0" smtClean="0">
                <a:latin typeface="Tahoma" pitchFamily="34" charset="0"/>
              </a:rPr>
              <a:t> 1) запекают в духовке</a:t>
            </a:r>
          </a:p>
          <a:p>
            <a:r>
              <a:rPr kumimoji="1" lang="ru-RU" altLang="ru-RU" b="1" dirty="0" smtClean="0">
                <a:latin typeface="Tahoma" pitchFamily="34" charset="0"/>
              </a:rPr>
              <a:t> 2) жарят на сковороде</a:t>
            </a:r>
            <a:endParaRPr kumimoji="1" lang="ru-RU" altLang="ru-RU" b="1" dirty="0">
              <a:latin typeface="Tahoma" pitchFamily="34" charset="0"/>
            </a:endParaRPr>
          </a:p>
        </p:txBody>
      </p:sp>
      <p:sp>
        <p:nvSpPr>
          <p:cNvPr id="6" name="Прямоугольник 5"/>
          <p:cNvSpPr/>
          <p:nvPr/>
        </p:nvSpPr>
        <p:spPr>
          <a:xfrm>
            <a:off x="360208" y="279843"/>
            <a:ext cx="8545929" cy="923330"/>
          </a:xfrm>
          <a:prstGeom prst="rect">
            <a:avLst/>
          </a:prstGeom>
          <a:noFill/>
        </p:spPr>
        <p:txBody>
          <a:bodyPr wrap="none" lIns="91440" tIns="45720" rIns="91440" bIns="45720">
            <a:spAutoFit/>
          </a:bodyPr>
          <a:lstStyle/>
          <a:p>
            <a:pPr algn="ctr"/>
            <a:r>
              <a:rPr lang="ru-RU" sz="5400" b="1" cap="none" spc="0" dirty="0" smtClean="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rPr>
              <a:t>Горячие бутерброды</a:t>
            </a:r>
            <a:endParaRPr lang="ru-RU" sz="5400" b="1" cap="none" spc="0" dirty="0">
              <a:ln w="17780" cmpd="sng">
                <a:solidFill>
                  <a:schemeClr val="accent1">
                    <a:tint val="3000"/>
                  </a:schemeClr>
                </a:solidFill>
                <a:prstDash val="solid"/>
                <a:miter lim="800000"/>
              </a:ln>
              <a:solidFill>
                <a:schemeClr val="accent5">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074033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173</TotalTime>
  <Words>358</Words>
  <Application>Microsoft Office PowerPoint</Application>
  <PresentationFormat>Экран (4:3)</PresentationFormat>
  <Paragraphs>82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Spring</vt:lpstr>
      <vt:lpstr>Тема урока:</vt:lpstr>
      <vt:lpstr> 1. Изучить  способы  нарезки продуктов для бутербродов. 2. Научиться изготавливать и оформлять бутерброды.  3. Изучить виды напитков и научиться изготавливать горячие напитки.  </vt:lpstr>
      <vt:lpstr>1. Горячее блюдо (каша, макароны, варёное яйцо, глазунья и т.п.); 2. Бутерброды; 3. Горячий напиток (чай, кофе, какао) </vt:lpstr>
      <vt:lpstr>Презентация PowerPoint</vt:lpstr>
      <vt:lpstr>Презентация PowerPoint</vt:lpstr>
      <vt:lpstr>Бутерброды готовят на пшеничном и ржаном хлебе -Хлеб нарезают толщиной 1см. -Украшают зеленью или  украшением из продуктов, имеющих яркую окраску.    </vt:lpstr>
      <vt:lpstr>Готовят из 2 половинок хлеба(булочки): на хлеб кладут продукты и закрывают вторым ломтиком хлеба (иногда корочки обрезают), - бывают однослойные, двухслойные, многослойные, - используют для похода, в дорогу, в школу  </vt:lpstr>
      <vt:lpstr>Презентация PowerPoint</vt:lpstr>
      <vt:lpstr>Презентация PowerPoint</vt:lpstr>
      <vt:lpstr>Презентация PowerPoint</vt:lpstr>
      <vt:lpstr> Бутерброды  должны быть приготовлены непосредственно перед подачей.  Горячие  бутерброды  должны быть определенной температуры.  Продукты, входящие в состав бутербродов, должны бать свежими.  Хлеб не должен быть сильно тонким или толстым.  Хлеб должен быть полностью покрыт продуктом.  </vt:lpstr>
      <vt:lpstr>   </vt:lpstr>
      <vt:lpstr>Презентация PowerPoint</vt:lpstr>
      <vt:lpstr>Презентация PowerPoint</vt:lpstr>
      <vt:lpstr>Ко́фе — напиток, изготавливаемый из жареных семян (зерен) нескольких видов растений, относящихся к роду Кофе (Coffea) семейства Мареновые (Rubiaceae).</vt:lpstr>
      <vt:lpstr>Чай – это листочки чайного куста. Производство чая заключается в сборе, сортировке, просушке, скручивании, ферментировании (стадия, на которой зеленый чай превращается в черный) и упаковке листьев.</vt:lpstr>
      <vt:lpstr>1. Вспомните санитарно-гигиенические требования, которые необходимо соблюдать при выполнении кулинарных работ?  2. Вспомните правила техники безопасности при пользовании ножом  и кухонными приспособлениями?  3. Назовите правила безопасного выполнения кулинарных работ при пользовании электронагревательными приборами?  4. Назовите правила безопасного выполнения кулинарных работ при работе с горячей жидкостью?   </vt:lpstr>
      <vt:lpstr>    1. Виды бутербродов по способу приготовления? Холодные, горячие, простые, сложные, открытые, закрытые (сандвичи), слоистые, закусочные (канапе).  2. Какие продукты используются для приготовления бутербродов?  Копчёную рыбу, сельдь, мясо, сыр, брынзу, плавленые сырки, варёное яйцо, колбасу, различные паштеты, пасты, масло, свежие и варёные овощи, зелень.  3. Чем едят горячие и большие по размеру бутерброды?  С помощью вилки и ножа.  4. Срок хранения бутербродов в холодильнике при температуре 4-8 градусов? 3 часа.</vt:lpstr>
      <vt:lpstr>На следующий урок принести фотографии  или рисунки по теме «Сервировка стола к завтраку» и «Правила поведения за столом».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Информационный проект</dc:title>
  <dc:creator>fedorovi</dc:creator>
  <cp:lastModifiedBy>fedorovi</cp:lastModifiedBy>
  <cp:revision>14</cp:revision>
  <dcterms:created xsi:type="dcterms:W3CDTF">2014-11-22T08:27:54Z</dcterms:created>
  <dcterms:modified xsi:type="dcterms:W3CDTF">2014-11-22T11:21:40Z</dcterms:modified>
</cp:coreProperties>
</file>