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66" r:id="rId12"/>
    <p:sldId id="267" r:id="rId13"/>
    <p:sldId id="258" r:id="rId14"/>
    <p:sldId id="259" r:id="rId15"/>
    <p:sldId id="270" r:id="rId16"/>
    <p:sldId id="262" r:id="rId17"/>
    <p:sldId id="261" r:id="rId18"/>
    <p:sldId id="263" r:id="rId19"/>
    <p:sldId id="269" r:id="rId20"/>
    <p:sldId id="26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9AECB-2C12-4C39-8BAE-F8695942F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579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64C55-7DA6-40C9-A00C-09D4A2312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29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4CB70-79D1-4DC9-BACB-AA3A3CCC0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3700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4B23-CE14-419C-ABBC-DD1BFF623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3325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1503C-665F-4032-88E4-8618DAA86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985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4E806-546C-42A7-ABE6-5CDB72796C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398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E43BB-5F78-4A1C-A60E-3BFB24C3F2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1027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169AC-30A6-444D-BAB9-C4BF1BBCB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754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A61B8-BF52-4819-B3AA-10E2A3306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674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8462B-5F92-4E00-A504-3AEBEED5EF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3189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F7161-7E61-4002-B95B-B0C46ACD91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310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F98A6-C840-45BC-B2B0-A739A4D682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379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69E02-2CBB-42E4-9F98-9DF232A35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101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C6DD7-9FC8-495D-BF74-B56E76CE22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631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3C98D-A392-43E5-8A5C-29B187E975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587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36B28-44FF-48A5-9D14-2B1E1CC01B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315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37CE2-C082-47D6-B709-F2D23BD65E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6579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4F8F9-659E-48E6-B2FC-9EECC2CA3A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818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AA55D-48CD-47F8-8AFB-736DF2BBEA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344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29DD2-C1E8-43B0-804D-A13C5BE5A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642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1410B-1262-4B84-8496-DF2BC40253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686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6F89A-9452-4EE0-9463-07A972AD5B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275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51D95-04BC-4BFF-B24C-6377004ED8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474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EA344-54EA-458D-B966-FD86C26CAE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697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7690D-83D5-46FF-892F-00352A2BA4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9757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7DFAE-B39F-49BA-85E4-578D4DEA86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6531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F57C5-67E0-4963-B4A5-F16726BD92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519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6B9DB-783F-4168-BF08-4DC1DB9FB7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840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1404E-B8E5-4696-B48D-BEAE6B245D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986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6817F-AA4D-4208-BD4C-79E4DCFA7F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320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344AF-5CB6-4972-9E33-ED4DE98FF9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0074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88B44-AAC9-4B1C-9A3F-20B4D20425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304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E257A-3C60-40B3-9BB3-6F1E7F2145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68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3766B-B917-4122-B753-9186DE6C3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850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E55F1-CAC0-45EB-8535-51FEEDA3E0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8321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F5637-7437-4D26-B329-A0B32335F5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3632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5B000-3C8A-4D7C-AFA0-89837C7F6D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182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C9CDA-78A0-4145-B423-E1155408F2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278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38AF6-2707-4B25-BA05-DA3F3E0A17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4033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D8E38-0FC1-4A8C-A789-B33F6CF9F3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6311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9A2F7-AB30-4156-B2C2-8F99D2B3B4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552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CB1E0-32BB-46E4-957B-BCE70ABE6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925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AA434-5EF8-420E-81FD-2B58FD14F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2937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BF81D-BEF7-4FBC-B438-3E04641C4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40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729A7-61B3-4012-BF45-FCD128E686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805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85A03-8922-4C06-B5ED-69806A716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05613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990C2-9D21-4E3E-8616-40849710F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51922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7E0ED-A9FD-43AF-8B59-B7781FD792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902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9976F-6183-41D3-A364-BF22EB9110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6570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C42B1-B19B-4518-ABC5-FB0EBDFB53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521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A2948-A3CB-455E-9A9C-3A6DBD491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0326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ED175-FFA7-4C1E-826F-FB1F0AF370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8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45661-BD1E-45A5-B588-6815B03741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67130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6ABF6-7267-4B9A-90A7-A1E24B6E2C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5718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4F462-FAC6-47F1-9012-79E9609905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95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08BC5-8267-49F5-A816-1F53887910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437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7212C-C6CD-4B2A-8677-C5975CCED3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76982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1F8DC-440E-48AA-98A8-A119E1777E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359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F639A-D545-4637-AF0D-3FBC7BFD7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5369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CBD0C-1BE0-468E-BE0F-13C89CCCA8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82900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42039-10EE-493D-8B67-EF6A4A8457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865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82EB6-E5A2-4639-A36D-B41EB23D2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4584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71330-2BDC-47E7-8AC9-6ABDC58DAE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840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855F3-F73E-4A64-8D70-C5AFF1CF4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594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F2249-6BCA-48CC-943C-874889F17D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10000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9205C-3BF6-41E4-BFA8-D0CB171016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884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85B13-46D3-4C54-992D-F39641CAC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665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B39CC-AF25-442F-9660-8D6574B616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7434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FEE78-9279-4F59-91DD-748B32364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5712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00169-89FA-4D34-B86F-A6997B948C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4003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665CD-57DC-4B91-9E8C-D667E99DC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568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881C7-C1AC-451C-8556-D7BAF5387D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37689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F1E1C-2121-43A6-9326-A8D71996B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3553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F5686-7BE7-483A-ABB7-140250E662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8622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FE76D-8E61-40FC-A47F-33F58DDCD5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7305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37FAB-50A2-44DC-B1A3-2E36A7253B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9920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5A1E7-EFE8-467A-A6E7-86ACA770C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70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7A0AA-6445-4D2F-9232-14CBC79A41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9448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74158-6DD5-44CA-9C0D-F808BF7504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95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2EDAE-2C1A-4BB5-8F65-9932CE41A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4631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39EE4-9570-44FC-93B6-169ECEDD8D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77803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DDC2C-89F9-4851-83F4-58B60C2977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2726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F690C-96FB-4C3E-A497-2B9CC8B972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2814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C751D-9517-4305-BED0-5ACDA64AFE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7620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FF018-7A35-437D-8D64-8FC0ADF1E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00275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20293-5B25-46C3-9CC4-F3ECA4EE7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12832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DD278-AD44-4746-9B1E-F6EB095435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3787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66CBF-360F-41DF-A71F-E038EA4027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85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EBE71-B71D-4455-8B75-4BC619E3B7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066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663CE-65DC-4FBD-BDB1-246220C3E6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1582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01179-C11A-49D8-91FC-9FF631D075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94135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2EA16-73B8-4ED9-A04C-B9A6AAE0D0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18215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BC727-71D7-4298-8162-35D6D82E29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605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CD65A-B66E-4DE2-9585-3E15BB1B92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03465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83419-E5B7-4218-9A44-113751845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60702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93A4D-648C-4873-9C86-690A9E77C3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35281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09E69-55B7-49B5-8B8F-D4CFC1D92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4192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A8D07-00D2-49AD-8806-3BCAA8FC3D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34618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A99E9-E9F5-4DA9-90C7-B1A80307C0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053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2C5CA7-7FA9-45BC-8B9D-14ED07B35D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2B413A-E4DC-4056-9DFE-B59A269C7A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FE73A1-B59A-4238-9FA6-9A6AD0354D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CDEBD7-C226-4014-A06C-17B419571D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AA8083-6DD3-4183-BA3A-5409B8A9B1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48B705-023C-441B-87E2-46B9F0A7CA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5D53B9-CA5B-431A-AB53-003200883B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F71A15-FEEA-49D1-925A-7131FCC4C2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D2BDC4-8413-4221-A4FC-19293FAA98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/>
          <a:lstStyle/>
          <a:p>
            <a:pPr algn="l"/>
            <a:r>
              <a:rPr lang="ru-RU" sz="6000" u="sng" dirty="0" smtClean="0"/>
              <a:t/>
            </a:r>
            <a:br>
              <a:rPr lang="ru-RU" sz="6000" u="sng" dirty="0" smtClean="0"/>
            </a:br>
            <a:r>
              <a:rPr lang="ru-RU" sz="6000" u="sng" dirty="0" smtClean="0"/>
              <a:t>Тема: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«</a:t>
            </a:r>
            <a:r>
              <a:rPr lang="ru-RU" sz="8800" b="1" dirty="0" smtClean="0">
                <a:solidFill>
                  <a:srgbClr val="002060"/>
                </a:solidFill>
              </a:rPr>
              <a:t>СВЕРЛЕНИЕ ОТВЕРСТИЙ»</a:t>
            </a:r>
            <a:endParaRPr lang="ru-RU" sz="8800" b="1" dirty="0">
              <a:solidFill>
                <a:srgbClr val="00206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896" y="4653136"/>
            <a:ext cx="5112568" cy="985664"/>
          </a:xfrm>
        </p:spPr>
        <p:txBody>
          <a:bodyPr/>
          <a:lstStyle/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п/о </a:t>
            </a:r>
            <a:r>
              <a:rPr lang="ru-RU" b="1" dirty="0" err="1" smtClean="0"/>
              <a:t>Левберг</a:t>
            </a:r>
            <a:r>
              <a:rPr lang="ru-RU" b="1" dirty="0" smtClean="0"/>
              <a:t> А.П.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79208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5</a:t>
            </a:r>
            <a:r>
              <a:rPr lang="ru-RU" b="1" dirty="0" smtClean="0">
                <a:solidFill>
                  <a:srgbClr val="002060"/>
                </a:solidFill>
              </a:rPr>
              <a:t>. ПРИСПОСОБЛЕНИЯ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Сверлением</a:t>
            </a:r>
            <a:r>
              <a:rPr lang="ru-RU" dirty="0" smtClean="0"/>
              <a:t> можно получать: </a:t>
            </a:r>
            <a:r>
              <a:rPr lang="ru-RU" b="1" i="1" dirty="0" smtClean="0"/>
              <a:t>сквозные, глухие и неполные отверстия.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92" r="7386" b="4600"/>
          <a:stretch/>
        </p:blipFill>
        <p:spPr>
          <a:xfrm rot="16200000">
            <a:off x="452985" y="2003399"/>
            <a:ext cx="3855688" cy="3970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8" t="19747" r="52420" b="3873"/>
          <a:stretch/>
        </p:blipFill>
        <p:spPr>
          <a:xfrm>
            <a:off x="5148064" y="2344078"/>
            <a:ext cx="3528392" cy="38220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40247" y="1912030"/>
            <a:ext cx="334402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Сверление по упору</a:t>
            </a:r>
            <a:endParaRPr lang="ru-RU" sz="20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7114661" y="2344078"/>
            <a:ext cx="792088" cy="91920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263383" y="2128054"/>
            <a:ext cx="804428" cy="1584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83196" y="2060848"/>
            <a:ext cx="194421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Ручные тиски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8625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ru-RU" sz="5400" b="1" dirty="0">
                <a:solidFill>
                  <a:srgbClr val="002060"/>
                </a:solidFill>
              </a:rPr>
              <a:t>6</a:t>
            </a:r>
            <a:r>
              <a:rPr lang="ru-RU" sz="5400" b="1" dirty="0" smtClean="0">
                <a:solidFill>
                  <a:srgbClr val="002060"/>
                </a:solidFill>
              </a:rPr>
              <a:t>. Процесс  сверления сквозных отверстий: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видеофильм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6278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92211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7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ru-RU" b="1" dirty="0" smtClean="0">
                <a:solidFill>
                  <a:srgbClr val="C00000"/>
                </a:solidFill>
              </a:rPr>
              <a:t> ТЕХНИКА БЕЗОПАСНОСТИ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073427"/>
          </a:xfrm>
        </p:spPr>
        <p:txBody>
          <a:bodyPr/>
          <a:lstStyle/>
          <a:p>
            <a:r>
              <a:rPr lang="ru-RU" sz="2400" dirty="0" smtClean="0"/>
              <a:t>Надёжно закреплять заготовки в приспособлениях, не удерживать их в процессе сверления;</a:t>
            </a:r>
          </a:p>
          <a:p>
            <a:r>
              <a:rPr lang="ru-RU" sz="2400" dirty="0" smtClean="0"/>
              <a:t>Не браться за вращающийся шпиндель и сверло, не останавливать руками;</a:t>
            </a:r>
          </a:p>
          <a:p>
            <a:r>
              <a:rPr lang="ru-RU" sz="2400" dirty="0" smtClean="0"/>
              <a:t>Не передавать и не принимать каких – либо предметов через работающий станок;</a:t>
            </a:r>
          </a:p>
          <a:p>
            <a:r>
              <a:rPr lang="ru-RU" sz="2400" dirty="0" smtClean="0"/>
              <a:t>Не работах на станке в перчатках и рукавицах;</a:t>
            </a:r>
          </a:p>
          <a:p>
            <a:r>
              <a:rPr lang="ru-RU" sz="2400" dirty="0" smtClean="0"/>
              <a:t>Пользоваться защитными очками;</a:t>
            </a:r>
          </a:p>
          <a:p>
            <a:r>
              <a:rPr lang="ru-RU" sz="2400" dirty="0" smtClean="0"/>
              <a:t>Не оставлять работающий станок, если закончил выполнять сверление;</a:t>
            </a:r>
          </a:p>
          <a:p>
            <a:r>
              <a:rPr lang="ru-RU" sz="2400" dirty="0" smtClean="0"/>
              <a:t>Не опираться на станок во время  его работы;</a:t>
            </a:r>
          </a:p>
          <a:p>
            <a:r>
              <a:rPr lang="ru-RU" sz="2400" dirty="0" smtClean="0"/>
              <a:t>Не нажимать на рычаг подачи сильно;</a:t>
            </a:r>
          </a:p>
          <a:p>
            <a:r>
              <a:rPr lang="ru-RU" sz="2400" dirty="0" smtClean="0"/>
              <a:t>Пользоваться деревянной подкладкой при сверлении тонкого металла.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315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pPr algn="l"/>
            <a:r>
              <a:rPr lang="ru-RU" sz="4800" b="1" u="sng" dirty="0" smtClean="0">
                <a:solidFill>
                  <a:srgbClr val="990000"/>
                </a:solidFill>
              </a:rPr>
              <a:t>СВЕРЛЕНИЕМ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/>
              <a:t>называют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п</a:t>
            </a:r>
            <a:r>
              <a:rPr lang="ru-RU" b="1" i="1" dirty="0" smtClean="0"/>
              <a:t>роцесс образования отверстий в сплошном материале  путём снятия стружки с помощью </a:t>
            </a:r>
            <a:r>
              <a:rPr lang="ru-RU" b="1" i="1" u="sng" dirty="0" smtClean="0">
                <a:solidFill>
                  <a:srgbClr val="002060"/>
                </a:solidFill>
              </a:rPr>
              <a:t>сверла, </a:t>
            </a:r>
            <a:r>
              <a:rPr lang="ru-RU" b="1" i="1" dirty="0" smtClean="0"/>
              <a:t>совершающего вращательное и поступательное движение.</a:t>
            </a:r>
          </a:p>
          <a:p>
            <a:pPr marL="0" indent="0">
              <a:buNone/>
            </a:pPr>
            <a:r>
              <a:rPr lang="ru-RU" b="1" u="sng" dirty="0" smtClean="0"/>
              <a:t>ОТВЕРСТИЯ ПРИМЕНЯЮТ ДЛЯ: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/>
              <a:t>н</a:t>
            </a:r>
            <a:r>
              <a:rPr lang="ru-RU" sz="2400" dirty="0" smtClean="0"/>
              <a:t>арезания внутренней резьбы в отверстии;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/>
              <a:t>р</a:t>
            </a:r>
            <a:r>
              <a:rPr lang="ru-RU" sz="2400" dirty="0" smtClean="0"/>
              <a:t>азмещения крепёжных деталей в отверстиях (винтов, болтов, заклёпок, шпилек, шурупов, </a:t>
            </a:r>
            <a:r>
              <a:rPr lang="ru-RU" sz="2400" dirty="0" err="1" smtClean="0"/>
              <a:t>саморезов</a:t>
            </a:r>
            <a:r>
              <a:rPr lang="ru-RU" sz="2400" dirty="0" smtClean="0"/>
              <a:t>);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/>
              <a:t>у</a:t>
            </a:r>
            <a:r>
              <a:rPr lang="ru-RU" sz="2400" dirty="0" smtClean="0"/>
              <a:t>лучшения качества отверстий с помощью зенкерования и развёртывания отверстия.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1834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3" presetClass="entr" presetSubtype="16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848600" cy="720080"/>
          </a:xfrm>
        </p:spPr>
        <p:txBody>
          <a:bodyPr/>
          <a:lstStyle/>
          <a:p>
            <a:r>
              <a:rPr lang="ru-RU" b="1" u="sng" dirty="0" smtClean="0">
                <a:solidFill>
                  <a:srgbClr val="990000"/>
                </a:solidFill>
              </a:rPr>
              <a:t/>
            </a:r>
            <a:br>
              <a:rPr lang="ru-RU" b="1" u="sng" dirty="0" smtClean="0">
                <a:solidFill>
                  <a:srgbClr val="990000"/>
                </a:solidFill>
              </a:rPr>
            </a:br>
            <a:r>
              <a:rPr lang="ru-RU" b="1" u="sng" dirty="0">
                <a:solidFill>
                  <a:srgbClr val="990000"/>
                </a:solidFill>
              </a:rPr>
              <a:t/>
            </a:r>
            <a:br>
              <a:rPr lang="ru-RU" b="1" u="sng" dirty="0">
                <a:solidFill>
                  <a:srgbClr val="990000"/>
                </a:solidFill>
              </a:rPr>
            </a:br>
            <a:r>
              <a:rPr lang="ru-RU" b="1" u="sng" dirty="0" smtClean="0">
                <a:solidFill>
                  <a:srgbClr val="990000"/>
                </a:solidFill>
              </a:rPr>
              <a:t>СВЕРЛО</a:t>
            </a:r>
            <a:r>
              <a:rPr lang="ru-RU" u="sng" dirty="0" smtClean="0">
                <a:solidFill>
                  <a:srgbClr val="99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sz="3600" b="1" i="1" dirty="0" smtClean="0"/>
              <a:t>это двузубый </a:t>
            </a:r>
            <a:r>
              <a:rPr lang="ru-RU" sz="3600" b="1" i="1" dirty="0"/>
              <a:t>режущий </a:t>
            </a:r>
            <a:r>
              <a:rPr lang="ru-RU" sz="3600" b="1" i="1" dirty="0" smtClean="0"/>
              <a:t>инструмент </a:t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2800" b="1" u="sng" dirty="0" smtClean="0">
                <a:solidFill>
                  <a:srgbClr val="002060"/>
                </a:solidFill>
              </a:rPr>
              <a:t>КОНСТРУКЦИЯ СВЕРЛА:</a:t>
            </a:r>
            <a:endParaRPr lang="ru-RU" sz="2800" b="1" u="sng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587"/>
          <a:stretch/>
        </p:blipFill>
        <p:spPr>
          <a:xfrm>
            <a:off x="188694" y="3645024"/>
            <a:ext cx="8712968" cy="2466243"/>
          </a:xfrm>
        </p:spPr>
      </p:pic>
      <p:sp>
        <p:nvSpPr>
          <p:cNvPr id="5" name="Прямоугольник 4"/>
          <p:cNvSpPr/>
          <p:nvPr/>
        </p:nvSpPr>
        <p:spPr>
          <a:xfrm>
            <a:off x="264876" y="2852936"/>
            <a:ext cx="8712968" cy="64807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А) Сверло спиральное </a:t>
            </a:r>
            <a:r>
              <a:rPr lang="ru-RU" sz="2400" b="1" dirty="0" smtClean="0">
                <a:solidFill>
                  <a:srgbClr val="002060"/>
                </a:solidFill>
              </a:rPr>
              <a:t>с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rgbClr val="002060"/>
                </a:solidFill>
              </a:rPr>
              <a:t>коническим хвостовиком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22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35" r="25196"/>
          <a:stretch/>
        </p:blipFill>
        <p:spPr>
          <a:xfrm rot="16200000">
            <a:off x="3599893" y="-1503550"/>
            <a:ext cx="1872207" cy="856895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Б) Сверло спиральное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самое распространённое    )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u="sng" dirty="0" smtClean="0">
                <a:solidFill>
                  <a:srgbClr val="002060"/>
                </a:solidFill>
              </a:rPr>
              <a:t>цилиндрическим хвостовиком</a:t>
            </a:r>
            <a:endParaRPr lang="ru-RU" sz="2800" b="1" u="sng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3528" y="2636912"/>
            <a:ext cx="0" cy="2808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843808" y="2420888"/>
            <a:ext cx="0" cy="30243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23528" y="4796206"/>
            <a:ext cx="252028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3528" y="4005842"/>
            <a:ext cx="2520280" cy="647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Хвостовик цилиндрический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956376" y="2420888"/>
            <a:ext cx="72008" cy="27363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843808" y="4796206"/>
            <a:ext cx="5148572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203848" y="4221088"/>
            <a:ext cx="4536504" cy="431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Рабочая  часть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8316416" y="2420888"/>
            <a:ext cx="72008" cy="26642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882442" y="4791812"/>
            <a:ext cx="46997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716016" y="4791812"/>
            <a:ext cx="3456384" cy="1229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051720" y="5661248"/>
            <a:ext cx="27363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Режущий зуб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31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8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1. СВЁРЛА бывают:</a:t>
            </a:r>
            <a:r>
              <a:rPr lang="ru-RU" sz="5400" i="1" dirty="0" smtClean="0">
                <a:solidFill>
                  <a:srgbClr val="002060"/>
                </a:solidFill>
              </a:rPr>
              <a:t/>
            </a:r>
            <a:br>
              <a:rPr lang="ru-RU" sz="5400" i="1" dirty="0" smtClean="0">
                <a:solidFill>
                  <a:srgbClr val="002060"/>
                </a:solidFill>
              </a:rPr>
            </a:b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412776"/>
            <a:ext cx="4038600" cy="4525963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3528" y="1700808"/>
            <a:ext cx="4464496" cy="438194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i="1" dirty="0"/>
              <a:t>с</a:t>
            </a:r>
            <a:r>
              <a:rPr lang="ru-RU" b="1" i="1" dirty="0" smtClean="0"/>
              <a:t>пиральное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/>
              <a:t>ц</a:t>
            </a:r>
            <a:r>
              <a:rPr lang="ru-RU" b="1" i="1" dirty="0" smtClean="0"/>
              <a:t>ентровочное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д</a:t>
            </a:r>
            <a:r>
              <a:rPr lang="ru-RU" dirty="0" smtClean="0"/>
              <a:t>ля сверления отверстий </a:t>
            </a:r>
            <a:r>
              <a:rPr lang="ru-RU" b="1" i="1" dirty="0" smtClean="0"/>
              <a:t>в неметаллах </a:t>
            </a:r>
            <a:r>
              <a:rPr lang="ru-RU" dirty="0" smtClean="0"/>
              <a:t>(древесине, пластмассе, оргстекле)</a:t>
            </a:r>
          </a:p>
          <a:p>
            <a:pPr>
              <a:buFont typeface="Wingdings" pitchFamily="2" charset="2"/>
              <a:buChar char="q"/>
            </a:pPr>
            <a:endParaRPr lang="ru-RU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085051" y="1952836"/>
            <a:ext cx="360040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557262" y="2596817"/>
            <a:ext cx="4968552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085051" y="3892961"/>
            <a:ext cx="2304256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059832" y="1952836"/>
            <a:ext cx="4392488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585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1" t="6283" r="5593" b="4157"/>
          <a:stretch/>
        </p:blipFill>
        <p:spPr>
          <a:xfrm>
            <a:off x="179512" y="424331"/>
            <a:ext cx="8856984" cy="5956997"/>
          </a:xfrm>
        </p:spPr>
      </p:pic>
      <p:sp>
        <p:nvSpPr>
          <p:cNvPr id="6" name="Прямоугольник 5"/>
          <p:cNvSpPr/>
          <p:nvPr/>
        </p:nvSpPr>
        <p:spPr>
          <a:xfrm>
            <a:off x="899592" y="548680"/>
            <a:ext cx="2160240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СПИРАЛЬНЫЕ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266020"/>
            <a:ext cx="25202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 прямыми  канавками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873" y="3717032"/>
            <a:ext cx="2160240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ПЕРОВОЕ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721763"/>
            <a:ext cx="2664295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</a:t>
            </a:r>
            <a:r>
              <a:rPr lang="ru-RU" b="1" dirty="0" smtClean="0"/>
              <a:t>ля </a:t>
            </a:r>
            <a:r>
              <a:rPr lang="ru-RU" sz="2400" b="1" dirty="0" smtClean="0"/>
              <a:t> кольцевого  </a:t>
            </a:r>
            <a:r>
              <a:rPr lang="ru-RU" b="1" dirty="0" smtClean="0"/>
              <a:t>сверления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548680"/>
            <a:ext cx="3312368" cy="7592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ОДНОКРОМОЧНЫЕ </a:t>
            </a:r>
          </a:p>
          <a:p>
            <a:pPr algn="ctr"/>
            <a:r>
              <a:rPr lang="ru-RU" i="1" dirty="0" smtClean="0"/>
              <a:t>для  глубокого  сверления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4205" y="2348880"/>
            <a:ext cx="3672408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Двух кромочные </a:t>
            </a:r>
          </a:p>
          <a:p>
            <a:pPr algn="ctr"/>
            <a:r>
              <a:rPr lang="ru-RU" i="1" dirty="0" smtClean="0"/>
              <a:t>для  глубокого  сверления</a:t>
            </a:r>
            <a:endParaRPr lang="ru-RU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4221088"/>
            <a:ext cx="2160240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РУЖЕЙНОЕ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30289" y="5502805"/>
            <a:ext cx="2160240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ЦЕНТРОВОЧНОЕ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2928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22114"/>
          </a:xfrm>
        </p:spPr>
        <p:txBody>
          <a:bodyPr/>
          <a:lstStyle/>
          <a:p>
            <a:r>
              <a:rPr lang="ru-RU" sz="4300" b="1" dirty="0">
                <a:solidFill>
                  <a:srgbClr val="002060"/>
                </a:solidFill>
              </a:rPr>
              <a:t>2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sz="4300" b="1" dirty="0" smtClean="0">
                <a:solidFill>
                  <a:srgbClr val="002060"/>
                </a:solidFill>
              </a:rPr>
              <a:t>УГЛЫ ЗАОСТРЕНИЯ СВЕРЛА</a:t>
            </a:r>
            <a:endParaRPr lang="ru-RU" sz="43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05131515"/>
              </p:ext>
            </p:extLst>
          </p:nvPr>
        </p:nvGraphicFramePr>
        <p:xfrm>
          <a:off x="457200" y="1196975"/>
          <a:ext cx="8229600" cy="51890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840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материалы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Угол</a:t>
                      </a:r>
                      <a:r>
                        <a:rPr lang="ru-RU" sz="2400" baseline="0" dirty="0" smtClean="0">
                          <a:solidFill>
                            <a:schemeClr val="tx2"/>
                          </a:solidFill>
                        </a:rPr>
                        <a:t> заострения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84005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1. ЧУГУН И СТАЛЬ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116 – 118 </a:t>
                      </a:r>
                      <a:endParaRPr lang="ru-RU" sz="3200" b="1" dirty="0"/>
                    </a:p>
                  </a:txBody>
                  <a:tcPr/>
                </a:tc>
              </a:tr>
              <a:tr h="84005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2. ЗАКАЛЁННАЯ СТАЛЬ, СТАЛЬНЫЕ ПАКОВКИ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125 </a:t>
                      </a:r>
                      <a:endParaRPr lang="ru-RU" sz="3200" b="1" dirty="0"/>
                    </a:p>
                  </a:txBody>
                  <a:tcPr/>
                </a:tc>
              </a:tr>
              <a:tr h="840056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3</a:t>
                      </a:r>
                      <a:r>
                        <a:rPr lang="ru-RU" sz="2400" b="1" dirty="0" smtClean="0"/>
                        <a:t>. АЛЮМИНИЙ, ЛАТУНЬ, БРОНЗА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130- 140</a:t>
                      </a:r>
                      <a:endParaRPr lang="ru-RU" sz="3200" b="1" dirty="0"/>
                    </a:p>
                  </a:txBody>
                  <a:tcPr/>
                </a:tc>
              </a:tr>
              <a:tr h="84005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4. ЛИТЕЙНЫЙ</a:t>
                      </a:r>
                      <a:r>
                        <a:rPr lang="ru-RU" sz="2400" b="1" baseline="0" dirty="0" smtClean="0"/>
                        <a:t> АЛЮМИНИЕВЫЙ СПЛАВ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90 - 100</a:t>
                      </a:r>
                      <a:endParaRPr lang="ru-RU" sz="3200" b="1" dirty="0"/>
                    </a:p>
                  </a:txBody>
                  <a:tcPr/>
                </a:tc>
              </a:tr>
              <a:tr h="84005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</a:t>
                      </a:r>
                      <a:r>
                        <a:rPr lang="ru-RU" sz="3200" dirty="0" smtClean="0"/>
                        <a:t>. </a:t>
                      </a:r>
                      <a:r>
                        <a:rPr lang="ru-RU" sz="2400" b="1" dirty="0" smtClean="0"/>
                        <a:t>ПЛАСТМАССА, ВИНИЛПЛАСТ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effectLst/>
                        </a:rPr>
                        <a:t>50 - 60</a:t>
                      </a:r>
                      <a:endParaRPr lang="ru-RU" sz="3200" b="1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748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3</a:t>
            </a:r>
            <a:r>
              <a:rPr lang="ru-RU" b="1" dirty="0" smtClean="0">
                <a:solidFill>
                  <a:srgbClr val="002060"/>
                </a:solidFill>
              </a:rPr>
              <a:t>. КРЕПЛЕНИЕ СВЕРЛА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Крепление сверла осуществляется </a:t>
            </a:r>
          </a:p>
          <a:p>
            <a:pPr marL="0" indent="0">
              <a:buNone/>
            </a:pPr>
            <a:r>
              <a:rPr lang="ru-RU" b="1" i="1" u="sng" dirty="0" smtClean="0"/>
              <a:t>тремя способами:</a:t>
            </a:r>
          </a:p>
          <a:p>
            <a:pPr marL="0" indent="0">
              <a:buNone/>
            </a:pPr>
            <a:r>
              <a:rPr lang="ru-RU" sz="2800" dirty="0" smtClean="0"/>
              <a:t>1.Непосредственно в </a:t>
            </a:r>
          </a:p>
          <a:p>
            <a:pPr marL="0" indent="0">
              <a:buNone/>
            </a:pPr>
            <a:r>
              <a:rPr lang="ru-RU" sz="2800" dirty="0"/>
              <a:t>к</a:t>
            </a:r>
            <a:r>
              <a:rPr lang="ru-RU" sz="2800" dirty="0" smtClean="0"/>
              <a:t>оническое отверстие шпинделя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2800" dirty="0" smtClean="0"/>
              <a:t>2. В переходных конических</a:t>
            </a:r>
          </a:p>
          <a:p>
            <a:pPr marL="0" indent="0">
              <a:buNone/>
            </a:pPr>
            <a:r>
              <a:rPr lang="ru-RU" sz="2800" dirty="0" smtClean="0"/>
              <a:t> втулках и затем вставляется шпиндель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r>
              <a:rPr lang="ru-RU" sz="2800" dirty="0" smtClean="0"/>
              <a:t>3. В  трёх кулачковый патрон</a:t>
            </a:r>
          </a:p>
          <a:p>
            <a:pPr marL="0" indent="0">
              <a:buNone/>
            </a:pPr>
            <a:r>
              <a:rPr lang="ru-RU" sz="1600" dirty="0" smtClean="0"/>
              <a:t>(</a:t>
            </a:r>
            <a:r>
              <a:rPr lang="ru-RU" sz="1600" i="1" dirty="0" smtClean="0"/>
              <a:t>ссылка на ЭОР) 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260" r="8385" b="18877"/>
          <a:stretch/>
        </p:blipFill>
        <p:spPr>
          <a:xfrm rot="5400000">
            <a:off x="5717341" y="1891059"/>
            <a:ext cx="2533810" cy="1096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59" t="20796" r="4611" b="18201"/>
          <a:stretch/>
        </p:blipFill>
        <p:spPr>
          <a:xfrm rot="5400000">
            <a:off x="6889343" y="4712539"/>
            <a:ext cx="2711093" cy="144016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472100" y="5229200"/>
            <a:ext cx="2519455" cy="43204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067944" y="2271611"/>
            <a:ext cx="2808312" cy="293294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98" t="3644" r="65712" b="4605"/>
          <a:stretch/>
        </p:blipFill>
        <p:spPr>
          <a:xfrm>
            <a:off x="7802322" y="1473041"/>
            <a:ext cx="885134" cy="2233190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6588224" y="3356992"/>
            <a:ext cx="1403331" cy="72008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7092280" y="2589636"/>
            <a:ext cx="899275" cy="767356"/>
          </a:xfrm>
          <a:prstGeom prst="straightConnector1">
            <a:avLst/>
          </a:prstGeom>
          <a:ln w="3810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616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7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4</a:t>
            </a:r>
            <a:r>
              <a:rPr lang="ru-RU" b="1" dirty="0" smtClean="0">
                <a:solidFill>
                  <a:srgbClr val="002060"/>
                </a:solidFill>
              </a:rPr>
              <a:t>. ВИДЫ  СВЕРЛЕНИЯ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6707088" cy="507342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b="1" dirty="0" smtClean="0"/>
              <a:t>Ручное сверление 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sz="2800" i="1" dirty="0" smtClean="0"/>
              <a:t>трещотки, ручная дрель, коловорот) </a:t>
            </a:r>
            <a:r>
              <a:rPr lang="ru-RU" sz="1400" i="1" dirty="0" smtClean="0"/>
              <a:t>организация раб. </a:t>
            </a:r>
            <a:r>
              <a:rPr lang="ru-RU" sz="1400" i="1" dirty="0"/>
              <a:t>м</a:t>
            </a:r>
            <a:r>
              <a:rPr lang="ru-RU" sz="1400" i="1" dirty="0" smtClean="0"/>
              <a:t>еста – ссылка на ЭОР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Механическое сверление 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sz="2800" dirty="0" smtClean="0"/>
              <a:t>ручная электродрель, сверлильные станки)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50" t="3016" r="3968" b="6984"/>
          <a:stretch/>
        </p:blipFill>
        <p:spPr>
          <a:xfrm>
            <a:off x="467544" y="4434999"/>
            <a:ext cx="2160240" cy="2167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349"/>
          <a:stretch/>
        </p:blipFill>
        <p:spPr>
          <a:xfrm>
            <a:off x="3419872" y="4104710"/>
            <a:ext cx="2664296" cy="2537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0276" y="980728"/>
            <a:ext cx="2520280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77" r="21538"/>
          <a:stretch/>
        </p:blipFill>
        <p:spPr>
          <a:xfrm>
            <a:off x="6804248" y="3872583"/>
            <a:ext cx="2016224" cy="2730303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4860032" y="1412776"/>
            <a:ext cx="1656184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129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ростые шаблоны (4)">
  <a:themeElements>
    <a:clrScheme name="plain horizontal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plain horizon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horizont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простые шаблоны (4)</Template>
  <TotalTime>220</TotalTime>
  <Words>359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простые шаблоны (4)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 Тема:  «СВЕРЛЕНИЕ ОТВЕРСТИЙ»</vt:lpstr>
      <vt:lpstr>СВЕРЛЕНИЕМ называют</vt:lpstr>
      <vt:lpstr>  СВЕРЛО – это двузубый режущий инструмент   КОНСТРУКЦИЯ СВЕРЛА:</vt:lpstr>
      <vt:lpstr>Б) Сверло спиральное (самое распространённое    ) с цилиндрическим хвостовиком</vt:lpstr>
      <vt:lpstr>1. СВЁРЛА бывают: </vt:lpstr>
      <vt:lpstr>Слайд 6</vt:lpstr>
      <vt:lpstr>2. УГЛЫ ЗАОСТРЕНИЯ СВЕРЛА</vt:lpstr>
      <vt:lpstr>3. КРЕПЛЕНИЕ СВЕРЛА</vt:lpstr>
      <vt:lpstr>4. ВИДЫ  СВЕРЛЕНИЯ</vt:lpstr>
      <vt:lpstr>5. ПРИСПОСОБЛЕНИЯ</vt:lpstr>
      <vt:lpstr>6. Процесс  сверления сквозных отверстий:</vt:lpstr>
      <vt:lpstr>7. ТЕХНИКА БЕЗОПАСНОСТИ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«СВЕРЛЕНИЕ ОТВЕРСТИЙ»</dc:title>
  <dc:creator>User</dc:creator>
  <cp:lastModifiedBy>user</cp:lastModifiedBy>
  <cp:revision>35</cp:revision>
  <dcterms:created xsi:type="dcterms:W3CDTF">2012-10-22T09:22:27Z</dcterms:created>
  <dcterms:modified xsi:type="dcterms:W3CDTF">2014-11-15T00:56:50Z</dcterms:modified>
</cp:coreProperties>
</file>