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B7FFD8"/>
    <a:srgbClr val="29FF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Новая папка\2f192eb5e9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:\для шаблонов\цветы\коричнев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69088"/>
            <a:ext cx="1052513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A6A3F-50EF-431B-8533-0BF460A6E46C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3BF13-07AD-4258-9FB2-F30413E50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D29BD-7233-45D2-BAE7-DCF411FE68C0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7C76F-44DF-4F1C-87DC-FC0ACA274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392BE-3142-45F0-93F2-A570182DE23A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F8A5-97CE-4ACD-9909-345C20074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45EE-9C5A-42EB-964C-5EE5EDD43FEB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06E18-31A9-43E3-9244-EBE769425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1239-4877-4A2F-B00E-1BA9959D15B1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379C-7195-4339-8716-A5C0A311B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E0DEF-9F35-4B21-B896-224934EB57E3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81FC-7254-4F26-BE5F-1E97B5E02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DB622-D5F9-406E-86EC-B7F3E7081D92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C81F5-94B4-4C50-96AD-1C8E82CC0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E9381-78DC-4747-B484-A6B61395D029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5EF9-C19D-4E95-9389-1E01EE0C2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24E8-F704-4F05-80E4-7643A411EDF2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CE684-CD1E-465F-A2D5-A75EBA0B4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C6812-3AF4-41F0-A1B3-7A6607B37C05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23B0D-41D7-4FAF-95CC-669126389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CC8DA-70B1-420C-9134-8BDEEB8E28BE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3493F-97D8-409E-833C-90CE218A9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875EFA-597F-44DE-9887-529EAA99E6E3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E167DD-DBEC-4EE2-BF98-E99B99745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2" descr="C:\Documents and Settings\Admin\Рабочий стол\Новая папка\2f192eb5e9f3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285750" y="285750"/>
            <a:ext cx="8501063" cy="6286500"/>
          </a:xfrm>
          <a:prstGeom prst="roundRect">
            <a:avLst/>
          </a:prstGeom>
          <a:solidFill>
            <a:srgbClr val="B7FFD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0%D0%B5%D1%87%D0%B5%D1%81%D0%BA%D0%B8%D0%B9_%D1%8F%D0%B7%D1%8B%D0%BA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8172480" cy="392909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Классный час.</a:t>
            </a:r>
            <a:b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СИЛА СЛОВА. </a:t>
            </a:r>
            <a:b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ВИРУС СКВЕРНОСЛОВИЯ.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285859"/>
          <a:ext cx="8143931" cy="4877529"/>
        </p:xfrm>
        <a:graphic>
          <a:graphicData uri="http://schemas.openxmlformats.org/drawingml/2006/table">
            <a:tbl>
              <a:tblPr/>
              <a:tblGrid>
                <a:gridCol w="4071540"/>
                <a:gridCol w="4072391"/>
              </a:tblGrid>
              <a:tr h="9388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6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В </a:t>
                      </a:r>
                      <a:r>
                        <a:rPr lang="ru-RU" sz="2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умной беседе быть – ума прикупить,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</a:t>
                      </a:r>
                      <a:r>
                        <a:rPr lang="ru-RU" sz="2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i="1" dirty="0" smtClean="0">
                          <a:latin typeface="Times New Roman"/>
                          <a:ea typeface="Calibri"/>
                          <a:cs typeface="Times New Roman"/>
                        </a:rPr>
                        <a:t>что </a:t>
                      </a:r>
                      <a:r>
                        <a:rPr lang="ru-RU" sz="2600" i="1" dirty="0">
                          <a:latin typeface="Times New Roman"/>
                          <a:ea typeface="Calibri"/>
                          <a:cs typeface="Times New Roman"/>
                        </a:rPr>
                        <a:t>дождь в засуху.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6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2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Хорошее </a:t>
                      </a:r>
                      <a:r>
                        <a:rPr lang="ru-RU" sz="2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слово –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Б.</a:t>
                      </a:r>
                      <a:r>
                        <a:rPr lang="ru-RU" sz="2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i="1" dirty="0" smtClean="0">
                          <a:latin typeface="Times New Roman"/>
                          <a:ea typeface="Calibri"/>
                          <a:cs typeface="Times New Roman"/>
                        </a:rPr>
                        <a:t>многого </a:t>
                      </a:r>
                      <a:r>
                        <a:rPr lang="ru-RU" sz="2600" i="1" dirty="0">
                          <a:latin typeface="Times New Roman"/>
                          <a:ea typeface="Calibri"/>
                          <a:cs typeface="Times New Roman"/>
                        </a:rPr>
                        <a:t>добьёшься.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6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2600" i="1" dirty="0" smtClean="0">
                          <a:latin typeface="Times New Roman"/>
                          <a:ea typeface="Calibri"/>
                          <a:cs typeface="Times New Roman"/>
                        </a:rPr>
                        <a:t>  Доброе </a:t>
                      </a:r>
                      <a:r>
                        <a:rPr lang="ru-RU" sz="2600" i="1" dirty="0">
                          <a:latin typeface="Times New Roman"/>
                          <a:ea typeface="Calibri"/>
                          <a:cs typeface="Times New Roman"/>
                        </a:rPr>
                        <a:t>слово человеку -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 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i="1" dirty="0" smtClean="0">
                          <a:latin typeface="Times New Roman"/>
                          <a:ea typeface="Calibri"/>
                          <a:cs typeface="Times New Roman"/>
                        </a:rPr>
                        <a:t>другое </a:t>
                      </a:r>
                      <a:r>
                        <a:rPr lang="ru-RU" sz="2600" i="1" dirty="0">
                          <a:latin typeface="Times New Roman"/>
                          <a:ea typeface="Calibri"/>
                          <a:cs typeface="Times New Roman"/>
                        </a:rPr>
                        <a:t>- сращивает.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2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6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2600" i="1" dirty="0" smtClean="0">
                          <a:latin typeface="Times New Roman"/>
                          <a:ea typeface="Calibri"/>
                          <a:cs typeface="Times New Roman"/>
                        </a:rPr>
                        <a:t>  Ласковым </a:t>
                      </a:r>
                      <a:r>
                        <a:rPr lang="ru-RU" sz="2600" i="1" dirty="0">
                          <a:latin typeface="Times New Roman"/>
                          <a:ea typeface="Calibri"/>
                          <a:cs typeface="Times New Roman"/>
                        </a:rPr>
                        <a:t>словом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r>
                        <a:rPr lang="ru-RU" sz="2600" b="1" i="1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6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600" i="1" dirty="0" smtClean="0">
                          <a:latin typeface="Times New Roman"/>
                          <a:ea typeface="Calibri"/>
                          <a:cs typeface="Times New Roman"/>
                        </a:rPr>
                        <a:t>язык </a:t>
                      </a:r>
                      <a:r>
                        <a:rPr lang="ru-RU" sz="2600" i="1" dirty="0">
                          <a:latin typeface="Times New Roman"/>
                          <a:ea typeface="Calibri"/>
                          <a:cs typeface="Times New Roman"/>
                        </a:rPr>
                        <a:t>не отсохнет.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1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6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2600" i="1" dirty="0" smtClean="0">
                          <a:latin typeface="Times New Roman"/>
                          <a:ea typeface="Calibri"/>
                          <a:cs typeface="Times New Roman"/>
                        </a:rPr>
                        <a:t>  От </a:t>
                      </a:r>
                      <a:r>
                        <a:rPr lang="ru-RU" sz="2600" i="1" dirty="0">
                          <a:latin typeface="Times New Roman"/>
                          <a:ea typeface="Calibri"/>
                          <a:cs typeface="Times New Roman"/>
                        </a:rPr>
                        <a:t>одного слова,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Д.</a:t>
                      </a:r>
                      <a:r>
                        <a:rPr lang="ru-RU" sz="2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</a:t>
                      </a:r>
                      <a:r>
                        <a:rPr lang="ru-RU" sz="2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глупой – свой потерять.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8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6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r>
                        <a:rPr lang="ru-RU" sz="2600" i="1" dirty="0" smtClean="0">
                          <a:latin typeface="Times New Roman"/>
                          <a:ea typeface="Calibri"/>
                          <a:cs typeface="Times New Roman"/>
                        </a:rPr>
                        <a:t>  Одно </a:t>
                      </a:r>
                      <a:r>
                        <a:rPr lang="ru-RU" sz="2600" i="1" dirty="0">
                          <a:latin typeface="Times New Roman"/>
                          <a:ea typeface="Calibri"/>
                          <a:cs typeface="Times New Roman"/>
                        </a:rPr>
                        <a:t>слово кость ломит,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Е. </a:t>
                      </a:r>
                      <a:r>
                        <a:rPr lang="ru-RU" sz="2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i="1" dirty="0" smtClean="0">
                          <a:latin typeface="Times New Roman"/>
                          <a:ea typeface="Calibri"/>
                          <a:cs typeface="Times New Roman"/>
                        </a:rPr>
                        <a:t>да </a:t>
                      </a:r>
                      <a:r>
                        <a:rPr lang="ru-RU" sz="2600" i="1" dirty="0">
                          <a:latin typeface="Times New Roman"/>
                          <a:ea typeface="Calibri"/>
                          <a:cs typeface="Times New Roman"/>
                        </a:rPr>
                        <a:t>навеки ссора.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2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6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r>
                        <a:rPr lang="ru-RU" sz="2600" i="1" dirty="0" smtClean="0">
                          <a:latin typeface="Times New Roman"/>
                          <a:ea typeface="Calibri"/>
                          <a:cs typeface="Times New Roman"/>
                        </a:rPr>
                        <a:t>  От </a:t>
                      </a:r>
                      <a:r>
                        <a:rPr lang="ru-RU" sz="2600" i="1" dirty="0">
                          <a:latin typeface="Times New Roman"/>
                          <a:ea typeface="Calibri"/>
                          <a:cs typeface="Times New Roman"/>
                        </a:rPr>
                        <a:t>учтивых слов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Ё. </a:t>
                      </a:r>
                      <a:r>
                        <a:rPr lang="ru-RU" sz="2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половина </a:t>
                      </a:r>
                      <a:r>
                        <a:rPr lang="ru-RU" sz="2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дела.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000100" y="356330"/>
            <a:ext cx="75009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«Соедини части пословиц».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00034" y="213877"/>
            <a:ext cx="807249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 - особый дар.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Произноси слово с осторожностью и благоговением. Не употребляй бранные слова, не осуждай, а прощай недостатки людей.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Приготовься ответить за каждое свое слово.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Думай, с какой целью произносишь слово.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Будь немногословен: «Злые мысли, если не найдут выхода через язык, умирают».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Молчи, особенно в неприятностях.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42910" y="429239"/>
            <a:ext cx="785818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Я сегодня задумался о….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Мне сегодня понравилось…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Я остался при своем мнении…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Я изменил мнение о…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Нужно обсудить на следующем классном часе вопрос…(какой)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I:\Сквернословие\12835_25711.jpg"/>
          <p:cNvPicPr>
            <a:picLocks noChangeAspect="1" noChangeArrowheads="1"/>
          </p:cNvPicPr>
          <p:nvPr/>
        </p:nvPicPr>
        <p:blipFill>
          <a:blip r:embed="rId2" cstate="print"/>
          <a:srcRect l="8524" r="4546" b="9090"/>
          <a:stretch>
            <a:fillRect/>
          </a:stretch>
        </p:blipFill>
        <p:spPr bwMode="auto">
          <a:xfrm>
            <a:off x="3428992" y="2857496"/>
            <a:ext cx="478631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55909d0660d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76200" cap="rnd">
            <a:solidFill>
              <a:schemeClr val="hlink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1428728" y="571480"/>
            <a:ext cx="72866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4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приятный </a:t>
            </a:r>
            <a:r>
              <a:rPr lang="ru-RU" sz="4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день!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71636"/>
          </a:xfrm>
        </p:spPr>
        <p:txBody>
          <a:bodyPr/>
          <a:lstStyle/>
          <a:p>
            <a:pPr algn="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Речь - это показатель ума.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Сенека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pPr algn="l"/>
            <a:r>
              <a:rPr lang="ru-RU" b="1" i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Даль предупреждал: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«С языком, с человеческим словом, с речью безнаказанно шутить нельзя; словесная речь человека – это видимая, осязаемая связь, союзное звено между телом и духом».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g.tyt.by/n/0f/6/obyavlenie_komplimenty_v_gom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297634"/>
          </a:xfrm>
        </p:spPr>
        <p:txBody>
          <a:bodyPr/>
          <a:lstStyle/>
          <a:p>
            <a:pPr algn="l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Копролали́я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 tooltip="Латинский язык"/>
              </a:rPr>
              <a:t>лат.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la-Latn" i="1" dirty="0" smtClean="0">
                <a:latin typeface="Times New Roman" pitchFamily="18" charset="0"/>
                <a:cs typeface="Times New Roman" pitchFamily="18" charset="0"/>
              </a:rPr>
              <a:t>coprolalia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 tooltip="Греческий язык"/>
              </a:rPr>
              <a:t>греч.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κόπρος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кал, грязь + 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λαλία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речь)(словесный понос) — болезненное, иногда непреодолимое импульсивное влечение к циничной и нецензурной брани безо всякого повода.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(источник: Интернет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http://ru.wikipedia.org/wiki/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642918"/>
            <a:ext cx="72866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СКВЕРНОСЛОВИЕ.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Речь, наполненная скверными, непристойными словами.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(С. И. Ожегов. Словарь русского языка)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428868"/>
            <a:ext cx="778674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СКВЕРНА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ж.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сквер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м.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вост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мерзость, гадость, пакость,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касть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все гнусное, противное, отвратительное, непотребное, что мерзит плотски и духовно; нечистота, грязь и гниль, тление, мертвечина, извержения, кал; смрад, вонь; непотребство, разврат, нравственное растление; все богопротивное.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(В. И. Даль. Толковый словарь живого великорусского языка)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715574"/>
            <a:ext cx="81439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наше время мат используется: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для повышения эмоциональности речи;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эмоциональной разрядки;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оскорбления, унижения адресата речи; 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демонстрации агрессии;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демонстрации отсутствия страха;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демонстрации раскованности, пренебрежительного отношения к системе запретов;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демонстрации принадлежности к «своим».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071546"/>
            <a:ext cx="33337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71472" y="576196"/>
            <a:ext cx="450059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20.1. Мелкое хулиганство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Мелкое хулиганство, то есть нарушение общественного порядка, выражающее явное неуважение к обществу,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сопровождающееся нецензурной бранью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общественных местах, оскорбительным приставанием к гражданам, а равно уничтожением или повреждением чужого имущества, - влечет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наложение административного штрафа в размере от пятисот до одной тысячи рублей или административный арест на срок до пятнадцати суток.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482398"/>
            <a:ext cx="800105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избавиться от сквернословия?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говорить плохих слов самому. Не нужно бояться быть белой вороной. Скажите себе: “Все пусть говорят, а я не буду!”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копируйте других, не говорите, как все, не старайтесь быть похожими на кого-то, сохраняйте самобытность и помните: “Не то, что входит в уста, оскверняет их, а то, что выходит из уст.”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Тренируйте себя просто говорить вежливо и красиво. Используйте в своей речи как можно больше позитивных высказываний (похвалу, поощрения, высказывание добрых позитивных чувств и мыслей).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Сквернословие - не есть способ расслабления. Чаще занимайтесь каким-нибудь позитивным,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креативным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трудом, например, лепкой, спортом, музыкой, рисованием, коллекционированием.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Работай над собой и над своей речью.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рдеч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Сердечки</Template>
  <TotalTime>120</TotalTime>
  <Words>529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Сердечки</vt:lpstr>
      <vt:lpstr>                                 Классный час.    Тема: СИЛА СЛОВА.  ВИРУС СКВЕРНОСЛОВИЯ.</vt:lpstr>
      <vt:lpstr>Речь - это показатель ума.  Сенека</vt:lpstr>
      <vt:lpstr> В. Даль предупреждал: «С языком, с человеческим словом, с речью безнаказанно шутить нельзя; словесная речь человека – это видимая, осязаемая связь, союзное звено между телом и духом». </vt:lpstr>
      <vt:lpstr>Слайд 4</vt:lpstr>
      <vt:lpstr>Копролали́я (лат. coprolalia; греч. κόπρος — кал, грязь + λαλία — речь)(словесный понос) — болезненное, иногда непреодолимое импульсивное влечение к циничной и нецензурной брани безо всякого повода. (источник: Интернет  http://ru.wikipedia.org/wiki/)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Классный час.    Тема: СИЛА СЛОВА.  ВИРУС СКВЕРНОСЛОВИЯ.</dc:title>
  <dc:creator>Пользователь</dc:creator>
  <cp:lastModifiedBy>Пользователь</cp:lastModifiedBy>
  <cp:revision>16</cp:revision>
  <dcterms:created xsi:type="dcterms:W3CDTF">2012-01-23T18:22:40Z</dcterms:created>
  <dcterms:modified xsi:type="dcterms:W3CDTF">2012-01-29T14:29:10Z</dcterms:modified>
</cp:coreProperties>
</file>