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57" r:id="rId4"/>
    <p:sldId id="259" r:id="rId5"/>
    <p:sldId id="265" r:id="rId6"/>
    <p:sldId id="264" r:id="rId7"/>
    <p:sldId id="263" r:id="rId8"/>
    <p:sldId id="262" r:id="rId9"/>
    <p:sldId id="267" r:id="rId10"/>
    <p:sldId id="261" r:id="rId11"/>
    <p:sldId id="268" r:id="rId12"/>
    <p:sldId id="266" r:id="rId13"/>
    <p:sldId id="260" r:id="rId14"/>
    <p:sldId id="269" r:id="rId15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20E2B-357D-4C78-AC9A-EDE61C358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7121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A737E-C229-4B88-A359-89ECF5F57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701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737E-C229-4B88-A359-89ECF5F5735C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6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2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5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4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1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5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10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E64AD-F5DC-4A0A-BB97-35ECE6893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1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mg-fotki.yandex.ru/get/5814/89635038.55b/0_6d254_54c41eb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3558"/>
            <a:ext cx="2051720" cy="30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ch1426.edusite.ru/images/p78_ch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13" y="2211"/>
            <a:ext cx="2125487" cy="269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Роль социального 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педагога в 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проектировании и 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развитии социально               </a:t>
            </a:r>
          </a:p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      ценной деятельности</a:t>
            </a:r>
          </a:p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            детей и взрослых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562464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atang" pitchFamily="18" charset="-127"/>
                <a:ea typeface="Batang" pitchFamily="18" charset="-127"/>
              </a:rPr>
              <a:t>Групповая консультация </a:t>
            </a:r>
          </a:p>
          <a:p>
            <a:pPr algn="ctr"/>
            <a:r>
              <a:rPr lang="ru-RU" b="1" dirty="0" smtClean="0">
                <a:latin typeface="Batang" pitchFamily="18" charset="-127"/>
                <a:ea typeface="Batang" pitchFamily="18" charset="-127"/>
              </a:rPr>
              <a:t>для социальных педагогов</a:t>
            </a:r>
          </a:p>
          <a:p>
            <a:pPr algn="r"/>
            <a:r>
              <a:rPr lang="ru-RU" b="1" dirty="0" smtClean="0">
                <a:ea typeface="Batang" pitchFamily="18" charset="-127"/>
              </a:rPr>
              <a:t>Измайлова Е.В.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5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g-fotki.yandex.ru/get/5814/89635038.55b/0_6d254_54c41eb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23" y="2213"/>
            <a:ext cx="1336008" cy="198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sch1426.edusite.ru/images/p78_ch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" y="2214"/>
            <a:ext cx="1112329" cy="141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23" y="154446"/>
            <a:ext cx="7075004" cy="670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0"/>
          <a:stretch/>
        </p:blipFill>
        <p:spPr bwMode="auto">
          <a:xfrm>
            <a:off x="4716016" y="1340768"/>
            <a:ext cx="4427984" cy="396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 descr="http://img-fotki.yandex.ru/get/5814/89635038.55b/0_6d254_54c41eb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13"/>
            <a:ext cx="1171854" cy="132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1202542"/>
            <a:ext cx="51480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ru-RU" b="1" dirty="0" smtClean="0">
                <a:solidFill>
                  <a:srgbClr val="00B050"/>
                </a:solidFill>
              </a:rPr>
              <a:t>Задачи </a:t>
            </a:r>
            <a:r>
              <a:rPr lang="ru-RU" b="1" dirty="0">
                <a:solidFill>
                  <a:srgbClr val="00B050"/>
                </a:solidFill>
              </a:rPr>
              <a:t>социального проекта:</a:t>
            </a:r>
            <a:endParaRPr lang="ru-RU" dirty="0">
              <a:solidFill>
                <a:srgbClr val="00B050"/>
              </a:solidFill>
            </a:endParaRPr>
          </a:p>
          <a:p>
            <a:pPr lvl="0" indent="266700">
              <a:buFont typeface="Wingdings" pitchFamily="2" charset="2"/>
              <a:buChar char="ü"/>
            </a:pPr>
            <a:r>
              <a:rPr lang="ru-RU" dirty="0"/>
              <a:t>сформулировать социальную трудность;</a:t>
            </a:r>
          </a:p>
          <a:p>
            <a:pPr lvl="0" indent="266700">
              <a:buFont typeface="Wingdings" pitchFamily="2" charset="2"/>
              <a:buChar char="ü"/>
            </a:pPr>
            <a:r>
              <a:rPr lang="ru-RU" dirty="0"/>
              <a:t>выявить социальную проблему;</a:t>
            </a:r>
          </a:p>
          <a:p>
            <a:pPr lvl="0" indent="266700">
              <a:buFont typeface="Wingdings" pitchFamily="2" charset="2"/>
              <a:buChar char="ü"/>
            </a:pPr>
            <a:r>
              <a:rPr lang="ru-RU" dirty="0"/>
              <a:t>определить «точки самостоятельности» и «точки сотруд­ничества»;</a:t>
            </a:r>
          </a:p>
          <a:p>
            <a:pPr lvl="0" indent="266700">
              <a:buFont typeface="Wingdings" pitchFamily="2" charset="2"/>
              <a:buChar char="ü"/>
            </a:pPr>
            <a:r>
              <a:rPr lang="ru-RU" dirty="0"/>
              <a:t>разработать и осуществить план действий;</a:t>
            </a:r>
          </a:p>
          <a:p>
            <a:pPr lvl="0" indent="266700">
              <a:buFont typeface="Wingdings" pitchFamily="2" charset="2"/>
              <a:buChar char="ü"/>
            </a:pPr>
            <a:r>
              <a:rPr lang="ru-RU" dirty="0"/>
              <a:t>оформить результаты своей деятельности в виде конеч­ного продукта;</a:t>
            </a:r>
          </a:p>
          <a:p>
            <a:pPr lvl="0" indent="266700">
              <a:buFont typeface="Wingdings" pitchFamily="2" charset="2"/>
              <a:buChar char="ü"/>
            </a:pPr>
            <a:r>
              <a:rPr lang="ru-RU" dirty="0"/>
              <a:t>отрефлексировать полученный опыт.</a:t>
            </a:r>
            <a:r>
              <a:rPr lang="ru-RU" b="1" dirty="0"/>
              <a:t> </a:t>
            </a:r>
            <a:endParaRPr lang="ru-RU" b="1" dirty="0" smtClean="0"/>
          </a:p>
          <a:p>
            <a:pPr indent="266700"/>
            <a:r>
              <a:rPr lang="ru-RU" b="1" dirty="0">
                <a:solidFill>
                  <a:srgbClr val="7030A0"/>
                </a:solidFill>
              </a:rPr>
              <a:t>Объекты социального проекта:</a:t>
            </a:r>
            <a:endParaRPr lang="ru-RU" dirty="0">
              <a:solidFill>
                <a:srgbClr val="7030A0"/>
              </a:solidFill>
            </a:endParaRPr>
          </a:p>
          <a:p>
            <a:pPr lvl="0" indent="266700">
              <a:buFont typeface="Wingdings" pitchFamily="2" charset="2"/>
              <a:buChar char="ü"/>
            </a:pPr>
            <a:r>
              <a:rPr lang="ru-RU" dirty="0"/>
              <a:t>социальные отношения;</a:t>
            </a:r>
          </a:p>
          <a:p>
            <a:pPr lvl="0" indent="266700">
              <a:buFont typeface="Wingdings" pitchFamily="2" charset="2"/>
              <a:buChar char="ü"/>
            </a:pPr>
            <a:r>
              <a:rPr lang="ru-RU" dirty="0"/>
              <a:t>социальные явления;</a:t>
            </a:r>
          </a:p>
          <a:p>
            <a:pPr lvl="0" indent="266700">
              <a:buFont typeface="Wingdings" pitchFamily="2" charset="2"/>
              <a:buChar char="ü"/>
            </a:pPr>
            <a:r>
              <a:rPr lang="ru-RU" dirty="0"/>
              <a:t>социальные институты;</a:t>
            </a:r>
          </a:p>
          <a:p>
            <a:pPr lvl="0" indent="266700">
              <a:buFont typeface="Wingdings" pitchFamily="2" charset="2"/>
              <a:buChar char="ü"/>
            </a:pPr>
            <a:r>
              <a:rPr lang="ru-RU" dirty="0"/>
              <a:t>социальная среда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213"/>
            <a:ext cx="7812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Цели социального проекта: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получение и осознание опыта социально значимой деятельности;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разрешение конкретной социальной проблемы за счёт собственной активности, совместной деятельности под­ростков и взрослых.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5288340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>
                <a:solidFill>
                  <a:schemeClr val="accent2"/>
                </a:solidFill>
              </a:rPr>
              <a:t>«Точка самостоятельности» </a:t>
            </a:r>
            <a:r>
              <a:rPr lang="ru-RU" sz="1600" dirty="0">
                <a:solidFill>
                  <a:prstClr val="black"/>
                </a:solidFill>
              </a:rPr>
              <a:t>— вопросы, аспекты, эта­пы работы, которые подросток считает возможным разре­шить, выполнить самостоятельно, без содействия сверстни­ков или взрослых.</a:t>
            </a:r>
          </a:p>
          <a:p>
            <a:pPr lvl="0" algn="just"/>
            <a:r>
              <a:rPr lang="ru-RU" sz="1600" b="1" i="1" dirty="0">
                <a:solidFill>
                  <a:schemeClr val="accent2"/>
                </a:solidFill>
              </a:rPr>
              <a:t>«Точка сотрудничества» </a:t>
            </a:r>
            <a:r>
              <a:rPr lang="ru-RU" sz="1600" dirty="0">
                <a:solidFill>
                  <a:prstClr val="black"/>
                </a:solidFill>
              </a:rPr>
              <a:t>— круг задач, для разрешения которых целесообразно привлекать других людей. Не обя­зательно, что подросток не сможет сам справиться с этими шагами, возможно, он способен все сделать один, но счита­ет, что более эффективным, успешным, целесообразным бу­дет использование чьей-либо помощи.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332656"/>
            <a:ext cx="8928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/>
              <a:t>Подготовительный</a:t>
            </a:r>
            <a:r>
              <a:rPr lang="ru-RU" sz="1400" dirty="0" smtClean="0"/>
              <a:t> - выявление </a:t>
            </a:r>
            <a:r>
              <a:rPr lang="ru-RU" sz="1400" dirty="0"/>
              <a:t>проблемы, определение темы, цели, задачи, сбор информации, определение </a:t>
            </a:r>
            <a:r>
              <a:rPr lang="ru-RU" sz="1400" dirty="0" smtClean="0"/>
              <a:t>партнёров.</a:t>
            </a:r>
            <a:endParaRPr lang="ru-RU" sz="1400" dirty="0"/>
          </a:p>
          <a:p>
            <a:pPr lvl="0" algn="just"/>
            <a:r>
              <a:rPr lang="ru-RU" sz="1400" b="1" dirty="0"/>
              <a:t>Основной </a:t>
            </a:r>
            <a:r>
              <a:rPr lang="ru-RU" sz="1400" dirty="0" smtClean="0"/>
              <a:t>- определение </a:t>
            </a:r>
            <a:r>
              <a:rPr lang="ru-RU" sz="1400" dirty="0"/>
              <a:t>стратегии и возможных мер решения проблемы, генерирование идей, их анализ, </a:t>
            </a:r>
            <a:r>
              <a:rPr lang="ru-RU" sz="1400" dirty="0" smtClean="0"/>
              <a:t>оценка.</a:t>
            </a:r>
            <a:endParaRPr lang="ru-RU" sz="1400" dirty="0"/>
          </a:p>
          <a:p>
            <a:pPr lvl="0" algn="just"/>
            <a:r>
              <a:rPr lang="ru-RU" sz="1400" b="1" dirty="0"/>
              <a:t>Заключительный </a:t>
            </a:r>
            <a:r>
              <a:rPr lang="ru-RU" sz="1400" dirty="0" smtClean="0"/>
              <a:t>- реализация </a:t>
            </a:r>
            <a:r>
              <a:rPr lang="ru-RU" sz="1400" dirty="0"/>
              <a:t>проекта или социальной акции, мониторинг и анализ </a:t>
            </a:r>
            <a:r>
              <a:rPr lang="ru-RU" sz="1400" dirty="0" smtClean="0"/>
              <a:t>результатов.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0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70C0"/>
                </a:solidFill>
              </a:rPr>
              <a:t>Этапы </a:t>
            </a:r>
            <a:r>
              <a:rPr lang="ru-RU" sz="2000" b="1" dirty="0" smtClean="0">
                <a:solidFill>
                  <a:srgbClr val="0070C0"/>
                </a:solidFill>
              </a:rPr>
              <a:t>социального проектирования: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"/>
          <a:stretch/>
        </p:blipFill>
        <p:spPr bwMode="auto">
          <a:xfrm>
            <a:off x="1520806" y="1484958"/>
            <a:ext cx="6102387" cy="537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http://sch1426.edusite.ru/images/p78_ch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15578"/>
            <a:ext cx="954842" cy="12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img-fotki.yandex.ru/get/5814/89635038.55b/0_6d254_54c41eb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83462"/>
            <a:ext cx="900178" cy="1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84023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20078"/>
            <a:ext cx="88569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День </a:t>
            </a:r>
            <a:r>
              <a:rPr lang="ru-RU" dirty="0"/>
              <a:t>здоровья в классе (школе). </a:t>
            </a:r>
            <a:endParaRPr lang="ru-RU" dirty="0" smtClean="0"/>
          </a:p>
          <a:p>
            <a:pPr algn="just"/>
            <a:r>
              <a:rPr lang="ru-RU" dirty="0" smtClean="0"/>
              <a:t>Кампания </a:t>
            </a:r>
            <a:r>
              <a:rPr lang="ru-RU" dirty="0"/>
              <a:t>антирекламы. </a:t>
            </a:r>
            <a:endParaRPr lang="ru-RU" dirty="0" smtClean="0"/>
          </a:p>
          <a:p>
            <a:pPr algn="just"/>
            <a:r>
              <a:rPr lang="ru-RU" dirty="0" smtClean="0"/>
              <a:t>День </a:t>
            </a:r>
            <a:r>
              <a:rPr lang="ru-RU" dirty="0"/>
              <a:t>душевного спокойствия. </a:t>
            </a:r>
            <a:endParaRPr lang="ru-RU" dirty="0" smtClean="0"/>
          </a:p>
          <a:p>
            <a:pPr algn="just"/>
            <a:r>
              <a:rPr lang="ru-RU" dirty="0" smtClean="0"/>
              <a:t>Акция </a:t>
            </a:r>
            <a:r>
              <a:rPr lang="ru-RU" dirty="0"/>
              <a:t>«Кто с нами?!» (отказ от вредной привычки). </a:t>
            </a:r>
            <a:endParaRPr lang="ru-RU" dirty="0" smtClean="0"/>
          </a:p>
          <a:p>
            <a:pPr algn="just"/>
            <a:r>
              <a:rPr lang="ru-RU" dirty="0" smtClean="0"/>
              <a:t>Пикетирование </a:t>
            </a:r>
            <a:r>
              <a:rPr lang="ru-RU" dirty="0"/>
              <a:t>табачной или алкогольной компании (оптового склада по продаже табачных изделий, алко­гольной продукции и т.п.). </a:t>
            </a:r>
            <a:endParaRPr lang="ru-RU" dirty="0" smtClean="0"/>
          </a:p>
          <a:p>
            <a:pPr algn="just"/>
            <a:r>
              <a:rPr lang="ru-RU" dirty="0" smtClean="0"/>
              <a:t>Социальное </a:t>
            </a:r>
            <a:r>
              <a:rPr lang="ru-RU" dirty="0"/>
              <a:t>убежище. </a:t>
            </a:r>
            <a:endParaRPr lang="ru-RU" dirty="0" smtClean="0"/>
          </a:p>
          <a:p>
            <a:pPr algn="just"/>
            <a:r>
              <a:rPr lang="ru-RU" dirty="0" smtClean="0"/>
              <a:t>Консультант </a:t>
            </a:r>
            <a:r>
              <a:rPr lang="ru-RU" dirty="0"/>
              <a:t>по телефону. </a:t>
            </a:r>
            <a:endParaRPr lang="ru-RU" dirty="0" smtClean="0"/>
          </a:p>
          <a:p>
            <a:pPr algn="just"/>
            <a:r>
              <a:rPr lang="ru-RU" dirty="0" smtClean="0"/>
              <a:t>Школьный </a:t>
            </a:r>
            <a:r>
              <a:rPr lang="ru-RU" dirty="0"/>
              <a:t>консультационный пункт. </a:t>
            </a:r>
            <a:endParaRPr lang="ru-RU" dirty="0" smtClean="0"/>
          </a:p>
          <a:p>
            <a:pPr algn="just"/>
            <a:r>
              <a:rPr lang="ru-RU" dirty="0" smtClean="0"/>
              <a:t>Детское </a:t>
            </a:r>
            <a:r>
              <a:rPr lang="ru-RU" dirty="0"/>
              <a:t>адвокатское бюро.</a:t>
            </a:r>
          </a:p>
          <a:p>
            <a:pPr algn="just"/>
            <a:r>
              <a:rPr lang="ru-RU" dirty="0"/>
              <a:t>Авторская ежедневная  классная  газета  («Скандалы», «Объявления», «Помощь», «Досуг», «Переписка»), </a:t>
            </a:r>
            <a:r>
              <a:rPr lang="ru-RU" dirty="0" smtClean="0"/>
              <a:t>«</a:t>
            </a:r>
            <a:r>
              <a:rPr lang="ru-RU" dirty="0"/>
              <a:t>Подъездная» газета. </a:t>
            </a:r>
            <a:endParaRPr lang="ru-RU" dirty="0" smtClean="0"/>
          </a:p>
          <a:p>
            <a:pPr algn="just"/>
            <a:r>
              <a:rPr lang="ru-RU" dirty="0" smtClean="0"/>
              <a:t>Школьный </a:t>
            </a:r>
            <a:r>
              <a:rPr lang="ru-RU" dirty="0"/>
              <a:t>сайт.</a:t>
            </a:r>
          </a:p>
          <a:p>
            <a:pPr algn="just"/>
            <a:r>
              <a:rPr lang="ru-RU" dirty="0"/>
              <a:t>Фильм о школе (рисованный, кадровый). </a:t>
            </a:r>
            <a:endParaRPr lang="ru-RU" dirty="0" smtClean="0"/>
          </a:p>
          <a:p>
            <a:pPr algn="just"/>
            <a:r>
              <a:rPr lang="ru-RU" dirty="0" smtClean="0"/>
              <a:t>Школьные </a:t>
            </a:r>
            <a:r>
              <a:rPr lang="ru-RU" dirty="0"/>
              <a:t>СМИ.</a:t>
            </a:r>
          </a:p>
          <a:p>
            <a:pPr algn="just"/>
            <a:r>
              <a:rPr lang="ru-RU" dirty="0" smtClean="0"/>
              <a:t>Газета </a:t>
            </a:r>
            <a:r>
              <a:rPr lang="ru-RU" dirty="0"/>
              <a:t>для родителей «Школа, в которой учатся ваши дети». </a:t>
            </a:r>
            <a:endParaRPr lang="ru-RU" dirty="0" smtClean="0"/>
          </a:p>
          <a:p>
            <a:pPr algn="just"/>
            <a:r>
              <a:rPr lang="ru-RU" dirty="0" smtClean="0"/>
              <a:t>«</a:t>
            </a:r>
            <a:r>
              <a:rPr lang="ru-RU" dirty="0"/>
              <a:t>Предвыборная программа». </a:t>
            </a:r>
            <a:endParaRPr lang="ru-RU" dirty="0" smtClean="0"/>
          </a:p>
          <a:p>
            <a:pPr algn="just"/>
            <a:r>
              <a:rPr lang="ru-RU" dirty="0" smtClean="0"/>
              <a:t>Детский </a:t>
            </a:r>
            <a:r>
              <a:rPr lang="ru-RU" dirty="0"/>
              <a:t>парламент.</a:t>
            </a:r>
          </a:p>
          <a:p>
            <a:pPr algn="just"/>
            <a:r>
              <a:rPr lang="ru-RU" dirty="0"/>
              <a:t>Школьная конституция (декларация прав учащегося). </a:t>
            </a:r>
            <a:endParaRPr lang="ru-RU" dirty="0" smtClean="0"/>
          </a:p>
          <a:p>
            <a:pPr algn="just"/>
            <a:r>
              <a:rPr lang="ru-RU" dirty="0" smtClean="0"/>
              <a:t>Агитационная </a:t>
            </a:r>
            <a:r>
              <a:rPr lang="ru-RU" dirty="0"/>
              <a:t>кампания. </a:t>
            </a:r>
            <a:endParaRPr lang="ru-RU" dirty="0" smtClean="0"/>
          </a:p>
          <a:p>
            <a:pPr algn="just"/>
            <a:r>
              <a:rPr lang="ru-RU" dirty="0" smtClean="0"/>
              <a:t>«</a:t>
            </a:r>
            <a:r>
              <a:rPr lang="ru-RU" dirty="0"/>
              <a:t>Чистые» выборы в классе. </a:t>
            </a:r>
            <a:endParaRPr lang="ru-RU" dirty="0" smtClean="0"/>
          </a:p>
          <a:p>
            <a:pPr algn="just"/>
            <a:r>
              <a:rPr lang="ru-RU" dirty="0" smtClean="0"/>
              <a:t>День </a:t>
            </a:r>
            <a:r>
              <a:rPr lang="ru-RU" dirty="0"/>
              <a:t>компромисса. </a:t>
            </a:r>
            <a:endParaRPr lang="ru-RU" dirty="0" smtClean="0"/>
          </a:p>
          <a:p>
            <a:pPr algn="just"/>
            <a:r>
              <a:rPr lang="ru-RU" dirty="0" smtClean="0"/>
              <a:t>Детская </a:t>
            </a:r>
            <a:r>
              <a:rPr lang="ru-RU" dirty="0"/>
              <a:t>конфликтная комиссия.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682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7030A0"/>
                </a:solidFill>
              </a:rPr>
              <a:t>ВАРИАНТЫ ТЕМ СОЦИАЛЬНОГО ПРОЕКТИРОВАНИЯ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2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g-fotki.yandex.ru/get/5814/89635038.55b/0_6d254_54c41eb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214"/>
            <a:ext cx="739806" cy="110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sch1426.edusite.ru/images/p78_ch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69240" cy="11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9086" y="32045"/>
            <a:ext cx="666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Рекомендуемая литература</a:t>
            </a:r>
            <a:endParaRPr lang="ru-RU" sz="2400" b="1" i="1" dirty="0">
              <a:solidFill>
                <a:srgbClr val="0070C0"/>
              </a:solidFill>
              <a:latin typeface="Arial Black" pitchFamily="34" charset="0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83" y="980728"/>
            <a:ext cx="90197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/>
              <a:t> </a:t>
            </a:r>
            <a:r>
              <a:rPr lang="ru-RU" sz="1600" dirty="0" smtClean="0"/>
              <a:t>Аверин </a:t>
            </a:r>
            <a:r>
              <a:rPr lang="ru-RU" sz="1600" dirty="0"/>
              <a:t>А.Н. Социальный эксперимент и его роль в управлении. – М., 1996.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/>
              <a:t>Антонюк </a:t>
            </a:r>
            <a:r>
              <a:rPr lang="ru-RU" sz="1600" dirty="0"/>
              <a:t>Г.А. Социальное проектирование и управление общественным развитием. – Минск, 1986.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/>
              <a:t>Асеев </a:t>
            </a:r>
            <a:r>
              <a:rPr lang="ru-RU" sz="1600" dirty="0"/>
              <a:t>В.Г., </a:t>
            </a:r>
            <a:r>
              <a:rPr lang="ru-RU" sz="1600" dirty="0" err="1"/>
              <a:t>Шкаратан</a:t>
            </a:r>
            <a:r>
              <a:rPr lang="ru-RU" sz="1600" dirty="0"/>
              <a:t> О.И. Социальные нормативы и социальное планирование. – М., 1984.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/>
              <a:t>Бурков </a:t>
            </a:r>
            <a:r>
              <a:rPr lang="ru-RU" sz="1600" dirty="0"/>
              <a:t>В.Н., Новиков Д.А. Как управлять проектами. - М., СИНТЕГ – ГЕО, 1997.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/>
              <a:t>Викторова </a:t>
            </a:r>
            <a:r>
              <a:rPr lang="ru-RU" sz="1600" dirty="0"/>
              <a:t>Т.Б. Социальное проектирование – социальное действие // Дополнительное образование. - №1, 2006. – С. 51-53.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/>
              <a:t>Громыко </a:t>
            </a:r>
            <a:r>
              <a:rPr lang="ru-RU" sz="1600" dirty="0"/>
              <a:t>Ю.В. Проектирование и программирование развития образования. – М.: МАРО, 1996.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/>
              <a:t>Иванов </a:t>
            </a:r>
            <a:r>
              <a:rPr lang="ru-RU" sz="1600" dirty="0"/>
              <a:t>В.Н. Социальные технологии в современном мире. – М., 1996.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/>
              <a:t>Колчина </a:t>
            </a:r>
            <a:r>
              <a:rPr lang="ru-RU" sz="1600" dirty="0"/>
              <a:t>М.С. Социальный проект как средство развития гражданского сознания учащихся // Дополнительное образование. - №8, 2004. – С. 3-6.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/>
              <a:t>Лапин </a:t>
            </a:r>
            <a:r>
              <a:rPr lang="ru-RU" sz="1600" dirty="0"/>
              <a:t>Н.И., </a:t>
            </a:r>
            <a:r>
              <a:rPr lang="ru-RU" sz="1600" dirty="0" err="1"/>
              <a:t>Коржева</a:t>
            </a:r>
            <a:r>
              <a:rPr lang="ru-RU" sz="1600" dirty="0"/>
              <a:t> Э.М., Наумова Н.Ф. Теория и практика социального планирования. – М., 1975.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err="1" smtClean="0"/>
              <a:t>Носакова</a:t>
            </a:r>
            <a:r>
              <a:rPr lang="ru-RU" sz="1600" dirty="0" smtClean="0"/>
              <a:t> </a:t>
            </a:r>
            <a:r>
              <a:rPr lang="ru-RU" sz="1600" dirty="0"/>
              <a:t>Т.В. Роль проектных технологий в процессе социализации личности (на примере социальной подготовки учащихся к семейной жизни) // Дополнительное образование. - №3, 2005. – С. 41-42.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/>
              <a:t>Прогнозное </a:t>
            </a:r>
            <a:r>
              <a:rPr lang="ru-RU" sz="1600" dirty="0"/>
              <a:t>социальное проектирование: теоретико-методологические и методические проблемы / </a:t>
            </a:r>
            <a:r>
              <a:rPr lang="ru-RU" sz="1600" dirty="0" err="1"/>
              <a:t>Отв.ред</a:t>
            </a:r>
            <a:r>
              <a:rPr lang="ru-RU" sz="1600" dirty="0"/>
              <a:t>. </a:t>
            </a:r>
            <a:r>
              <a:rPr lang="ru-RU" sz="1600" dirty="0" err="1"/>
              <a:t>Т.М.Дридзе</a:t>
            </a:r>
            <a:r>
              <a:rPr lang="ru-RU" sz="1600" dirty="0"/>
              <a:t>. – М.,1994.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/>
              <a:t>Рукавишникова </a:t>
            </a:r>
            <a:r>
              <a:rPr lang="ru-RU" sz="1600" dirty="0"/>
              <a:t>Е.В., Васильева Г.А., </a:t>
            </a:r>
            <a:r>
              <a:rPr lang="ru-RU" sz="1600" dirty="0" err="1"/>
              <a:t>Жиркова</a:t>
            </a:r>
            <a:r>
              <a:rPr lang="ru-RU" sz="1600" dirty="0"/>
              <a:t> М.В. Социальное проектирование как средство становления гражданской позиции школьников // Дополнительное образование. - №10, 2005. – С. 26-29.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err="1" smtClean="0"/>
              <a:t>Сбитнева</a:t>
            </a:r>
            <a:r>
              <a:rPr lang="ru-RU" sz="1600" dirty="0" smtClean="0"/>
              <a:t> </a:t>
            </a:r>
            <a:r>
              <a:rPr lang="ru-RU" sz="1600" dirty="0"/>
              <a:t>В.Б. Возможности методики социального проектирования в формировании лидерской позиции подростков // Внешкольник. - №12, 2006. – С. 17-19.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smtClean="0"/>
              <a:t>Социальные </a:t>
            </a:r>
            <a:r>
              <a:rPr lang="ru-RU" sz="1600" dirty="0"/>
              <a:t>технологии. Толковый словарь / Под ред. </a:t>
            </a:r>
            <a:r>
              <a:rPr lang="ru-RU" sz="1600" dirty="0" err="1"/>
              <a:t>В.Н.Иванова</a:t>
            </a:r>
            <a:r>
              <a:rPr lang="ru-RU" sz="1600" dirty="0"/>
              <a:t>. – М-Белгород, 1995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g-fotki.yandex.ru/get/5814/89635038.55b/0_6d254_54c41eb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53" y="2214"/>
            <a:ext cx="900178" cy="1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sch1426.edusite.ru/images/p78_ch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" y="2214"/>
            <a:ext cx="954842" cy="12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5616" y="243568"/>
            <a:ext cx="69847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 smtClean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i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разобрать основные </a:t>
            </a:r>
            <a:r>
              <a:rPr lang="ru-RU" sz="4400" b="1" i="1" dirty="0">
                <a:solidFill>
                  <a:schemeClr val="accent6">
                    <a:lumMod val="75000"/>
                  </a:schemeClr>
                </a:solidFill>
              </a:rPr>
              <a:t>теоретические </a:t>
            </a: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аспекты проектирования и развития социально ценной деятельности, раскрыть значимость социального педагога в процессе данной деятельности.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g-fotki.yandex.ru/get/5814/89635038.55b/0_6d254_54c41eb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53" y="2214"/>
            <a:ext cx="900178" cy="1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sch1426.edusite.ru/images/p78_ch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" y="2214"/>
            <a:ext cx="954842" cy="12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1" y="58902"/>
            <a:ext cx="72564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Важное место в деятельности социального педагога занимают </a:t>
            </a:r>
          </a:p>
          <a:p>
            <a:pPr algn="ctr"/>
            <a:r>
              <a:rPr lang="ru-RU" sz="2000" dirty="0" smtClean="0"/>
              <a:t>стимулирование и собственно развитие </a:t>
            </a:r>
          </a:p>
          <a:p>
            <a:pPr algn="ctr"/>
            <a:r>
              <a:rPr lang="ru-RU" sz="2000" b="1" i="1" dirty="0" smtClean="0"/>
              <a:t>социально ценной деятельности</a:t>
            </a:r>
            <a:r>
              <a:rPr lang="ru-RU" sz="2000" dirty="0" smtClean="0"/>
              <a:t> обучающихся и взрослых, </a:t>
            </a:r>
            <a:r>
              <a:rPr lang="ru-RU" sz="2000" i="1" u="sng" dirty="0" smtClean="0"/>
              <a:t>поддержка социальных инициатив, </a:t>
            </a:r>
          </a:p>
          <a:p>
            <a:pPr algn="ctr"/>
            <a:r>
              <a:rPr lang="ru-RU" sz="2000" i="1" u="sng" dirty="0" smtClean="0"/>
              <a:t>мероприятий, акций, социальных проектов и программ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0603" y="1988840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Под </a:t>
            </a:r>
            <a:r>
              <a:rPr lang="ru-RU" sz="2000" b="1" i="1" dirty="0" smtClean="0"/>
              <a:t>социальной инициативой </a:t>
            </a:r>
            <a:r>
              <a:rPr lang="ru-RU" sz="2000" dirty="0" smtClean="0"/>
              <a:t>понимается деятельность: </a:t>
            </a:r>
          </a:p>
          <a:p>
            <a:pPr algn="just"/>
            <a:r>
              <a:rPr lang="ru-RU" sz="2000" dirty="0" smtClean="0"/>
              <a:t>- во-первых, направленная на преобразование социокультурной среды в интересах гармонизации социального поля ребёнка;</a:t>
            </a:r>
          </a:p>
          <a:p>
            <a:pPr algn="just"/>
            <a:r>
              <a:rPr lang="ru-RU" sz="2000" dirty="0" smtClean="0"/>
              <a:t>- во-вторых учитывающая историко-культурный опыт и современное состояние теории и практики социально-педагогической работы;</a:t>
            </a:r>
          </a:p>
          <a:p>
            <a:pPr algn="just"/>
            <a:r>
              <a:rPr lang="ru-RU" sz="2000" dirty="0" smtClean="0"/>
              <a:t>- в-третьих порождающая новое содержание, методы, формы и технологии работы с детьми, подростками, семьями, обществом.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3285" y="443711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 smtClean="0"/>
              <a:t>Основной целью</a:t>
            </a:r>
            <a:r>
              <a:rPr lang="ru-RU" sz="2000" b="1" i="1" dirty="0" smtClean="0"/>
              <a:t> </a:t>
            </a:r>
            <a:r>
              <a:rPr lang="ru-RU" sz="2000" dirty="0" smtClean="0"/>
              <a:t>деятельности социального педагога в плане под­держки социальных инициатив детей и взрослых </a:t>
            </a:r>
            <a:r>
              <a:rPr lang="ru-RU" sz="2000" b="1" i="1" u="sng" dirty="0" smtClean="0"/>
              <a:t>является граждан­ское становление детей, их духовно-нравственное и патриотическое воспитание</a:t>
            </a:r>
            <a:r>
              <a:rPr lang="ru-RU" sz="2000" b="1" i="1" dirty="0" smtClean="0"/>
              <a:t> </a:t>
            </a:r>
            <a:r>
              <a:rPr lang="ru-RU" sz="2000" dirty="0" smtClean="0"/>
              <a:t>через создание в образовательном учреждении, на его базе или в микрорайоне интегративной, межведомственной модели педаго­гической поддержки детско-молодёжных общественных объединений.</a:t>
            </a:r>
            <a:endParaRPr lang="ru-RU" sz="20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g-fotki.yandex.ru/get/5814/89635038.55b/0_6d254_54c41eb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05264"/>
            <a:ext cx="827584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sch1426.edusite.ru/images/p78_ch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" y="5877272"/>
            <a:ext cx="749672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214"/>
            <a:ext cx="877412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i="1" dirty="0" smtClean="0"/>
              <a:t>Для этого социальный педагог проводит большую работу: </a:t>
            </a:r>
          </a:p>
          <a:p>
            <a:pPr indent="355600" algn="just"/>
            <a:endParaRPr lang="ru-RU" b="1" i="1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по разъяснению государственной политики в области детско-молодёжного движения, оказанию помощи в программиро­вании и проектировании деятельности детско-молодёжных общественных объединений;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организации активного сотрудничества общественных объе­динений с государственными структурами, спонсорами, не­правительственными организациями, средствами массовой информации;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разработке и проведению системы мероприятий, обеспечи­вающих новое наполнение внеурочной воспитательной ра­боты с учащимися образовательного учреждения;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поиску возможностей для материально-финансовой, орга­низационной, юридической, научно-методической и иной поддержки социально значимой деятельности общественных объединений в образовательных учреждениях;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установлению и развитию контактов с детскими и молодёж­ными общественными объединениями, в том числе через организацию международных и внутрироссийских обменов представителями детско-молодёжного движения;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решению вопросов занятости детей и молодёжи, оказанию по­мощи в самостоятельной организации досуга и развлечений;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содействию молодёжному предпринимательству;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поддержке талантливой молодёжи, творчески способных де­тей в реализации их возможностей и устремлений.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8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g-fotki.yandex.ru/get/5814/89635038.55b/0_6d254_54c41eb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53" y="-1"/>
            <a:ext cx="900178" cy="130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sch1426.edusite.ru/images/p78_ch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" y="-4694"/>
            <a:ext cx="954842" cy="12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6928" y="1764371"/>
            <a:ext cx="91282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b="1" dirty="0" smtClean="0">
                <a:solidFill>
                  <a:schemeClr val="accent6"/>
                </a:solidFill>
              </a:rPr>
              <a:t>Социальный педагог сам разрабатывает </a:t>
            </a:r>
            <a:r>
              <a:rPr lang="ru-RU" dirty="0" smtClean="0"/>
              <a:t>социально-педагогические проекты и программы </a:t>
            </a:r>
            <a:r>
              <a:rPr lang="ru-RU" b="1" dirty="0" smtClean="0">
                <a:solidFill>
                  <a:schemeClr val="accent6"/>
                </a:solidFill>
              </a:rPr>
              <a:t>и оказывает методическую и организационную помощь </a:t>
            </a:r>
            <a:r>
              <a:rPr lang="ru-RU" dirty="0" smtClean="0"/>
              <a:t>инициативным группам обществен­ности, детям и взрослым. </a:t>
            </a:r>
          </a:p>
          <a:p>
            <a:pPr indent="266700" algn="just"/>
            <a:r>
              <a:rPr lang="ru-RU" b="1" i="1" dirty="0" smtClean="0"/>
              <a:t>Содействуя</a:t>
            </a:r>
            <a:r>
              <a:rPr lang="ru-RU" dirty="0" smtClean="0"/>
              <a:t> развитию социальных инициатив детей и взрослых, социальный педагог использует различные моральные и матери­альные средства стимулирования их инициативы, добивается об­щественного признания значимых новаций, внедрения их в жизнь.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8135"/>
            <a:ext cx="73284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Концепция воспитательной системы школы выстраивается с ориентацией на модель выпускника как социально-адаптированного, образованного человека, личность свободную, культурную, гуманную, способную к саморазвитию. </a:t>
            </a:r>
            <a:r>
              <a:rPr lang="ru-RU" b="1" i="1" dirty="0"/>
              <a:t>Такой системный подход позволяет внедрять проектные методики социальной направленности в педагогический процесс школы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129" y="5015296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i="1" dirty="0"/>
              <a:t>Социально значимая деятельность </a:t>
            </a:r>
            <a:r>
              <a:rPr lang="ru-RU" dirty="0"/>
              <a:t>- это совокупность </a:t>
            </a:r>
            <a:r>
              <a:rPr lang="ru-RU" dirty="0" smtClean="0"/>
              <a:t>действий, </a:t>
            </a:r>
            <a:r>
              <a:rPr lang="ru-RU" dirty="0"/>
              <a:t>направленных на реализацию социальных преобразований и проблем социума, способствующих позитивным изменениям в самом человеке, </a:t>
            </a:r>
            <a:r>
              <a:rPr lang="ru-RU" dirty="0" smtClean="0"/>
              <a:t>во </a:t>
            </a:r>
            <a:r>
              <a:rPr lang="ru-RU" dirty="0"/>
              <a:t>внешней социальной </a:t>
            </a:r>
            <a:r>
              <a:rPr lang="ru-RU" dirty="0" smtClean="0"/>
              <a:t>среде.</a:t>
            </a:r>
            <a:r>
              <a:rPr lang="ru-RU" b="1" i="1" dirty="0" smtClean="0"/>
              <a:t> </a:t>
            </a:r>
          </a:p>
          <a:p>
            <a:pPr indent="355600" algn="just"/>
            <a:r>
              <a:rPr lang="ru-RU" b="1" i="1" dirty="0" smtClean="0"/>
              <a:t>Цель СЗД </a:t>
            </a:r>
            <a:r>
              <a:rPr lang="ru-RU" dirty="0" smtClean="0"/>
              <a:t>- формирование у обучающихся активной гражданской позиции, социализации обучающихся, воспитания нравственных и морально-этических качеств личности, развития трудовых навыков обучающихся.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693" y="5720292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7328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g-fotki.yandex.ru/get/5814/89635038.55b/0_6d254_54c41eb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53" y="2214"/>
            <a:ext cx="900178" cy="1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sch1426.edusite.ru/images/p78_ch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" y="2214"/>
            <a:ext cx="954842" cy="12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1" y="751399"/>
            <a:ext cx="7328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Проект</a:t>
            </a:r>
            <a:r>
              <a:rPr lang="ru-RU" dirty="0"/>
              <a:t> – план, замысел, в результате которого автор должен получить что-то новое: продукт, программу, отношение, модель, книгу, фильм, сценарий и т.д.  </a:t>
            </a:r>
            <a:r>
              <a:rPr lang="ru-RU" b="1" dirty="0" smtClean="0"/>
              <a:t>Проект</a:t>
            </a:r>
            <a:r>
              <a:rPr lang="ru-RU" dirty="0" smtClean="0"/>
              <a:t> </a:t>
            </a:r>
            <a:r>
              <a:rPr lang="ru-RU" dirty="0"/>
              <a:t>– это одна из форм исследовательской работы.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1" y="2214"/>
            <a:ext cx="7256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Развитие социально ценной деятельности через  проектную деятельность обучающихся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862" y="1779687"/>
            <a:ext cx="886863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/>
              <a:t>Что такое проект для </a:t>
            </a:r>
            <a:r>
              <a:rPr lang="ru-RU" b="1" dirty="0" smtClean="0"/>
              <a:t>учащегося?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 smtClean="0"/>
              <a:t>раскрытие </a:t>
            </a:r>
            <a:r>
              <a:rPr lang="ru-RU" dirty="0"/>
              <a:t>творческого </a:t>
            </a:r>
            <a:r>
              <a:rPr lang="ru-RU" dirty="0" smtClean="0"/>
              <a:t>потенциала;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 smtClean="0"/>
              <a:t>умение  </a:t>
            </a:r>
            <a:r>
              <a:rPr lang="ru-RU" dirty="0"/>
              <a:t>работать в </a:t>
            </a:r>
            <a:r>
              <a:rPr lang="ru-RU" dirty="0" smtClean="0"/>
              <a:t>группе;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 smtClean="0"/>
              <a:t>деятельность</a:t>
            </a:r>
            <a:r>
              <a:rPr lang="ru-RU" dirty="0"/>
              <a:t>, направленная на решение  интересной </a:t>
            </a:r>
            <a:r>
              <a:rPr lang="ru-RU" dirty="0" smtClean="0"/>
              <a:t>проблемы, сформулированной </a:t>
            </a:r>
            <a:r>
              <a:rPr lang="ru-RU" dirty="0"/>
              <a:t>самими </a:t>
            </a:r>
            <a:r>
              <a:rPr lang="ru-RU" dirty="0" smtClean="0"/>
              <a:t>учащимися;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 smtClean="0"/>
              <a:t>умение </a:t>
            </a:r>
            <a:r>
              <a:rPr lang="ru-RU" dirty="0"/>
              <a:t>презентовать свою </a:t>
            </a:r>
            <a:r>
              <a:rPr lang="ru-RU" dirty="0" smtClean="0"/>
              <a:t>работу.</a:t>
            </a:r>
          </a:p>
          <a:p>
            <a:pPr>
              <a:defRPr/>
            </a:pPr>
            <a:endParaRPr lang="ru-RU" dirty="0"/>
          </a:p>
          <a:p>
            <a:pPr indent="355600" algn="just"/>
            <a:r>
              <a:rPr lang="ru-RU" b="1" dirty="0" smtClean="0"/>
              <a:t>Что </a:t>
            </a:r>
            <a:r>
              <a:rPr lang="ru-RU" b="1" dirty="0"/>
              <a:t>такое проект для </a:t>
            </a:r>
            <a:r>
              <a:rPr lang="ru-RU" b="1" dirty="0" smtClean="0"/>
              <a:t>педагога? </a:t>
            </a:r>
          </a:p>
          <a:p>
            <a:pPr algn="just"/>
            <a:r>
              <a:rPr lang="ru-RU" b="1" i="1" dirty="0" smtClean="0"/>
              <a:t>Проект</a:t>
            </a:r>
            <a:r>
              <a:rPr lang="ru-RU" dirty="0" smtClean="0"/>
              <a:t> – это дидактическое средство обучения, которое позволяет развивать умение проектирования. Проект даёт учащимся опыт поиска информации, практического применения самообучения, саморазвития, самореализации и самоанализа своей деятельности.</a:t>
            </a:r>
          </a:p>
          <a:p>
            <a:pPr indent="355600">
              <a:defRPr/>
            </a:pPr>
            <a:endParaRPr lang="ru-RU" b="1" i="1" dirty="0" smtClean="0"/>
          </a:p>
          <a:p>
            <a:pPr indent="355600">
              <a:defRPr/>
            </a:pPr>
            <a:r>
              <a:rPr lang="ru-RU" b="1" i="1" dirty="0" smtClean="0"/>
              <a:t>Проектная </a:t>
            </a:r>
            <a:r>
              <a:rPr lang="ru-RU" b="1" i="1" dirty="0"/>
              <a:t>деятельность </a:t>
            </a:r>
            <a:r>
              <a:rPr lang="ru-RU" b="1" i="1" dirty="0" smtClean="0"/>
              <a:t>способствует </a:t>
            </a:r>
            <a:r>
              <a:rPr lang="ru-RU" b="1" i="1" dirty="0"/>
              <a:t>развитию </a:t>
            </a:r>
            <a:r>
              <a:rPr lang="ru-RU" b="1" i="1" dirty="0" err="1"/>
              <a:t>общеучебных</a:t>
            </a:r>
            <a:r>
              <a:rPr lang="ru-RU" b="1" i="1" dirty="0"/>
              <a:t> </a:t>
            </a:r>
            <a:r>
              <a:rPr lang="ru-RU" b="1" i="1" dirty="0" smtClean="0"/>
              <a:t>навыков: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 smtClean="0"/>
              <a:t>Социальные;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 smtClean="0"/>
              <a:t>Коммуникативные;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 smtClean="0"/>
              <a:t>Мыслительные;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 smtClean="0"/>
              <a:t>Исследовательские.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6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200" y="383463"/>
            <a:ext cx="897929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B050"/>
                </a:solidFill>
              </a:rPr>
              <a:t>По </a:t>
            </a:r>
            <a:r>
              <a:rPr lang="ru-RU" sz="1600" b="1" i="1" dirty="0">
                <a:solidFill>
                  <a:srgbClr val="00B050"/>
                </a:solidFill>
              </a:rPr>
              <a:t>профилю знаний: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i="1" dirty="0" err="1" smtClean="0"/>
              <a:t>монопроекты</a:t>
            </a:r>
            <a:r>
              <a:rPr lang="ru-RU" sz="1600" dirty="0" smtClean="0"/>
              <a:t> </a:t>
            </a:r>
            <a:r>
              <a:rPr lang="ru-RU" sz="1600" dirty="0"/>
              <a:t>– в рамках одного учебного предмета. При этом выбираются наиболее сложные темы или разделы программы; укладываются в классно-урочную </a:t>
            </a:r>
            <a:r>
              <a:rPr lang="ru-RU" sz="1600" dirty="0" smtClean="0"/>
              <a:t>систему;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i="1" dirty="0" err="1" smtClean="0"/>
              <a:t>межпредметные</a:t>
            </a:r>
            <a:r>
              <a:rPr lang="ru-RU" sz="1600" dirty="0" smtClean="0"/>
              <a:t> </a:t>
            </a:r>
            <a:r>
              <a:rPr lang="ru-RU" sz="1600" dirty="0"/>
              <a:t>– по двум или более предметам; чаще выполняются во внеурочное </a:t>
            </a:r>
            <a:r>
              <a:rPr lang="ru-RU" sz="1600" dirty="0" smtClean="0"/>
              <a:t>время;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i="1" dirty="0" err="1" smtClean="0"/>
              <a:t>надпредметные</a:t>
            </a:r>
            <a:r>
              <a:rPr lang="ru-RU" sz="1600" dirty="0" smtClean="0"/>
              <a:t> </a:t>
            </a:r>
            <a:r>
              <a:rPr lang="ru-RU" sz="1600" dirty="0"/>
              <a:t>– выходят за рамки предметов.</a:t>
            </a:r>
          </a:p>
          <a:p>
            <a:pPr algn="just"/>
            <a:r>
              <a:rPr lang="ru-RU" sz="1600" b="1" i="1" dirty="0" smtClean="0">
                <a:solidFill>
                  <a:srgbClr val="00B050"/>
                </a:solidFill>
              </a:rPr>
              <a:t>На </a:t>
            </a:r>
            <a:r>
              <a:rPr lang="ru-RU" sz="1600" b="1" i="1" dirty="0">
                <a:solidFill>
                  <a:srgbClr val="00B050"/>
                </a:solidFill>
              </a:rPr>
              <a:t>уровне </a:t>
            </a:r>
            <a:r>
              <a:rPr lang="ru-RU" sz="1600" b="1" i="1" dirty="0" smtClean="0">
                <a:solidFill>
                  <a:srgbClr val="00B050"/>
                </a:solidFill>
              </a:rPr>
              <a:t>контактов:</a:t>
            </a:r>
            <a:endParaRPr lang="ru-RU" sz="1600" b="1" i="1" dirty="0">
              <a:solidFill>
                <a:srgbClr val="00B05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i="1" dirty="0" err="1"/>
              <a:t>внутриклассные</a:t>
            </a:r>
            <a:r>
              <a:rPr lang="ru-RU" sz="1600" dirty="0"/>
              <a:t> – проекты, проводимые в одном </a:t>
            </a:r>
            <a:r>
              <a:rPr lang="ru-RU" sz="1600" dirty="0" smtClean="0"/>
              <a:t>классе;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i="1" dirty="0" err="1" smtClean="0"/>
              <a:t>внутришкольные</a:t>
            </a:r>
            <a:r>
              <a:rPr lang="ru-RU" sz="1600" dirty="0" smtClean="0"/>
              <a:t> </a:t>
            </a:r>
            <a:r>
              <a:rPr lang="ru-RU" sz="1600" dirty="0"/>
              <a:t>– проекты, организуемые внутри одной школы, на уроках по одному предмету, или </a:t>
            </a:r>
            <a:r>
              <a:rPr lang="ru-RU" sz="1600" dirty="0" smtClean="0"/>
              <a:t>междисциплинарные;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i="1" dirty="0" smtClean="0"/>
              <a:t>региональные</a:t>
            </a:r>
            <a:r>
              <a:rPr lang="ru-RU" sz="1600" dirty="0" smtClean="0"/>
              <a:t> </a:t>
            </a:r>
            <a:r>
              <a:rPr lang="ru-RU" sz="1600" dirty="0"/>
              <a:t>– проекты, организуемые между школами, классами внутри региона, внутри одной </a:t>
            </a:r>
            <a:r>
              <a:rPr lang="ru-RU" sz="1600" dirty="0" smtClean="0"/>
              <a:t>страны;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i="1" dirty="0" smtClean="0"/>
              <a:t>международные </a:t>
            </a:r>
            <a:r>
              <a:rPr lang="ru-RU" sz="1600" dirty="0"/>
              <a:t>– в них реализуется диалог культур.</a:t>
            </a:r>
          </a:p>
          <a:p>
            <a:pPr algn="just"/>
            <a:r>
              <a:rPr lang="ru-RU" sz="1600" b="1" i="1" dirty="0" smtClean="0">
                <a:solidFill>
                  <a:srgbClr val="00B050"/>
                </a:solidFill>
              </a:rPr>
              <a:t>По </a:t>
            </a:r>
            <a:r>
              <a:rPr lang="ru-RU" sz="1600" b="1" i="1" dirty="0">
                <a:solidFill>
                  <a:srgbClr val="00B050"/>
                </a:solidFill>
              </a:rPr>
              <a:t>числу участников: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/>
              <a:t>индивидуальные (личностные);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/>
              <a:t>парные;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/>
              <a:t>групповые.</a:t>
            </a:r>
          </a:p>
          <a:p>
            <a:pPr algn="just"/>
            <a:r>
              <a:rPr lang="ru-RU" sz="1600" b="1" i="1" dirty="0">
                <a:solidFill>
                  <a:srgbClr val="00B050"/>
                </a:solidFill>
              </a:rPr>
              <a:t>По </a:t>
            </a:r>
            <a:r>
              <a:rPr lang="ru-RU" sz="1600" b="1" i="1" dirty="0" smtClean="0">
                <a:solidFill>
                  <a:srgbClr val="00B050"/>
                </a:solidFill>
              </a:rPr>
              <a:t>продолжительности:</a:t>
            </a:r>
            <a:endParaRPr lang="ru-RU" sz="1600" b="1" i="1" dirty="0">
              <a:solidFill>
                <a:srgbClr val="00B05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/>
              <a:t>краткосрочные (1 урок, максимум 3 – 6 уроков);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/>
              <a:t>среднесрочные (1 – 2 месяца);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/>
              <a:t>долговременные (до года).</a:t>
            </a:r>
          </a:p>
          <a:p>
            <a:pPr algn="just"/>
            <a:r>
              <a:rPr lang="ru-RU" sz="1600" b="1" i="1" dirty="0" smtClean="0">
                <a:solidFill>
                  <a:srgbClr val="00B050"/>
                </a:solidFill>
              </a:rPr>
              <a:t>По доминирующей </a:t>
            </a:r>
            <a:r>
              <a:rPr lang="ru-RU" sz="1600" b="1" i="1" dirty="0">
                <a:solidFill>
                  <a:srgbClr val="00B050"/>
                </a:solidFill>
              </a:rPr>
              <a:t>деятельности учащихся:</a:t>
            </a:r>
            <a:endParaRPr lang="ru-RU" sz="1600" i="1" dirty="0">
              <a:solidFill>
                <a:srgbClr val="00B05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/>
              <a:t>исследовательские;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/>
              <a:t>творческие;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/>
              <a:t>игровые;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/>
              <a:t>информационные;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/>
              <a:t>социально-значимые.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52458" y="18932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Классификация проектов 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2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g-fotki.yandex.ru/get/5814/89635038.55b/0_6d254_54c41eb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53" y="2214"/>
            <a:ext cx="900178" cy="1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sch1426.edusite.ru/images/p78_ch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" y="2214"/>
            <a:ext cx="954842" cy="12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1" y="2214"/>
            <a:ext cx="7256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Социальный проект</a:t>
            </a:r>
            <a:r>
              <a:rPr lang="ru-RU" b="1" dirty="0"/>
              <a:t> –</a:t>
            </a:r>
            <a:r>
              <a:rPr lang="ru-RU" dirty="0"/>
              <a:t> это программа реальных действий, в основе которого лежит актуальная социальная проблема, требующая разрешения. Это один из способов участия в общественной жизни </a:t>
            </a:r>
            <a:r>
              <a:rPr lang="ru-RU" dirty="0" smtClean="0"/>
              <a:t>путём </a:t>
            </a:r>
            <a:r>
              <a:rPr lang="ru-RU" dirty="0"/>
              <a:t>практического решения насущных социальных задач.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547" y="1240728"/>
            <a:ext cx="89289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/>
              <a:t>Принципы социального проектирования</a:t>
            </a:r>
            <a:r>
              <a:rPr lang="ru-RU" sz="1600" b="1" dirty="0"/>
              <a:t>:</a:t>
            </a:r>
            <a:endParaRPr lang="ru-RU" sz="16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 smtClean="0"/>
              <a:t>добровольность;</a:t>
            </a:r>
            <a:endParaRPr lang="ru-RU" sz="16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 smtClean="0"/>
              <a:t>учёт </a:t>
            </a:r>
            <a:r>
              <a:rPr lang="ru-RU" sz="1600" dirty="0"/>
              <a:t>возрастных, психологических и религиозных </a:t>
            </a:r>
            <a:r>
              <a:rPr lang="ru-RU" sz="1600" dirty="0" smtClean="0"/>
              <a:t>особенностей;</a:t>
            </a:r>
            <a:endParaRPr lang="ru-RU" sz="16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 smtClean="0"/>
              <a:t>системность;</a:t>
            </a:r>
            <a:endParaRPr lang="ru-RU" sz="16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/>
              <a:t>интеграция урочной и внеурочной деятельности.</a:t>
            </a:r>
          </a:p>
          <a:p>
            <a:endParaRPr lang="ru-RU" sz="1600" b="1" u="sng" dirty="0" smtClean="0"/>
          </a:p>
          <a:p>
            <a:pPr algn="just"/>
            <a:r>
              <a:rPr lang="ru-RU" sz="1600" b="1" u="sng" dirty="0" smtClean="0"/>
              <a:t>Социальная </a:t>
            </a:r>
            <a:r>
              <a:rPr lang="ru-RU" sz="1600" b="1" u="sng" dirty="0"/>
              <a:t>акция</a:t>
            </a:r>
            <a:r>
              <a:rPr lang="ru-RU" sz="1600" dirty="0"/>
              <a:t> — это особый вид распространяемой некоммерческой информации, направленной на достижение </a:t>
            </a:r>
            <a:r>
              <a:rPr lang="ru-RU" sz="1600" dirty="0" smtClean="0"/>
              <a:t>определённых </a:t>
            </a:r>
            <a:r>
              <a:rPr lang="ru-RU" sz="1600" dirty="0"/>
              <a:t>социальных целей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b="1" u="sng" dirty="0"/>
              <a:t>Социальные акции проводятся по </a:t>
            </a:r>
            <a:r>
              <a:rPr lang="ru-RU" sz="1600" b="1" u="sng" dirty="0" err="1"/>
              <a:t>трем</a:t>
            </a:r>
            <a:r>
              <a:rPr lang="ru-RU" sz="1600" b="1" u="sng" dirty="0"/>
              <a:t> направлениям:</a:t>
            </a:r>
            <a:endParaRPr lang="ru-RU" sz="1600" dirty="0"/>
          </a:p>
          <a:p>
            <a:pPr algn="just"/>
            <a:r>
              <a:rPr lang="ru-RU" sz="1600" dirty="0"/>
              <a:t>1. Социальная шефская помощь.</a:t>
            </a:r>
          </a:p>
          <a:p>
            <a:pPr algn="just"/>
            <a:r>
              <a:rPr lang="ru-RU" sz="1600" dirty="0"/>
              <a:t>2. Информационно-просветительские и </a:t>
            </a:r>
            <a:r>
              <a:rPr lang="en-US" sz="1600" dirty="0"/>
              <a:t>PR</a:t>
            </a:r>
            <a:r>
              <a:rPr lang="ru-RU" sz="1600" dirty="0"/>
              <a:t> акции, направленные на привлечение внимания к социальным проблемам.</a:t>
            </a:r>
          </a:p>
          <a:p>
            <a:pPr algn="just"/>
            <a:r>
              <a:rPr lang="ru-RU" sz="1600" dirty="0"/>
              <a:t>3. Демонстрация и продвижение позитивного и здорового образа жизни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r>
              <a:rPr lang="ru-RU" sz="1600" b="1" u="sng" dirty="0"/>
              <a:t>Требования к  социальным акциям:</a:t>
            </a:r>
            <a:endParaRPr lang="ru-RU" sz="16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/>
              <a:t>актуальность;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/>
              <a:t>масштабность;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/>
              <a:t>зрелищность (публичная представленность);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/>
              <a:t>результативность;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/>
              <a:t>привлечение социальных </a:t>
            </a:r>
            <a:r>
              <a:rPr lang="ru-RU" sz="1600" dirty="0" smtClean="0"/>
              <a:t>партнёров;</a:t>
            </a:r>
            <a:endParaRPr lang="ru-RU" sz="16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dirty="0"/>
              <a:t>информационное освещение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g-fotki.yandex.ru/get/5814/89635038.55b/0_6d254_54c41eb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78" y="5529565"/>
            <a:ext cx="900178" cy="1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sch1426.edusite.ru/images/p78_ch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7269"/>
            <a:ext cx="954842" cy="12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" y="404664"/>
            <a:ext cx="912823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Проектная </a:t>
            </a:r>
            <a:r>
              <a:rPr lang="ru-RU" dirty="0"/>
              <a:t>деятельность является цельной деятельнос­тью, обязательным условием осуществления которой должно стать достижение логического завершения —</a:t>
            </a:r>
            <a:br>
              <a:rPr lang="ru-RU" dirty="0"/>
            </a:br>
            <a:r>
              <a:rPr lang="ru-RU" dirty="0"/>
              <a:t>продукта проектной деятельности.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/>
              <a:t>Нацеленность на создание конкретного продукта явля­ется обязательным условием проектной деятельности.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/>
              <a:t>Временная и структурная </a:t>
            </a:r>
            <a:r>
              <a:rPr lang="ru-RU" dirty="0" smtClean="0"/>
              <a:t>завершённость </a:t>
            </a:r>
            <a:r>
              <a:rPr lang="ru-RU" dirty="0"/>
              <a:t>проекта высту­пает в качестве одного из ведущих принципов проект­ной деятельности.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/>
              <a:t>Проектирование — комплексная разноплановая деятель­ность, объединяющая качественно разные виды работ (сбор информации, анализ, планирование и контроль</a:t>
            </a:r>
            <a:br>
              <a:rPr lang="ru-RU" dirty="0"/>
            </a:br>
            <a:r>
              <a:rPr lang="ru-RU" dirty="0"/>
              <a:t>деятельности, прямое взаимодействие с людьми и др.).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/>
              <a:t>Данный вид активности обязательно предусматривает практическую деятельность, а не </a:t>
            </a:r>
            <a:r>
              <a:rPr lang="ru-RU" dirty="0" smtClean="0"/>
              <a:t>её </a:t>
            </a:r>
            <a:r>
              <a:rPr lang="ru-RU" dirty="0"/>
              <a:t>моделирование.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/>
              <a:t>Проектная деятельность предусматривает прямую связь идеи проекта с реальной жизнью.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/>
              <a:t>В проектной деятельности активно используется игро­вой компонент.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dirty="0"/>
              <a:t>Проектирование возможно только в ситуации реального интереса, абсолютной добровольности деятельности </a:t>
            </a:r>
            <a:r>
              <a:rPr lang="ru-RU" dirty="0" smtClean="0"/>
              <a:t>подростка.</a:t>
            </a:r>
            <a:endParaRPr lang="ru-RU" dirty="0"/>
          </a:p>
          <a:p>
            <a:pPr lvl="0" algn="just"/>
            <a:endParaRPr lang="ru-RU" dirty="0"/>
          </a:p>
          <a:p>
            <a:pPr lvl="0"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Продукт</a:t>
            </a:r>
            <a:r>
              <a:rPr lang="ru-RU" dirty="0" smtClean="0"/>
              <a:t> </a:t>
            </a:r>
            <a:r>
              <a:rPr lang="ru-RU" dirty="0"/>
              <a:t>проекта должен иметь качественную новизну не только для </a:t>
            </a:r>
            <a:r>
              <a:rPr lang="ru-RU" dirty="0" smtClean="0"/>
              <a:t>самого </a:t>
            </a:r>
          </a:p>
          <a:p>
            <a:pPr lvl="0" algn="ctr"/>
            <a:r>
              <a:rPr lang="ru-RU" dirty="0" smtClean="0"/>
              <a:t>подростка, но и для его ближайшего соци­ального окружения, это то, </a:t>
            </a:r>
          </a:p>
          <a:p>
            <a:pPr lvl="0" algn="ctr"/>
            <a:r>
              <a:rPr lang="ru-RU" dirty="0" smtClean="0"/>
              <a:t>что </a:t>
            </a:r>
            <a:r>
              <a:rPr lang="ru-RU" dirty="0"/>
              <a:t>реально отсутствует в общест­ве, то, что является новым для его </a:t>
            </a:r>
            <a:endParaRPr lang="ru-RU" dirty="0" smtClean="0"/>
          </a:p>
          <a:p>
            <a:pPr indent="355600" algn="ctr"/>
            <a:r>
              <a:rPr lang="ru-RU" dirty="0"/>
              <a:t> </a:t>
            </a:r>
            <a:r>
              <a:rPr lang="ru-RU" dirty="0" smtClean="0"/>
              <a:t>      социального </a:t>
            </a:r>
            <a:r>
              <a:rPr lang="ru-RU" dirty="0"/>
              <a:t>окружения.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0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</a:rPr>
              <a:t>Теоретические подходы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21.02.2013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64AD-F5DC-4A0A-BB97-35ECE6893DE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8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1305</Words>
  <Application>Microsoft Office PowerPoint</Application>
  <PresentationFormat>Экран (4:3)</PresentationFormat>
  <Paragraphs>197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Storm</dc:creator>
  <cp:lastModifiedBy>Storm</cp:lastModifiedBy>
  <cp:revision>35</cp:revision>
  <cp:lastPrinted>2013-03-15T11:23:54Z</cp:lastPrinted>
  <dcterms:created xsi:type="dcterms:W3CDTF">2013-02-19T08:45:26Z</dcterms:created>
  <dcterms:modified xsi:type="dcterms:W3CDTF">2013-11-22T08:24:13Z</dcterms:modified>
</cp:coreProperties>
</file>