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custDataLst>
    <p:tags r:id="rId2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0" d="100"/>
          <a:sy n="90" d="100"/>
        </p:scale>
        <p:origin x="-31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72B1F5-BE45-4E2A-95A9-DB75D8620302}" type="datetimeFigureOut">
              <a:rPr lang="ru-RU" smtClean="0"/>
              <a:pPr/>
              <a:t>18.11.2014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6D96-AFB8-4143-BE05-9842F56DFBF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p:spPr>
      </p:sp>
      <p:sp>
        <p:nvSpPr>
          <p:cNvPr id="276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76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045CEE-4171-49FA-ACA7-923363448158}" type="slidenum">
              <a:rPr lang="ru-RU" altLang="ru-RU" smtClean="0"/>
              <a:pPr/>
              <a:t>4</a:t>
            </a:fld>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p:spPr>
      </p:sp>
      <p:sp>
        <p:nvSpPr>
          <p:cNvPr id="286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ltLang="ru-RU" smtClean="0"/>
          </a:p>
        </p:txBody>
      </p:sp>
      <p:sp>
        <p:nvSpPr>
          <p:cNvPr id="286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597167-4156-4ACE-B976-3C4153CDFD5B}" type="slidenum">
              <a:rPr lang="ru-RU" altLang="ru-RU" smtClean="0"/>
              <a:pPr/>
              <a:t>5</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ED6B9F2F-290D-45F9-88AD-4799A39BE9C8}" type="datetimeFigureOut">
              <a:rPr lang="ru-RU" smtClean="0"/>
              <a:pPr/>
              <a:t>18.11.2014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7E6E0AE-1718-4FC5-81A9-370BF99908EA}"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D6B9F2F-290D-45F9-88AD-4799A39BE9C8}" type="datetimeFigureOut">
              <a:rPr lang="ru-RU" smtClean="0"/>
              <a:pPr/>
              <a:t>18.11.2014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E0AE-1718-4FC5-81A9-370BF99908E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D6B9F2F-290D-45F9-88AD-4799A39BE9C8}" type="datetimeFigureOut">
              <a:rPr lang="ru-RU" smtClean="0"/>
              <a:pPr/>
              <a:t>18.11.2014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E0AE-1718-4FC5-81A9-370BF99908E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D6B9F2F-290D-45F9-88AD-4799A39BE9C8}" type="datetimeFigureOut">
              <a:rPr lang="ru-RU" smtClean="0"/>
              <a:pPr/>
              <a:t>18.11.2014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E0AE-1718-4FC5-81A9-370BF99908EA}"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D6B9F2F-290D-45F9-88AD-4799A39BE9C8}" type="datetimeFigureOut">
              <a:rPr lang="ru-RU" smtClean="0"/>
              <a:pPr/>
              <a:t>18.11.2014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7E6E0AE-1718-4FC5-81A9-370BF99908E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D6B9F2F-290D-45F9-88AD-4799A39BE9C8}" type="datetimeFigureOut">
              <a:rPr lang="ru-RU" smtClean="0"/>
              <a:pPr/>
              <a:t>18.11.2014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E0AE-1718-4FC5-81A9-370BF99908E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D6B9F2F-290D-45F9-88AD-4799A39BE9C8}" type="datetimeFigureOut">
              <a:rPr lang="ru-RU" smtClean="0"/>
              <a:pPr/>
              <a:t>18.11.2014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E6E0AE-1718-4FC5-81A9-370BF99908E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D6B9F2F-290D-45F9-88AD-4799A39BE9C8}" type="datetimeFigureOut">
              <a:rPr lang="ru-RU" smtClean="0"/>
              <a:pPr/>
              <a:t>18.11.2014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E0AE-1718-4FC5-81A9-370BF99908E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6B9F2F-290D-45F9-88AD-4799A39BE9C8}" type="datetimeFigureOut">
              <a:rPr lang="ru-RU" smtClean="0"/>
              <a:pPr/>
              <a:t>18.11.2014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E6E0AE-1718-4FC5-81A9-370BF99908E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D6B9F2F-290D-45F9-88AD-4799A39BE9C8}" type="datetimeFigureOut">
              <a:rPr lang="ru-RU" smtClean="0"/>
              <a:pPr/>
              <a:t>18.11.2014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E0AE-1718-4FC5-81A9-370BF99908E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D6B9F2F-290D-45F9-88AD-4799A39BE9C8}" type="datetimeFigureOut">
              <a:rPr lang="ru-RU" smtClean="0"/>
              <a:pPr/>
              <a:t>18.11.2014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E0AE-1718-4FC5-81A9-370BF99908E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D6B9F2F-290D-45F9-88AD-4799A39BE9C8}" type="datetimeFigureOut">
              <a:rPr lang="ru-RU" smtClean="0"/>
              <a:pPr/>
              <a:t>18.11.2014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7E6E0AE-1718-4FC5-81A9-370BF99908E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 Id="rId9" Type="http://schemas.openxmlformats.org/officeDocument/2006/relationships/image" Target="../media/image65.jpeg"/></Relationships>
</file>

<file path=ppt/slides/_rels/slide1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astle.pri.ee/" TargetMode="External"/><Relationship Id="rId2" Type="http://schemas.openxmlformats.org/officeDocument/2006/relationships/hyperlink" Target="http://nsportal.ru/sites/default/files/2013/3/mashinovedenie.do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одзаголовок 2"/>
          <p:cNvSpPr>
            <a:spLocks noGrp="1"/>
          </p:cNvSpPr>
          <p:nvPr>
            <p:ph type="subTitle" idx="1"/>
          </p:nvPr>
        </p:nvSpPr>
        <p:spPr>
          <a:xfrm>
            <a:off x="0" y="0"/>
            <a:ext cx="9144000" cy="6858000"/>
          </a:xfrm>
        </p:spPr>
        <p:txBody>
          <a:bodyPr/>
          <a:lstStyle/>
          <a:p>
            <a:pPr algn="ctr" eaLnBrk="1" hangingPunct="1"/>
            <a:endParaRPr lang="ru-RU" altLang="ru-RU" sz="1000" dirty="0" smtClean="0">
              <a:solidFill>
                <a:srgbClr val="3333FF"/>
              </a:solidFill>
              <a:latin typeface="Times New Roman" pitchFamily="18" charset="0"/>
              <a:cs typeface="Times New Roman" pitchFamily="18" charset="0"/>
            </a:endParaRPr>
          </a:p>
          <a:p>
            <a:pPr algn="ctr" eaLnBrk="1" hangingPunct="1"/>
            <a:r>
              <a:rPr lang="ru-RU" altLang="ru-RU" sz="1200" dirty="0" smtClean="0">
                <a:solidFill>
                  <a:srgbClr val="3333FF"/>
                </a:solidFill>
                <a:latin typeface="Times New Roman" pitchFamily="18" charset="0"/>
                <a:cs typeface="Times New Roman" pitchFamily="18" charset="0"/>
              </a:rPr>
              <a:t/>
            </a:r>
            <a:br>
              <a:rPr lang="ru-RU" altLang="ru-RU" sz="1200" dirty="0" smtClean="0">
                <a:solidFill>
                  <a:srgbClr val="3333FF"/>
                </a:solidFill>
                <a:latin typeface="Times New Roman" pitchFamily="18" charset="0"/>
                <a:cs typeface="Times New Roman" pitchFamily="18" charset="0"/>
              </a:rPr>
            </a:br>
            <a:r>
              <a:rPr lang="ru-RU" altLang="ru-RU" sz="4400" b="1" dirty="0" smtClean="0">
                <a:solidFill>
                  <a:schemeClr val="bg1"/>
                </a:solidFill>
                <a:latin typeface="Times New Roman" pitchFamily="18" charset="0"/>
                <a:cs typeface="Times New Roman" pitchFamily="18" charset="0"/>
              </a:rPr>
              <a:t>Понятие о машине и механизме</a:t>
            </a:r>
          </a:p>
          <a:p>
            <a:pPr algn="ctr" eaLnBrk="1" hangingPunct="1">
              <a:lnSpc>
                <a:spcPts val="2000"/>
              </a:lnSpc>
              <a:spcAft>
                <a:spcPct val="0"/>
              </a:spcAft>
              <a:buClrTx/>
              <a:buSzTx/>
            </a:pPr>
            <a:r>
              <a:rPr lang="ru-RU" altLang="ru-RU" sz="2000" b="1" dirty="0" smtClean="0">
                <a:solidFill>
                  <a:schemeClr val="bg1"/>
                </a:solidFill>
                <a:latin typeface="Times New Roman" pitchFamily="18" charset="0"/>
                <a:cs typeface="Times New Roman" pitchFamily="18" charset="0"/>
              </a:rPr>
              <a:t>          Урок-презентация</a:t>
            </a:r>
          </a:p>
          <a:p>
            <a:pPr algn="r" eaLnBrk="1" hangingPunct="1">
              <a:lnSpc>
                <a:spcPts val="2000"/>
              </a:lnSpc>
              <a:spcAft>
                <a:spcPct val="0"/>
              </a:spcAft>
              <a:buClrTx/>
              <a:buSzTx/>
            </a:pPr>
            <a:endParaRPr lang="ru-RU" altLang="ru-RU" sz="2000" b="1" dirty="0" smtClean="0">
              <a:solidFill>
                <a:srgbClr val="0070C0"/>
              </a:solidFill>
              <a:latin typeface="Times New Roman" pitchFamily="18" charset="0"/>
              <a:cs typeface="Times New Roman" pitchFamily="18" charset="0"/>
            </a:endParaRPr>
          </a:p>
          <a:p>
            <a:pPr algn="ctr" eaLnBrk="1" hangingPunct="1">
              <a:lnSpc>
                <a:spcPts val="2000"/>
              </a:lnSpc>
              <a:spcAft>
                <a:spcPct val="0"/>
              </a:spcAft>
              <a:buClrTx/>
              <a:buSzTx/>
            </a:pPr>
            <a:endParaRPr lang="ru-RU" altLang="ru-RU" sz="2000" b="1" dirty="0" smtClean="0">
              <a:solidFill>
                <a:srgbClr val="0070C0"/>
              </a:solidFill>
              <a:latin typeface="Times New Roman" pitchFamily="18" charset="0"/>
              <a:cs typeface="Times New Roman" pitchFamily="18" charset="0"/>
            </a:endParaRPr>
          </a:p>
          <a:p>
            <a:pPr algn="ctr" eaLnBrk="1" hangingPunct="1">
              <a:lnSpc>
                <a:spcPts val="2000"/>
              </a:lnSpc>
              <a:spcAft>
                <a:spcPct val="0"/>
              </a:spcAft>
              <a:buClrTx/>
              <a:buSzTx/>
            </a:pPr>
            <a:endParaRPr lang="ru-RU" altLang="ru-RU" sz="2000" b="1" dirty="0" smtClean="0">
              <a:solidFill>
                <a:srgbClr val="0070C0"/>
              </a:solidFill>
              <a:latin typeface="Times New Roman" pitchFamily="18" charset="0"/>
              <a:cs typeface="Times New Roman" pitchFamily="18" charset="0"/>
            </a:endParaRPr>
          </a:p>
          <a:p>
            <a:pPr algn="ctr" eaLnBrk="1" hangingPunct="1">
              <a:lnSpc>
                <a:spcPts val="2000"/>
              </a:lnSpc>
              <a:spcAft>
                <a:spcPct val="0"/>
              </a:spcAft>
              <a:buClrTx/>
              <a:buSzTx/>
            </a:pPr>
            <a:endParaRPr lang="ru-RU" altLang="ru-RU" sz="2000" b="1" dirty="0" smtClean="0">
              <a:solidFill>
                <a:srgbClr val="0070C0"/>
              </a:solidFill>
              <a:latin typeface="Times New Roman" pitchFamily="18" charset="0"/>
              <a:cs typeface="Times New Roman" pitchFamily="18" charset="0"/>
            </a:endParaRPr>
          </a:p>
          <a:p>
            <a:pPr algn="ctr" eaLnBrk="1" hangingPunct="1">
              <a:lnSpc>
                <a:spcPts val="2000"/>
              </a:lnSpc>
              <a:spcAft>
                <a:spcPct val="0"/>
              </a:spcAft>
              <a:buClrTx/>
              <a:buSzTx/>
            </a:pPr>
            <a:endParaRPr lang="ru-RU" altLang="ru-RU" sz="2000" b="1" dirty="0" smtClean="0">
              <a:solidFill>
                <a:srgbClr val="0070C0"/>
              </a:solidFill>
              <a:latin typeface="Times New Roman" pitchFamily="18" charset="0"/>
              <a:cs typeface="Times New Roman" pitchFamily="18" charset="0"/>
            </a:endParaRPr>
          </a:p>
          <a:p>
            <a:pPr algn="ctr" eaLnBrk="1" hangingPunct="1">
              <a:lnSpc>
                <a:spcPts val="2000"/>
              </a:lnSpc>
              <a:spcAft>
                <a:spcPct val="0"/>
              </a:spcAft>
              <a:buClrTx/>
              <a:buSzTx/>
            </a:pPr>
            <a:endParaRPr lang="ru-RU" altLang="ru-RU" sz="2000" b="1" dirty="0" smtClean="0">
              <a:solidFill>
                <a:srgbClr val="0070C0"/>
              </a:solidFill>
              <a:latin typeface="Times New Roman" pitchFamily="18" charset="0"/>
              <a:cs typeface="Times New Roman" pitchFamily="18" charset="0"/>
            </a:endParaRPr>
          </a:p>
          <a:p>
            <a:pPr algn="ctr" eaLnBrk="1" hangingPunct="1">
              <a:lnSpc>
                <a:spcPts val="2000"/>
              </a:lnSpc>
              <a:spcAft>
                <a:spcPct val="0"/>
              </a:spcAft>
              <a:buClrTx/>
              <a:buSzTx/>
            </a:pPr>
            <a:endParaRPr lang="ru-RU" altLang="ru-RU" sz="2000" b="1" dirty="0" smtClean="0">
              <a:solidFill>
                <a:srgbClr val="0070C0"/>
              </a:solidFill>
              <a:latin typeface="Times New Roman" pitchFamily="18" charset="0"/>
              <a:cs typeface="Times New Roman" pitchFamily="18" charset="0"/>
            </a:endParaRPr>
          </a:p>
          <a:p>
            <a:pPr algn="ctr" eaLnBrk="1" hangingPunct="1">
              <a:lnSpc>
                <a:spcPts val="2000"/>
              </a:lnSpc>
              <a:spcAft>
                <a:spcPct val="0"/>
              </a:spcAft>
              <a:buClrTx/>
              <a:buSzTx/>
            </a:pPr>
            <a:endParaRPr lang="ru-RU" altLang="ru-RU" sz="2000" b="1" dirty="0" smtClean="0">
              <a:solidFill>
                <a:srgbClr val="0070C0"/>
              </a:solidFill>
              <a:latin typeface="Times New Roman" pitchFamily="18" charset="0"/>
              <a:cs typeface="Times New Roman" pitchFamily="18" charset="0"/>
            </a:endParaRPr>
          </a:p>
          <a:p>
            <a:pPr algn="ctr" eaLnBrk="1" hangingPunct="1"/>
            <a:endParaRPr lang="ru-RU" altLang="ru-RU" sz="2000" b="1" dirty="0" smtClean="0">
              <a:solidFill>
                <a:srgbClr val="0070C0"/>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cstate="print"/>
          <a:srcRect/>
          <a:stretch>
            <a:fillRect/>
          </a:stretch>
        </p:blipFill>
        <p:spPr bwMode="auto">
          <a:xfrm>
            <a:off x="323528" y="1988840"/>
            <a:ext cx="4483100" cy="3311525"/>
          </a:xfrm>
          <a:prstGeom prst="rect">
            <a:avLst/>
          </a:prstGeom>
          <a:noFill/>
          <a:ln w="28575">
            <a:solidFill>
              <a:srgbClr val="0070C0"/>
            </a:solidFill>
            <a:miter lim="800000"/>
            <a:headEnd/>
            <a:tailEnd/>
          </a:ln>
          <a:effectLst/>
        </p:spPr>
      </p:pic>
      <p:pic>
        <p:nvPicPr>
          <p:cNvPr id="5124" name="Picture 4"/>
          <p:cNvPicPr>
            <a:picLocks noChangeAspect="1" noChangeArrowheads="1"/>
          </p:cNvPicPr>
          <p:nvPr/>
        </p:nvPicPr>
        <p:blipFill>
          <a:blip r:embed="rId3" cstate="print"/>
          <a:srcRect/>
          <a:stretch>
            <a:fillRect/>
          </a:stretch>
        </p:blipFill>
        <p:spPr bwMode="auto">
          <a:xfrm>
            <a:off x="4932040" y="2420888"/>
            <a:ext cx="3821113" cy="1360487"/>
          </a:xfrm>
          <a:prstGeom prst="rect">
            <a:avLst/>
          </a:prstGeom>
          <a:noFill/>
          <a:ln w="28575">
            <a:solidFill>
              <a:srgbClr val="0070C0"/>
            </a:solidFill>
            <a:miter lim="800000"/>
            <a:headEnd/>
            <a:tailEnd/>
          </a:ln>
          <a:effectLst/>
        </p:spPr>
      </p:pic>
      <p:sp>
        <p:nvSpPr>
          <p:cNvPr id="6" name="Прямоугольник 5"/>
          <p:cNvSpPr/>
          <p:nvPr/>
        </p:nvSpPr>
        <p:spPr>
          <a:xfrm>
            <a:off x="5220072" y="4149080"/>
            <a:ext cx="3707904" cy="707886"/>
          </a:xfrm>
          <a:prstGeom prst="rect">
            <a:avLst/>
          </a:prstGeom>
        </p:spPr>
        <p:txBody>
          <a:bodyPr wrap="square">
            <a:spAutoFit/>
          </a:bodyPr>
          <a:lstStyle/>
          <a:p>
            <a:pPr marL="177800" indent="0">
              <a:buFont typeface="Georgia" pitchFamily="18" charset="0"/>
              <a:buNone/>
              <a:defRPr/>
            </a:pPr>
            <a:r>
              <a:rPr lang="ru-RU" sz="2000" b="1" u="sng" dirty="0" smtClean="0">
                <a:solidFill>
                  <a:schemeClr val="bg1"/>
                </a:solidFill>
                <a:latin typeface="Cambria" panose="02040503050406030204" pitchFamily="18" charset="0"/>
              </a:rPr>
              <a:t>Носенко М.И.,</a:t>
            </a:r>
          </a:p>
          <a:p>
            <a:pPr marL="177800" indent="0">
              <a:buFont typeface="Georgia" pitchFamily="18" charset="0"/>
              <a:buNone/>
              <a:defRPr/>
            </a:pPr>
            <a:r>
              <a:rPr lang="ru-RU" sz="2000" b="1" u="sng" dirty="0" smtClean="0">
                <a:solidFill>
                  <a:schemeClr val="bg1"/>
                </a:solidFill>
                <a:latin typeface="Cambria" panose="02040503050406030204" pitchFamily="18" charset="0"/>
              </a:rPr>
              <a:t> МБОУ СОШ № 42</a:t>
            </a:r>
            <a:endParaRPr lang="ru-RU" altLang="ru-RU" b="1"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ъект 2"/>
          <p:cNvSpPr>
            <a:spLocks noGrp="1"/>
          </p:cNvSpPr>
          <p:nvPr>
            <p:ph idx="1"/>
          </p:nvPr>
        </p:nvSpPr>
        <p:spPr>
          <a:xfrm>
            <a:off x="0" y="-15875"/>
            <a:ext cx="9144000" cy="6858000"/>
          </a:xfrm>
          <a:prstGeom prst="rect">
            <a:avLst/>
          </a:prstGeom>
        </p:spPr>
        <p:txBody>
          <a:bodyPr/>
          <a:lstStyle/>
          <a:p>
            <a:pPr marL="85725" indent="-41275">
              <a:lnSpc>
                <a:spcPts val="1600"/>
              </a:lnSpc>
              <a:spcAft>
                <a:spcPts val="1000"/>
              </a:spcAft>
              <a:buFont typeface="Georgia" pitchFamily="18" charset="0"/>
              <a:buNone/>
            </a:pPr>
            <a:r>
              <a:rPr lang="ru-RU" altLang="ru-RU" sz="1600" dirty="0" smtClean="0">
                <a:solidFill>
                  <a:schemeClr val="bg1"/>
                </a:solidFill>
                <a:latin typeface="Century" pitchFamily="18" charset="0"/>
                <a:cs typeface="Times New Roman" pitchFamily="18" charset="0"/>
              </a:rPr>
              <a:t>   </a:t>
            </a:r>
            <a:r>
              <a:rPr lang="ru-RU" altLang="ru-RU" sz="1600" b="1" dirty="0" smtClean="0">
                <a:solidFill>
                  <a:schemeClr val="bg1"/>
                </a:solidFill>
                <a:latin typeface="Century" pitchFamily="18" charset="0"/>
                <a:cs typeface="Times New Roman" pitchFamily="18" charset="0"/>
              </a:rPr>
              <a:t>Механизмы, предназначенные для передачи движения с преобразованием скорости и крутящего момента, называются механизмами передачи движения. При помощи передач изменяют скорость, направление движения, преобразуют вращательное движение в поступательное и винтовое.</a:t>
            </a:r>
            <a:r>
              <a:rPr lang="en-US" altLang="ru-RU" sz="1600" b="1" dirty="0" smtClean="0">
                <a:solidFill>
                  <a:schemeClr val="bg1"/>
                </a:solidFill>
                <a:latin typeface="Century" pitchFamily="18" charset="0"/>
                <a:cs typeface="Calibri" pitchFamily="34" charset="0"/>
              </a:rPr>
              <a:t>                                                                                                              </a:t>
            </a:r>
            <a:r>
              <a:rPr lang="ru-RU" altLang="ru-RU" sz="1600" b="1" dirty="0" smtClean="0">
                <a:solidFill>
                  <a:schemeClr val="bg1"/>
                </a:solidFill>
                <a:latin typeface="Century" pitchFamily="18" charset="0"/>
                <a:cs typeface="Times New Roman" pitchFamily="18" charset="0"/>
              </a:rPr>
              <a:t>По способу передачи вращательного движения передачи разделяются на передачи трением (ременные, фрикционные) и передачи зацеплением (зубчатые, червячные, цепные, винтовые).</a:t>
            </a:r>
            <a:br>
              <a:rPr lang="ru-RU" altLang="ru-RU" sz="1600" b="1" dirty="0" smtClean="0">
                <a:solidFill>
                  <a:schemeClr val="bg1"/>
                </a:solidFill>
                <a:latin typeface="Century" pitchFamily="18" charset="0"/>
                <a:cs typeface="Times New Roman" pitchFamily="18" charset="0"/>
              </a:rPr>
            </a:br>
            <a:r>
              <a:rPr lang="ru-RU" altLang="ru-RU" sz="1600" b="1" dirty="0" smtClean="0">
                <a:solidFill>
                  <a:schemeClr val="bg1"/>
                </a:solidFill>
                <a:latin typeface="Century" pitchFamily="18" charset="0"/>
                <a:cs typeface="Times New Roman" pitchFamily="18" charset="0"/>
              </a:rPr>
              <a:t>На короткие расстояния движение передается с помощью винтового или зубчатого механизмов. Зубчатые механизмы бывают цилиндрические и конические (состоящие из цилиндрических или конических колес). </a:t>
            </a:r>
          </a:p>
          <a:p>
            <a:pPr marL="85725" indent="-41275">
              <a:lnSpc>
                <a:spcPts val="1800"/>
              </a:lnSpc>
              <a:spcAft>
                <a:spcPts val="1000"/>
              </a:spcAft>
              <a:buFont typeface="Georgia" pitchFamily="18" charset="0"/>
              <a:buNone/>
            </a:pPr>
            <a:r>
              <a:rPr lang="ru-RU" altLang="ru-RU" sz="1600" b="1" dirty="0" smtClean="0">
                <a:solidFill>
                  <a:schemeClr val="bg1"/>
                </a:solidFill>
                <a:latin typeface="Century" pitchFamily="18" charset="0"/>
                <a:cs typeface="Times New Roman" pitchFamily="18" charset="0"/>
              </a:rPr>
              <a:t>                                                </a:t>
            </a:r>
            <a:r>
              <a:rPr lang="ru-RU" altLang="ru-RU" sz="2000" b="1" dirty="0" smtClean="0">
                <a:solidFill>
                  <a:schemeClr val="bg1"/>
                </a:solidFill>
                <a:latin typeface="Century" pitchFamily="18" charset="0"/>
              </a:rPr>
              <a:t>Виды механизмов и передач</a:t>
            </a:r>
          </a:p>
          <a:p>
            <a:pPr marL="85725" indent="-41275">
              <a:lnSpc>
                <a:spcPts val="1800"/>
              </a:lnSpc>
              <a:spcAft>
                <a:spcPts val="1000"/>
              </a:spcAft>
              <a:buFont typeface="Georgia" pitchFamily="18" charset="0"/>
              <a:buNone/>
            </a:pPr>
            <a:endParaRPr lang="ru-RU" altLang="ru-RU" sz="2000" b="1" dirty="0" smtClean="0">
              <a:solidFill>
                <a:schemeClr val="bg1"/>
              </a:solidFill>
              <a:latin typeface="Century" pitchFamily="18" charset="0"/>
            </a:endParaRPr>
          </a:p>
        </p:txBody>
      </p:sp>
      <p:graphicFrame>
        <p:nvGraphicFramePr>
          <p:cNvPr id="2" name="Таблица 1"/>
          <p:cNvGraphicFramePr>
            <a:graphicFrameLocks noGrp="1"/>
          </p:cNvGraphicFramePr>
          <p:nvPr/>
        </p:nvGraphicFramePr>
        <p:xfrm>
          <a:off x="258763" y="2708275"/>
          <a:ext cx="3457575" cy="3887787"/>
        </p:xfrm>
        <a:graphic>
          <a:graphicData uri="http://schemas.openxmlformats.org/drawingml/2006/table">
            <a:tbl>
              <a:tblPr firstRow="1" bandRow="1">
                <a:tableStyleId>{5C22544A-7EE6-4342-B048-85BDC9FD1C3A}</a:tableStyleId>
              </a:tblPr>
              <a:tblGrid>
                <a:gridCol w="1584791"/>
                <a:gridCol w="1872784"/>
              </a:tblGrid>
              <a:tr h="1223933">
                <a:tc>
                  <a:txBody>
                    <a:bodyPr/>
                    <a:lstStyle/>
                    <a:p>
                      <a:r>
                        <a:rPr lang="ru-RU" sz="1400" b="0" baseline="0" dirty="0" smtClean="0">
                          <a:solidFill>
                            <a:srgbClr val="0424AC"/>
                          </a:solidFill>
                          <a:latin typeface="Cambria" panose="02040503050406030204" pitchFamily="18" charset="0"/>
                        </a:rPr>
                        <a:t>Ремённая передача:</a:t>
                      </a:r>
                    </a:p>
                    <a:p>
                      <a:r>
                        <a:rPr lang="ru-RU" sz="1400" b="0" baseline="0" dirty="0" smtClean="0">
                          <a:solidFill>
                            <a:srgbClr val="0424AC"/>
                          </a:solidFill>
                          <a:latin typeface="Cambria" panose="02040503050406030204" pitchFamily="18" charset="0"/>
                        </a:rPr>
                        <a:t>1,2 – шкивы;</a:t>
                      </a:r>
                    </a:p>
                    <a:p>
                      <a:r>
                        <a:rPr lang="ru-RU" sz="1400" b="0" baseline="0" dirty="0" smtClean="0">
                          <a:solidFill>
                            <a:srgbClr val="0424AC"/>
                          </a:solidFill>
                          <a:latin typeface="Cambria" panose="02040503050406030204" pitchFamily="18" charset="0"/>
                        </a:rPr>
                        <a:t>3 - ремень</a:t>
                      </a:r>
                      <a:endParaRPr lang="ru-RU" sz="1400" b="0" baseline="0" dirty="0">
                        <a:solidFill>
                          <a:srgbClr val="0424AC"/>
                        </a:solidFill>
                        <a:latin typeface="Cambria" panose="02040503050406030204" pitchFamily="18" charset="0"/>
                      </a:endParaRPr>
                    </a:p>
                  </a:txBody>
                  <a:tcPr marL="91476" marR="91476"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ru-RU" sz="1800" b="1" dirty="0"/>
                    </a:p>
                  </a:txBody>
                  <a:tcPr marL="91476" marR="91476"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223933">
                <a:tc>
                  <a:txBody>
                    <a:bodyPr/>
                    <a:lstStyle/>
                    <a:p>
                      <a:r>
                        <a:rPr lang="ru-RU" sz="1400" b="0" dirty="0" smtClean="0">
                          <a:solidFill>
                            <a:srgbClr val="0424AC"/>
                          </a:solidFill>
                          <a:latin typeface="Cambria" panose="02040503050406030204" pitchFamily="18" charset="0"/>
                        </a:rPr>
                        <a:t>Фрикционный</a:t>
                      </a:r>
                    </a:p>
                    <a:p>
                      <a:r>
                        <a:rPr lang="ru-RU" sz="1400" b="0" dirty="0" smtClean="0">
                          <a:solidFill>
                            <a:srgbClr val="0424AC"/>
                          </a:solidFill>
                          <a:latin typeface="Cambria" panose="02040503050406030204" pitchFamily="18" charset="0"/>
                        </a:rPr>
                        <a:t>механизм:</a:t>
                      </a:r>
                    </a:p>
                    <a:p>
                      <a:r>
                        <a:rPr lang="ru-RU" sz="1400" b="0" dirty="0" smtClean="0">
                          <a:solidFill>
                            <a:srgbClr val="0424AC"/>
                          </a:solidFill>
                          <a:latin typeface="Cambria" panose="02040503050406030204" pitchFamily="18" charset="0"/>
                        </a:rPr>
                        <a:t>1, 2 - катки</a:t>
                      </a:r>
                      <a:endParaRPr lang="ru-RU" sz="1400" b="0" dirty="0">
                        <a:solidFill>
                          <a:srgbClr val="0424AC"/>
                        </a:solidFill>
                        <a:latin typeface="Cambria" panose="02040503050406030204" pitchFamily="18" charset="0"/>
                      </a:endParaRPr>
                    </a:p>
                  </a:txBody>
                  <a:tcPr marL="91476" marR="91476"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ru-RU" sz="1800" b="1" dirty="0"/>
                    </a:p>
                  </a:txBody>
                  <a:tcPr marL="91476" marR="91476"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39921">
                <a:tc>
                  <a:txBody>
                    <a:bodyPr/>
                    <a:lstStyle/>
                    <a:p>
                      <a:r>
                        <a:rPr lang="ru-RU" sz="1400" b="0" dirty="0" smtClean="0">
                          <a:solidFill>
                            <a:srgbClr val="0424AC"/>
                          </a:solidFill>
                          <a:latin typeface="Cambria" panose="02040503050406030204" pitchFamily="18" charset="0"/>
                        </a:rPr>
                        <a:t>Зубчатый </a:t>
                      </a:r>
                    </a:p>
                    <a:p>
                      <a:pPr marL="0" indent="0"/>
                      <a:r>
                        <a:rPr lang="ru-RU" sz="1400" b="0" dirty="0" smtClean="0">
                          <a:solidFill>
                            <a:srgbClr val="0424AC"/>
                          </a:solidFill>
                          <a:latin typeface="Cambria" panose="02040503050406030204" pitchFamily="18" charset="0"/>
                        </a:rPr>
                        <a:t>механизм:</a:t>
                      </a:r>
                      <a:r>
                        <a:rPr lang="ru-RU" sz="1400" b="0" baseline="0" dirty="0" smtClean="0">
                          <a:solidFill>
                            <a:srgbClr val="0424AC"/>
                          </a:solidFill>
                          <a:latin typeface="Cambria" panose="02040503050406030204" pitchFamily="18" charset="0"/>
                        </a:rPr>
                        <a:t>    </a:t>
                      </a:r>
                      <a:r>
                        <a:rPr lang="ru-RU" sz="1200" b="0" baseline="0" dirty="0" smtClean="0">
                          <a:solidFill>
                            <a:srgbClr val="0424AC"/>
                          </a:solidFill>
                          <a:latin typeface="Cambria" panose="02040503050406030204" pitchFamily="18" charset="0"/>
                        </a:rPr>
                        <a:t>               </a:t>
                      </a:r>
                      <a:r>
                        <a:rPr lang="ru-RU" sz="1200" b="0" dirty="0" smtClean="0">
                          <a:solidFill>
                            <a:srgbClr val="0424AC"/>
                          </a:solidFill>
                          <a:latin typeface="Cambria" panose="02040503050406030204" pitchFamily="18" charset="0"/>
                        </a:rPr>
                        <a:t>а</a:t>
                      </a:r>
                      <a:r>
                        <a:rPr lang="ru-RU" sz="1200" b="0" baseline="0" dirty="0" smtClean="0">
                          <a:solidFill>
                            <a:srgbClr val="0424AC"/>
                          </a:solidFill>
                          <a:latin typeface="Cambria" panose="02040503050406030204" pitchFamily="18" charset="0"/>
                        </a:rPr>
                        <a:t>-цилиндрический;</a:t>
                      </a:r>
                      <a:endParaRPr lang="ru-RU" sz="1200" b="0" dirty="0" smtClean="0">
                        <a:solidFill>
                          <a:srgbClr val="0424AC"/>
                        </a:solidFill>
                        <a:latin typeface="Cambria" panose="02040503050406030204" pitchFamily="18" charset="0"/>
                      </a:endParaRPr>
                    </a:p>
                    <a:p>
                      <a:pPr>
                        <a:lnSpc>
                          <a:spcPts val="1300"/>
                        </a:lnSpc>
                      </a:pPr>
                      <a:r>
                        <a:rPr lang="ru-RU" sz="1200" b="0" dirty="0" smtClean="0">
                          <a:solidFill>
                            <a:srgbClr val="0424AC"/>
                          </a:solidFill>
                          <a:latin typeface="Cambria" panose="02040503050406030204" pitchFamily="18" charset="0"/>
                        </a:rPr>
                        <a:t>б-</a:t>
                      </a:r>
                      <a:r>
                        <a:rPr lang="ru-RU" sz="1200" b="0" baseline="0" dirty="0" smtClean="0">
                          <a:solidFill>
                            <a:srgbClr val="0424AC"/>
                          </a:solidFill>
                          <a:latin typeface="Cambria" panose="02040503050406030204" pitchFamily="18" charset="0"/>
                        </a:rPr>
                        <a:t> конический</a:t>
                      </a:r>
                      <a:r>
                        <a:rPr lang="ru-RU" sz="1200" b="0" dirty="0" smtClean="0">
                          <a:solidFill>
                            <a:srgbClr val="0424AC"/>
                          </a:solidFill>
                          <a:latin typeface="Cambria" panose="02040503050406030204" pitchFamily="18" charset="0"/>
                        </a:rPr>
                        <a:t> ;</a:t>
                      </a:r>
                    </a:p>
                    <a:p>
                      <a:pPr>
                        <a:lnSpc>
                          <a:spcPts val="1300"/>
                        </a:lnSpc>
                      </a:pPr>
                      <a:r>
                        <a:rPr lang="ru-RU" sz="1200" b="0" dirty="0" smtClean="0">
                          <a:solidFill>
                            <a:srgbClr val="0424AC"/>
                          </a:solidFill>
                          <a:latin typeface="Cambria" panose="02040503050406030204" pitchFamily="18" charset="0"/>
                        </a:rPr>
                        <a:t>1 – зубчатые колёса</a:t>
                      </a:r>
                      <a:endParaRPr lang="ru-RU" sz="1200" b="0" dirty="0">
                        <a:solidFill>
                          <a:srgbClr val="0424AC"/>
                        </a:solidFill>
                        <a:latin typeface="Cambria" panose="02040503050406030204" pitchFamily="18" charset="0"/>
                      </a:endParaRPr>
                    </a:p>
                  </a:txBody>
                  <a:tcPr marL="91476" marR="91476"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b="1" dirty="0"/>
                    </a:p>
                  </a:txBody>
                  <a:tcPr marL="91476" marR="91476"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5377" name="Picture 24"/>
          <p:cNvPicPr>
            <a:picLocks noChangeAspect="1" noChangeArrowheads="1"/>
          </p:cNvPicPr>
          <p:nvPr/>
        </p:nvPicPr>
        <p:blipFill>
          <a:blip r:embed="rId2" cstate="print"/>
          <a:srcRect/>
          <a:stretch>
            <a:fillRect/>
          </a:stretch>
        </p:blipFill>
        <p:spPr bwMode="auto">
          <a:xfrm>
            <a:off x="1908175" y="2781300"/>
            <a:ext cx="1690688" cy="1081088"/>
          </a:xfrm>
          <a:prstGeom prst="rect">
            <a:avLst/>
          </a:prstGeom>
          <a:noFill/>
          <a:ln w="9525">
            <a:noFill/>
            <a:miter lim="800000"/>
            <a:headEnd/>
            <a:tailEnd/>
          </a:ln>
          <a:effectLst/>
        </p:spPr>
      </p:pic>
      <p:pic>
        <p:nvPicPr>
          <p:cNvPr id="15378" name="Picture 25"/>
          <p:cNvPicPr>
            <a:picLocks noChangeAspect="1" noChangeArrowheads="1"/>
          </p:cNvPicPr>
          <p:nvPr/>
        </p:nvPicPr>
        <p:blipFill>
          <a:blip r:embed="rId3" cstate="print"/>
          <a:srcRect/>
          <a:stretch>
            <a:fillRect/>
          </a:stretch>
        </p:blipFill>
        <p:spPr bwMode="auto">
          <a:xfrm>
            <a:off x="1871663" y="3952875"/>
            <a:ext cx="1763712" cy="1193800"/>
          </a:xfrm>
          <a:prstGeom prst="rect">
            <a:avLst/>
          </a:prstGeom>
          <a:noFill/>
          <a:ln w="9525">
            <a:noFill/>
            <a:miter lim="800000"/>
            <a:headEnd/>
            <a:tailEnd/>
          </a:ln>
          <a:effectLst/>
        </p:spPr>
      </p:pic>
      <p:pic>
        <p:nvPicPr>
          <p:cNvPr id="15379" name="Picture 26"/>
          <p:cNvPicPr>
            <a:picLocks noChangeAspect="1" noChangeArrowheads="1"/>
          </p:cNvPicPr>
          <p:nvPr/>
        </p:nvPicPr>
        <p:blipFill>
          <a:blip r:embed="rId4" cstate="print"/>
          <a:srcRect/>
          <a:stretch>
            <a:fillRect/>
          </a:stretch>
        </p:blipFill>
        <p:spPr bwMode="auto">
          <a:xfrm>
            <a:off x="1908175" y="5229225"/>
            <a:ext cx="1690688" cy="1295400"/>
          </a:xfrm>
          <a:prstGeom prst="rect">
            <a:avLst/>
          </a:prstGeom>
          <a:noFill/>
          <a:ln w="9525">
            <a:noFill/>
            <a:miter lim="800000"/>
            <a:headEnd/>
            <a:tailEnd/>
          </a:ln>
          <a:effectLst/>
        </p:spPr>
      </p:pic>
      <p:graphicFrame>
        <p:nvGraphicFramePr>
          <p:cNvPr id="3" name="Таблица 2"/>
          <p:cNvGraphicFramePr>
            <a:graphicFrameLocks noGrp="1"/>
          </p:cNvGraphicFramePr>
          <p:nvPr/>
        </p:nvGraphicFramePr>
        <p:xfrm>
          <a:off x="4319588" y="2708275"/>
          <a:ext cx="4103687" cy="3889077"/>
        </p:xfrm>
        <a:graphic>
          <a:graphicData uri="http://schemas.openxmlformats.org/drawingml/2006/table">
            <a:tbl>
              <a:tblPr firstRow="1" bandRow="1">
                <a:tableStyleId>{5C22544A-7EE6-4342-B048-85BDC9FD1C3A}</a:tableStyleId>
              </a:tblPr>
              <a:tblGrid>
                <a:gridCol w="2040530"/>
                <a:gridCol w="2063157"/>
              </a:tblGrid>
              <a:tr h="1224112">
                <a:tc>
                  <a:txBody>
                    <a:bodyPr/>
                    <a:lstStyle/>
                    <a:p>
                      <a:r>
                        <a:rPr lang="ru-RU" sz="1400" b="0" dirty="0" smtClean="0">
                          <a:solidFill>
                            <a:srgbClr val="0424AC"/>
                          </a:solidFill>
                          <a:latin typeface="Cambria" panose="02040503050406030204" pitchFamily="18" charset="0"/>
                        </a:rPr>
                        <a:t>Цепная</a:t>
                      </a:r>
                      <a:r>
                        <a:rPr lang="ru-RU" sz="1400" b="0" baseline="0" dirty="0" smtClean="0">
                          <a:solidFill>
                            <a:srgbClr val="0424AC"/>
                          </a:solidFill>
                          <a:latin typeface="Cambria" panose="02040503050406030204" pitchFamily="18" charset="0"/>
                        </a:rPr>
                        <a:t> передача:</a:t>
                      </a:r>
                    </a:p>
                    <a:p>
                      <a:r>
                        <a:rPr lang="ru-RU" sz="1400" b="0" baseline="0" dirty="0" smtClean="0">
                          <a:solidFill>
                            <a:srgbClr val="0424AC"/>
                          </a:solidFill>
                          <a:latin typeface="Cambria" panose="02040503050406030204" pitchFamily="18" charset="0"/>
                        </a:rPr>
                        <a:t>1 – цепь;</a:t>
                      </a:r>
                    </a:p>
                    <a:p>
                      <a:r>
                        <a:rPr lang="ru-RU" sz="1400" b="0" baseline="0" dirty="0" smtClean="0">
                          <a:solidFill>
                            <a:srgbClr val="0424AC"/>
                          </a:solidFill>
                          <a:latin typeface="Cambria" panose="02040503050406030204" pitchFamily="18" charset="0"/>
                        </a:rPr>
                        <a:t>2 - звёздочки</a:t>
                      </a:r>
                    </a:p>
                  </a:txBody>
                  <a:tcPr marL="91423" marR="9142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ru-RU" sz="1800" dirty="0"/>
                    </a:p>
                  </a:txBody>
                  <a:tcPr marL="91423" marR="9142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224112">
                <a:tc>
                  <a:txBody>
                    <a:bodyPr/>
                    <a:lstStyle/>
                    <a:p>
                      <a:r>
                        <a:rPr lang="ru-RU" sz="1400" b="0" dirty="0" smtClean="0">
                          <a:solidFill>
                            <a:srgbClr val="0424AC"/>
                          </a:solidFill>
                          <a:latin typeface="Cambria" panose="02040503050406030204" pitchFamily="18" charset="0"/>
                        </a:rPr>
                        <a:t>Винтовой механизм:</a:t>
                      </a:r>
                    </a:p>
                    <a:p>
                      <a:r>
                        <a:rPr lang="ru-RU" sz="1400" b="0" dirty="0" smtClean="0">
                          <a:solidFill>
                            <a:srgbClr val="0424AC"/>
                          </a:solidFill>
                          <a:latin typeface="Cambria" panose="02040503050406030204" pitchFamily="18" charset="0"/>
                        </a:rPr>
                        <a:t>1 – винт;</a:t>
                      </a:r>
                    </a:p>
                    <a:p>
                      <a:r>
                        <a:rPr lang="ru-RU" sz="1400" b="0" dirty="0" smtClean="0">
                          <a:solidFill>
                            <a:srgbClr val="0424AC"/>
                          </a:solidFill>
                          <a:latin typeface="Cambria" panose="02040503050406030204" pitchFamily="18" charset="0"/>
                        </a:rPr>
                        <a:t>2 - гайка</a:t>
                      </a:r>
                      <a:endParaRPr lang="ru-RU" sz="1400" b="0" dirty="0">
                        <a:solidFill>
                          <a:srgbClr val="0424AC"/>
                        </a:solidFill>
                        <a:latin typeface="Cambria" panose="02040503050406030204" pitchFamily="18" charset="0"/>
                      </a:endParaRPr>
                    </a:p>
                  </a:txBody>
                  <a:tcPr marL="91423" marR="9142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ru-RU" sz="1800" dirty="0"/>
                    </a:p>
                  </a:txBody>
                  <a:tcPr marL="91423" marR="9142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0853">
                <a:tc>
                  <a:txBody>
                    <a:bodyPr/>
                    <a:lstStyle/>
                    <a:p>
                      <a:pPr lvl="1"/>
                      <a:r>
                        <a:rPr lang="ru-RU" sz="1400" b="0" dirty="0" smtClean="0">
                          <a:solidFill>
                            <a:srgbClr val="0424AC"/>
                          </a:solidFill>
                          <a:latin typeface="Cambria" panose="02040503050406030204" pitchFamily="18" charset="0"/>
                        </a:rPr>
                        <a:t>Реечный механизм:</a:t>
                      </a:r>
                    </a:p>
                    <a:p>
                      <a:pPr lvl="1"/>
                      <a:r>
                        <a:rPr lang="ru-RU" sz="1400" b="0" dirty="0" smtClean="0">
                          <a:solidFill>
                            <a:srgbClr val="0424AC"/>
                          </a:solidFill>
                          <a:latin typeface="Cambria" panose="02040503050406030204" pitchFamily="18" charset="0"/>
                        </a:rPr>
                        <a:t>1 – зубчатое колесо;</a:t>
                      </a:r>
                    </a:p>
                    <a:p>
                      <a:pPr lvl="1"/>
                      <a:r>
                        <a:rPr lang="ru-RU" sz="1400" b="0" dirty="0" smtClean="0">
                          <a:solidFill>
                            <a:srgbClr val="0424AC"/>
                          </a:solidFill>
                          <a:latin typeface="Cambria" panose="02040503050406030204" pitchFamily="18" charset="0"/>
                        </a:rPr>
                        <a:t>2 – зубчатая рейка</a:t>
                      </a:r>
                      <a:endParaRPr lang="ru-RU" sz="1400" b="0" dirty="0">
                        <a:solidFill>
                          <a:srgbClr val="0424AC"/>
                        </a:solidFill>
                        <a:latin typeface="Cambria" panose="02040503050406030204" pitchFamily="18" charset="0"/>
                      </a:endParaRPr>
                    </a:p>
                  </a:txBody>
                  <a:tcPr marL="91423" marR="9142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dirty="0"/>
                    </a:p>
                  </a:txBody>
                  <a:tcPr marL="91423" marR="9142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5394" name="Picture 20"/>
          <p:cNvPicPr>
            <a:picLocks noChangeAspect="1" noChangeArrowheads="1"/>
          </p:cNvPicPr>
          <p:nvPr/>
        </p:nvPicPr>
        <p:blipFill>
          <a:blip r:embed="rId5" cstate="print"/>
          <a:srcRect/>
          <a:stretch>
            <a:fillRect/>
          </a:stretch>
        </p:blipFill>
        <p:spPr bwMode="auto">
          <a:xfrm>
            <a:off x="6427788" y="2738438"/>
            <a:ext cx="1936750" cy="1166812"/>
          </a:xfrm>
          <a:prstGeom prst="rect">
            <a:avLst/>
          </a:prstGeom>
          <a:noFill/>
          <a:ln w="9525">
            <a:noFill/>
            <a:miter lim="800000"/>
            <a:headEnd/>
            <a:tailEnd/>
          </a:ln>
          <a:effectLst/>
        </p:spPr>
      </p:pic>
      <p:pic>
        <p:nvPicPr>
          <p:cNvPr id="15395" name="Picture 21"/>
          <p:cNvPicPr>
            <a:picLocks noChangeAspect="1" noChangeArrowheads="1"/>
          </p:cNvPicPr>
          <p:nvPr/>
        </p:nvPicPr>
        <p:blipFill>
          <a:blip r:embed="rId6" cstate="print"/>
          <a:srcRect/>
          <a:stretch>
            <a:fillRect/>
          </a:stretch>
        </p:blipFill>
        <p:spPr bwMode="auto">
          <a:xfrm>
            <a:off x="6427788" y="4005263"/>
            <a:ext cx="1936750" cy="1089025"/>
          </a:xfrm>
          <a:prstGeom prst="rect">
            <a:avLst/>
          </a:prstGeom>
          <a:noFill/>
          <a:ln w="9525">
            <a:noFill/>
            <a:miter lim="800000"/>
            <a:headEnd/>
            <a:tailEnd/>
          </a:ln>
          <a:effectLst/>
        </p:spPr>
      </p:pic>
      <p:pic>
        <p:nvPicPr>
          <p:cNvPr id="15396" name="Picture 22"/>
          <p:cNvPicPr>
            <a:picLocks noChangeAspect="1" noChangeArrowheads="1"/>
          </p:cNvPicPr>
          <p:nvPr/>
        </p:nvPicPr>
        <p:blipFill>
          <a:blip r:embed="rId7" cstate="print"/>
          <a:srcRect/>
          <a:stretch>
            <a:fillRect/>
          </a:stretch>
        </p:blipFill>
        <p:spPr bwMode="auto">
          <a:xfrm>
            <a:off x="6427788" y="5278438"/>
            <a:ext cx="1936750" cy="1196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ъект 5"/>
          <p:cNvSpPr>
            <a:spLocks noGrp="1"/>
          </p:cNvSpPr>
          <p:nvPr>
            <p:ph idx="1"/>
          </p:nvPr>
        </p:nvSpPr>
        <p:spPr>
          <a:xfrm>
            <a:off x="34925" y="260648"/>
            <a:ext cx="3840163" cy="6263977"/>
          </a:xfrm>
          <a:prstGeom prst="rect">
            <a:avLst/>
          </a:prstGeom>
        </p:spPr>
        <p:txBody>
          <a:bodyPr>
            <a:normAutofit fontScale="25000" lnSpcReduction="20000"/>
          </a:bodyPr>
          <a:lstStyle/>
          <a:p>
            <a:pPr marL="0" indent="85725" algn="ctr">
              <a:spcAft>
                <a:spcPts val="1000"/>
              </a:spcAft>
              <a:buFont typeface="Georgia" pitchFamily="18" charset="0"/>
              <a:buNone/>
            </a:pPr>
            <a:r>
              <a:rPr lang="ru-RU" altLang="ru-RU" sz="4900" b="1" u="sng" dirty="0" smtClean="0">
                <a:solidFill>
                  <a:schemeClr val="bg1"/>
                </a:solidFill>
                <a:latin typeface="Cambria" pitchFamily="18" charset="0"/>
                <a:cs typeface="Times New Roman" pitchFamily="18" charset="0"/>
              </a:rPr>
              <a:t>Изображение механизмов на кинематической схеме</a:t>
            </a:r>
            <a:endParaRPr lang="ru-RU" altLang="ru-RU" sz="4900" b="1" i="1" u="sng" dirty="0" smtClean="0">
              <a:solidFill>
                <a:schemeClr val="bg1"/>
              </a:solidFill>
              <a:latin typeface="Cambria" pitchFamily="18" charset="0"/>
              <a:cs typeface="Times New Roman" pitchFamily="18" charset="0"/>
            </a:endParaRPr>
          </a:p>
          <a:p>
            <a:pPr marL="0" indent="85725">
              <a:lnSpc>
                <a:spcPts val="1700"/>
              </a:lnSpc>
              <a:spcAft>
                <a:spcPts val="1000"/>
              </a:spcAft>
              <a:buFont typeface="Georgia" pitchFamily="18" charset="0"/>
              <a:buNone/>
            </a:pPr>
            <a:r>
              <a:rPr lang="ru-RU" altLang="ru-RU" sz="4900" i="1" dirty="0" smtClean="0">
                <a:solidFill>
                  <a:schemeClr val="bg1"/>
                </a:solidFill>
                <a:latin typeface="Cambria" pitchFamily="18" charset="0"/>
                <a:cs typeface="Times New Roman" pitchFamily="18" charset="0"/>
              </a:rPr>
              <a:t>Одно или несколько жестко соединенных твердых тел, входящих в состав механизма, называются </a:t>
            </a:r>
            <a:r>
              <a:rPr lang="ru-RU" altLang="ru-RU" sz="4900" b="1" i="1" dirty="0" smtClean="0">
                <a:solidFill>
                  <a:schemeClr val="bg1"/>
                </a:solidFill>
                <a:latin typeface="Cambria" pitchFamily="18" charset="0"/>
                <a:cs typeface="Times New Roman" pitchFamily="18" charset="0"/>
              </a:rPr>
              <a:t>звеном</a:t>
            </a:r>
            <a:r>
              <a:rPr lang="ru-RU" altLang="ru-RU" sz="4900" i="1" dirty="0" smtClean="0">
                <a:solidFill>
                  <a:schemeClr val="bg1"/>
                </a:solidFill>
                <a:latin typeface="Cambria" pitchFamily="18" charset="0"/>
                <a:cs typeface="Times New Roman" pitchFamily="18" charset="0"/>
              </a:rPr>
              <a:t>. </a:t>
            </a:r>
            <a:r>
              <a:rPr lang="ru-RU" altLang="ru-RU" sz="4900" dirty="0" smtClean="0">
                <a:solidFill>
                  <a:schemeClr val="bg1"/>
                </a:solidFill>
                <a:latin typeface="Cambria" pitchFamily="18" charset="0"/>
                <a:cs typeface="Times New Roman" pitchFamily="18" charset="0"/>
              </a:rPr>
              <a:t>Звено, принимаемое за неподвижное, называется </a:t>
            </a:r>
            <a:r>
              <a:rPr lang="ru-RU" altLang="ru-RU" sz="4900" b="1" i="1" dirty="0" smtClean="0">
                <a:solidFill>
                  <a:schemeClr val="bg1"/>
                </a:solidFill>
                <a:latin typeface="Cambria" pitchFamily="18" charset="0"/>
                <a:cs typeface="Times New Roman" pitchFamily="18" charset="0"/>
              </a:rPr>
              <a:t>стойкой</a:t>
            </a:r>
            <a:r>
              <a:rPr lang="ru-RU" altLang="ru-RU" sz="4900" dirty="0" smtClean="0">
                <a:solidFill>
                  <a:schemeClr val="bg1"/>
                </a:solidFill>
                <a:latin typeface="Cambria" pitchFamily="18" charset="0"/>
                <a:cs typeface="Times New Roman" pitchFamily="18" charset="0"/>
              </a:rPr>
              <a:t>.                          Подвижное соединение двух звеньев принято называть </a:t>
            </a:r>
            <a:r>
              <a:rPr lang="ru-RU" altLang="ru-RU" sz="4900" b="1" i="1" dirty="0" smtClean="0">
                <a:solidFill>
                  <a:schemeClr val="bg1"/>
                </a:solidFill>
                <a:latin typeface="Cambria" pitchFamily="18" charset="0"/>
                <a:cs typeface="Times New Roman" pitchFamily="18" charset="0"/>
              </a:rPr>
              <a:t>кинематической парой</a:t>
            </a:r>
            <a:r>
              <a:rPr lang="ru-RU" altLang="ru-RU" sz="4900" dirty="0" smtClean="0">
                <a:solidFill>
                  <a:schemeClr val="bg1"/>
                </a:solidFill>
                <a:latin typeface="Cambria" pitchFamily="18" charset="0"/>
                <a:cs typeface="Times New Roman" pitchFamily="18" charset="0"/>
              </a:rPr>
              <a:t>, а совокупность звеньев, образующих кинематические пары, - </a:t>
            </a:r>
            <a:r>
              <a:rPr lang="ru-RU" altLang="ru-RU" sz="4900" b="1" i="1" dirty="0" smtClean="0">
                <a:solidFill>
                  <a:schemeClr val="bg1"/>
                </a:solidFill>
                <a:latin typeface="Cambria" pitchFamily="18" charset="0"/>
                <a:cs typeface="Times New Roman" pitchFamily="18" charset="0"/>
              </a:rPr>
              <a:t>кинематической цепью</a:t>
            </a:r>
            <a:r>
              <a:rPr lang="ru-RU" altLang="ru-RU" sz="4900" dirty="0" smtClean="0">
                <a:solidFill>
                  <a:schemeClr val="bg1"/>
                </a:solidFill>
                <a:latin typeface="Cambria" pitchFamily="18" charset="0"/>
                <a:cs typeface="Times New Roman" pitchFamily="18" charset="0"/>
              </a:rPr>
              <a:t>. Схему, на которой с помощью условных обозначений изображают звенья механизма и кинематические пары, называют </a:t>
            </a:r>
            <a:r>
              <a:rPr lang="ru-RU" altLang="ru-RU" sz="4900" b="1" dirty="0" smtClean="0">
                <a:solidFill>
                  <a:schemeClr val="bg1"/>
                </a:solidFill>
                <a:latin typeface="Cambria" pitchFamily="18" charset="0"/>
                <a:cs typeface="Times New Roman" pitchFamily="18" charset="0"/>
              </a:rPr>
              <a:t>кинематической.</a:t>
            </a:r>
            <a:r>
              <a:rPr lang="ru-RU" altLang="ru-RU" sz="4900" dirty="0" smtClean="0">
                <a:solidFill>
                  <a:schemeClr val="bg1"/>
                </a:solidFill>
                <a:latin typeface="Cambria" pitchFamily="18" charset="0"/>
                <a:cs typeface="Times New Roman" pitchFamily="18" charset="0"/>
              </a:rPr>
              <a:t> </a:t>
            </a:r>
            <a:br>
              <a:rPr lang="ru-RU" altLang="ru-RU" sz="4900" dirty="0" smtClean="0">
                <a:solidFill>
                  <a:schemeClr val="bg1"/>
                </a:solidFill>
                <a:latin typeface="Cambria" pitchFamily="18" charset="0"/>
                <a:cs typeface="Times New Roman" pitchFamily="18" charset="0"/>
              </a:rPr>
            </a:br>
            <a:r>
              <a:rPr lang="ru-RU" altLang="ru-RU" sz="4900" b="1" dirty="0" smtClean="0">
                <a:solidFill>
                  <a:schemeClr val="bg1"/>
                </a:solidFill>
                <a:latin typeface="Cambria" pitchFamily="18" charset="0"/>
                <a:cs typeface="Times New Roman" pitchFamily="18" charset="0"/>
              </a:rPr>
              <a:t>Кинематическая схема </a:t>
            </a:r>
            <a:r>
              <a:rPr lang="ru-RU" altLang="ru-RU" sz="4900" dirty="0" smtClean="0">
                <a:solidFill>
                  <a:schemeClr val="bg1"/>
                </a:solidFill>
                <a:latin typeface="Cambria" pitchFamily="18" charset="0"/>
                <a:cs typeface="Times New Roman" pitchFamily="18" charset="0"/>
              </a:rPr>
              <a:t>— это графическое, с помощью условных обозначений, изображение технического устройства, используемое для изучения принципов его работы.    Схема не отражает действительного конструктивного устройства машины (аппарата, прибора, механизма), но она позволяет увидеть за условными изображениями «живые» детали и их взаимодействие.</a:t>
            </a:r>
            <a:br>
              <a:rPr lang="ru-RU" altLang="ru-RU" sz="4900" dirty="0" smtClean="0">
                <a:solidFill>
                  <a:schemeClr val="bg1"/>
                </a:solidFill>
                <a:latin typeface="Cambria" pitchFamily="18" charset="0"/>
                <a:cs typeface="Times New Roman" pitchFamily="18" charset="0"/>
              </a:rPr>
            </a:br>
            <a:endParaRPr lang="ru-RU" altLang="ru-RU" sz="4900" dirty="0" smtClean="0">
              <a:solidFill>
                <a:schemeClr val="bg1"/>
              </a:solidFill>
              <a:latin typeface="Cambria" pitchFamily="18" charset="0"/>
              <a:cs typeface="Times New Roman" pitchFamily="18" charset="0"/>
            </a:endParaRPr>
          </a:p>
          <a:p>
            <a:pPr marL="0" indent="85725">
              <a:lnSpc>
                <a:spcPts val="1700"/>
              </a:lnSpc>
              <a:spcAft>
                <a:spcPts val="1000"/>
              </a:spcAft>
              <a:buFont typeface="Georgia" pitchFamily="18" charset="0"/>
              <a:buNone/>
            </a:pPr>
            <a:endParaRPr lang="ru-RU" altLang="ru-RU" sz="1800" dirty="0" smtClean="0">
              <a:latin typeface="Cambria" pitchFamily="18" charset="0"/>
              <a:cs typeface="Times New Roman" pitchFamily="18" charset="0"/>
            </a:endParaRPr>
          </a:p>
          <a:p>
            <a:pPr marL="0" indent="85725">
              <a:spcAft>
                <a:spcPts val="1000"/>
              </a:spcAft>
              <a:buFont typeface="Georgia" pitchFamily="18" charset="0"/>
              <a:buNone/>
            </a:pPr>
            <a:endParaRPr lang="ru-RU" altLang="ru-RU" sz="1800" dirty="0" smtClean="0">
              <a:latin typeface="Cambria" pitchFamily="18" charset="0"/>
              <a:cs typeface="Times New Roman" pitchFamily="18" charset="0"/>
            </a:endParaRPr>
          </a:p>
          <a:p>
            <a:pPr marL="0" indent="85725">
              <a:spcAft>
                <a:spcPts val="1000"/>
              </a:spcAft>
              <a:buFont typeface="Georgia" pitchFamily="18" charset="0"/>
              <a:buNone/>
            </a:pPr>
            <a:endParaRPr lang="ru-RU" altLang="ru-RU" sz="1800" dirty="0" smtClean="0">
              <a:latin typeface="Cambria" pitchFamily="18" charset="0"/>
              <a:cs typeface="Times New Roman" pitchFamily="18" charset="0"/>
            </a:endParaRPr>
          </a:p>
          <a:p>
            <a:pPr marL="0" indent="85725">
              <a:spcAft>
                <a:spcPts val="1000"/>
              </a:spcAft>
              <a:buFont typeface="Georgia" pitchFamily="18" charset="0"/>
              <a:buNone/>
            </a:pPr>
            <a:r>
              <a:rPr lang="ru-RU" altLang="ru-RU" sz="1800" dirty="0" smtClean="0">
                <a:latin typeface="Cambria" pitchFamily="18" charset="0"/>
                <a:cs typeface="Times New Roman" pitchFamily="18" charset="0"/>
              </a:rPr>
              <a:t>                        </a:t>
            </a:r>
            <a:endParaRPr lang="ru-RU" altLang="ru-RU" sz="1800" dirty="0" smtClean="0">
              <a:latin typeface="Cambria" pitchFamily="18" charset="0"/>
              <a:ea typeface="Calibri" pitchFamily="34" charset="0"/>
              <a:cs typeface="Times New Roman" pitchFamily="18" charset="0"/>
            </a:endParaRPr>
          </a:p>
        </p:txBody>
      </p:sp>
      <p:graphicFrame>
        <p:nvGraphicFramePr>
          <p:cNvPr id="4" name="Таблица 3"/>
          <p:cNvGraphicFramePr>
            <a:graphicFrameLocks noGrp="1"/>
          </p:cNvGraphicFramePr>
          <p:nvPr/>
        </p:nvGraphicFramePr>
        <p:xfrm>
          <a:off x="4071938" y="260350"/>
          <a:ext cx="4464050" cy="5976938"/>
        </p:xfrm>
        <a:graphic>
          <a:graphicData uri="http://schemas.openxmlformats.org/drawingml/2006/table">
            <a:tbl>
              <a:tblPr firstRow="1" bandRow="1">
                <a:tableStyleId>{5C22544A-7EE6-4342-B048-85BDC9FD1C3A}</a:tableStyleId>
              </a:tblPr>
              <a:tblGrid>
                <a:gridCol w="1584018"/>
                <a:gridCol w="1512017"/>
                <a:gridCol w="1368015"/>
              </a:tblGrid>
              <a:tr h="640109">
                <a:tc>
                  <a:txBody>
                    <a:bodyPr/>
                    <a:lstStyle/>
                    <a:p>
                      <a:pPr algn="ctr"/>
                      <a:r>
                        <a:rPr lang="ru-RU" sz="1200" dirty="0" smtClean="0">
                          <a:solidFill>
                            <a:schemeClr val="tx1"/>
                          </a:solidFill>
                          <a:latin typeface="Cambria" panose="02040503050406030204" pitchFamily="18" charset="0"/>
                        </a:rPr>
                        <a:t>Наименование механизма</a:t>
                      </a:r>
                      <a:endParaRPr lang="ru-RU" sz="1200" dirty="0">
                        <a:solidFill>
                          <a:schemeClr val="tx1"/>
                        </a:solidFill>
                        <a:latin typeface="Cambria" panose="02040503050406030204" pitchFamily="18" charset="0"/>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ru-RU" sz="1200" dirty="0" smtClean="0">
                          <a:solidFill>
                            <a:schemeClr val="tx1"/>
                          </a:solidFill>
                          <a:latin typeface="Cambria" panose="02040503050406030204" pitchFamily="18" charset="0"/>
                        </a:rPr>
                        <a:t>Рисунок</a:t>
                      </a:r>
                      <a:endParaRPr lang="ru-RU" sz="1200" dirty="0">
                        <a:solidFill>
                          <a:schemeClr val="tx1"/>
                        </a:solidFill>
                        <a:latin typeface="Cambria" panose="02040503050406030204" pitchFamily="18" charset="0"/>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ru-RU" sz="1200" dirty="0" smtClean="0">
                          <a:solidFill>
                            <a:schemeClr val="tx1"/>
                          </a:solidFill>
                          <a:latin typeface="Cambria" panose="02040503050406030204" pitchFamily="18" charset="0"/>
                        </a:rPr>
                        <a:t>Условное графическое изображение</a:t>
                      </a:r>
                      <a:endParaRPr lang="ru-RU" sz="1200" dirty="0">
                        <a:solidFill>
                          <a:schemeClr val="tx1"/>
                        </a:solidFill>
                        <a:latin typeface="Cambria" panose="02040503050406030204" pitchFamily="18" charset="0"/>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487084">
                <a:tc>
                  <a:txBody>
                    <a:bodyPr/>
                    <a:lstStyle/>
                    <a:p>
                      <a:r>
                        <a:rPr lang="ru-RU" sz="1400" dirty="0" smtClean="0">
                          <a:latin typeface="Cambria" panose="02040503050406030204" pitchFamily="18" charset="0"/>
                        </a:rPr>
                        <a:t>Зубчатый</a:t>
                      </a:r>
                      <a:endParaRPr lang="ru-RU" sz="1400" dirty="0">
                        <a:latin typeface="Cambria" panose="02040503050406030204" pitchFamily="18" charset="0"/>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ru-RU" sz="1800" dirty="0"/>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dirty="0"/>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5383">
                <a:tc>
                  <a:txBody>
                    <a:bodyPr/>
                    <a:lstStyle/>
                    <a:p>
                      <a:r>
                        <a:rPr lang="ru-RU" sz="1400" dirty="0" smtClean="0">
                          <a:latin typeface="Cambria" panose="02040503050406030204" pitchFamily="18" charset="0"/>
                        </a:rPr>
                        <a:t>Ремённый:</a:t>
                      </a:r>
                    </a:p>
                    <a:p>
                      <a:r>
                        <a:rPr lang="ru-RU" sz="1400" dirty="0" smtClean="0">
                          <a:latin typeface="Cambria" panose="02040503050406030204" pitchFamily="18" charset="0"/>
                        </a:rPr>
                        <a:t>с</a:t>
                      </a:r>
                      <a:r>
                        <a:rPr lang="ru-RU" sz="1400" baseline="0" dirty="0" smtClean="0">
                          <a:latin typeface="Cambria" panose="02040503050406030204" pitchFamily="18" charset="0"/>
                        </a:rPr>
                        <a:t> </a:t>
                      </a:r>
                      <a:r>
                        <a:rPr lang="ru-RU" sz="1400" dirty="0" smtClean="0">
                          <a:latin typeface="Cambria" panose="02040503050406030204" pitchFamily="18" charset="0"/>
                        </a:rPr>
                        <a:t>плоским ремнём;</a:t>
                      </a:r>
                    </a:p>
                    <a:p>
                      <a:r>
                        <a:rPr lang="ru-RU" sz="1400" dirty="0" smtClean="0">
                          <a:latin typeface="Cambria" panose="02040503050406030204" pitchFamily="18" charset="0"/>
                        </a:rPr>
                        <a:t>с клиновидным ремнём</a:t>
                      </a:r>
                    </a:p>
                    <a:p>
                      <a:endParaRPr lang="ru-RU" sz="1400" dirty="0">
                        <a:latin typeface="Cambria" panose="02040503050406030204" pitchFamily="18" charset="0"/>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dirty="0"/>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dirty="0"/>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2181">
                <a:tc>
                  <a:txBody>
                    <a:bodyPr/>
                    <a:lstStyle/>
                    <a:p>
                      <a:r>
                        <a:rPr lang="ru-RU" sz="1400" dirty="0" smtClean="0">
                          <a:latin typeface="Cambria" panose="02040503050406030204" pitchFamily="18" charset="0"/>
                        </a:rPr>
                        <a:t>Реечный</a:t>
                      </a:r>
                      <a:endParaRPr lang="ru-RU" sz="1400" dirty="0">
                        <a:latin typeface="Cambria" panose="02040503050406030204" pitchFamily="18" charset="0"/>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dirty="0"/>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ru-RU" sz="1800" dirty="0"/>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152181">
                <a:tc>
                  <a:txBody>
                    <a:bodyPr/>
                    <a:lstStyle/>
                    <a:p>
                      <a:r>
                        <a:rPr lang="ru-RU" sz="1400" dirty="0" smtClean="0">
                          <a:latin typeface="Cambria" panose="02040503050406030204" pitchFamily="18" charset="0"/>
                        </a:rPr>
                        <a:t>Винтовой:</a:t>
                      </a:r>
                    </a:p>
                    <a:p>
                      <a:r>
                        <a:rPr lang="ru-RU" sz="1400" dirty="0" smtClean="0">
                          <a:latin typeface="Cambria" panose="02040503050406030204" pitchFamily="18" charset="0"/>
                        </a:rPr>
                        <a:t>1 – ходовой винт;</a:t>
                      </a:r>
                    </a:p>
                    <a:p>
                      <a:r>
                        <a:rPr lang="ru-RU" sz="1400" dirty="0" smtClean="0">
                          <a:latin typeface="Cambria" panose="02040503050406030204" pitchFamily="18" charset="0"/>
                        </a:rPr>
                        <a:t>2 - гайка</a:t>
                      </a:r>
                      <a:endParaRPr lang="ru-RU" sz="1400" dirty="0">
                        <a:latin typeface="Cambria" panose="02040503050406030204" pitchFamily="18" charset="0"/>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dirty="0"/>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ru-RU" sz="1800" dirty="0"/>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pic>
        <p:nvPicPr>
          <p:cNvPr id="16413" name="Picture 2"/>
          <p:cNvPicPr>
            <a:picLocks noChangeAspect="1" noChangeArrowheads="1"/>
          </p:cNvPicPr>
          <p:nvPr/>
        </p:nvPicPr>
        <p:blipFill>
          <a:blip r:embed="rId2" cstate="print"/>
          <a:srcRect/>
          <a:stretch>
            <a:fillRect/>
          </a:stretch>
        </p:blipFill>
        <p:spPr bwMode="auto">
          <a:xfrm>
            <a:off x="5789613" y="908050"/>
            <a:ext cx="1230312" cy="1443038"/>
          </a:xfrm>
          <a:prstGeom prst="rect">
            <a:avLst/>
          </a:prstGeom>
          <a:noFill/>
          <a:ln w="9525">
            <a:noFill/>
            <a:miter lim="800000"/>
            <a:headEnd/>
            <a:tailEnd/>
          </a:ln>
          <a:effectLst/>
        </p:spPr>
      </p:pic>
      <p:pic>
        <p:nvPicPr>
          <p:cNvPr id="16414" name="Picture 3"/>
          <p:cNvPicPr>
            <a:picLocks noChangeAspect="1" noChangeArrowheads="1"/>
          </p:cNvPicPr>
          <p:nvPr/>
        </p:nvPicPr>
        <p:blipFill>
          <a:blip r:embed="rId3" cstate="print"/>
          <a:srcRect/>
          <a:stretch>
            <a:fillRect/>
          </a:stretch>
        </p:blipFill>
        <p:spPr bwMode="auto">
          <a:xfrm>
            <a:off x="7277100" y="908050"/>
            <a:ext cx="1152525" cy="1443038"/>
          </a:xfrm>
          <a:prstGeom prst="rect">
            <a:avLst/>
          </a:prstGeom>
          <a:noFill/>
          <a:ln w="9525">
            <a:noFill/>
            <a:miter lim="800000"/>
            <a:headEnd/>
            <a:tailEnd/>
          </a:ln>
          <a:effectLst/>
        </p:spPr>
      </p:pic>
      <p:pic>
        <p:nvPicPr>
          <p:cNvPr id="16415" name="Picture 4"/>
          <p:cNvPicPr>
            <a:picLocks noChangeAspect="1" noChangeArrowheads="1"/>
          </p:cNvPicPr>
          <p:nvPr/>
        </p:nvPicPr>
        <p:blipFill>
          <a:blip r:embed="rId4" cstate="print"/>
          <a:srcRect/>
          <a:stretch>
            <a:fillRect/>
          </a:stretch>
        </p:blipFill>
        <p:spPr bwMode="auto">
          <a:xfrm>
            <a:off x="5667375" y="2441575"/>
            <a:ext cx="1462088" cy="1406525"/>
          </a:xfrm>
          <a:prstGeom prst="rect">
            <a:avLst/>
          </a:prstGeom>
          <a:noFill/>
          <a:ln w="9525">
            <a:noFill/>
            <a:miter lim="800000"/>
            <a:headEnd/>
            <a:tailEnd/>
          </a:ln>
          <a:effectLst/>
        </p:spPr>
      </p:pic>
      <p:pic>
        <p:nvPicPr>
          <p:cNvPr id="16416" name="Picture 5"/>
          <p:cNvPicPr>
            <a:picLocks noChangeAspect="1" noChangeArrowheads="1"/>
          </p:cNvPicPr>
          <p:nvPr/>
        </p:nvPicPr>
        <p:blipFill>
          <a:blip r:embed="rId5" cstate="print"/>
          <a:srcRect/>
          <a:stretch>
            <a:fillRect/>
          </a:stretch>
        </p:blipFill>
        <p:spPr bwMode="auto">
          <a:xfrm>
            <a:off x="7221538" y="2441575"/>
            <a:ext cx="1265237" cy="1406525"/>
          </a:xfrm>
          <a:prstGeom prst="rect">
            <a:avLst/>
          </a:prstGeom>
          <a:noFill/>
          <a:ln w="9525">
            <a:noFill/>
            <a:miter lim="800000"/>
            <a:headEnd/>
            <a:tailEnd/>
          </a:ln>
          <a:effectLst/>
        </p:spPr>
      </p:pic>
      <p:pic>
        <p:nvPicPr>
          <p:cNvPr id="16417" name="Picture 6"/>
          <p:cNvPicPr>
            <a:picLocks noChangeAspect="1" noChangeArrowheads="1"/>
          </p:cNvPicPr>
          <p:nvPr/>
        </p:nvPicPr>
        <p:blipFill>
          <a:blip r:embed="rId6" cstate="print"/>
          <a:srcRect/>
          <a:stretch>
            <a:fillRect/>
          </a:stretch>
        </p:blipFill>
        <p:spPr bwMode="auto">
          <a:xfrm>
            <a:off x="5667375" y="4005263"/>
            <a:ext cx="1474788" cy="1008062"/>
          </a:xfrm>
          <a:prstGeom prst="rect">
            <a:avLst/>
          </a:prstGeom>
          <a:noFill/>
          <a:ln w="9525">
            <a:noFill/>
            <a:miter lim="800000"/>
            <a:headEnd/>
            <a:tailEnd/>
          </a:ln>
          <a:effectLst/>
        </p:spPr>
      </p:pic>
      <p:pic>
        <p:nvPicPr>
          <p:cNvPr id="16418" name="Picture 7"/>
          <p:cNvPicPr>
            <a:picLocks noChangeAspect="1" noChangeArrowheads="1"/>
          </p:cNvPicPr>
          <p:nvPr/>
        </p:nvPicPr>
        <p:blipFill>
          <a:blip r:embed="rId7" cstate="print"/>
          <a:srcRect/>
          <a:stretch>
            <a:fillRect/>
          </a:stretch>
        </p:blipFill>
        <p:spPr bwMode="auto">
          <a:xfrm>
            <a:off x="7221538" y="3990975"/>
            <a:ext cx="1246187" cy="1036638"/>
          </a:xfrm>
          <a:prstGeom prst="rect">
            <a:avLst/>
          </a:prstGeom>
          <a:noFill/>
          <a:ln w="9525">
            <a:noFill/>
            <a:miter lim="800000"/>
            <a:headEnd/>
            <a:tailEnd/>
          </a:ln>
          <a:effectLst/>
        </p:spPr>
      </p:pic>
      <p:pic>
        <p:nvPicPr>
          <p:cNvPr id="16419" name="Picture 8"/>
          <p:cNvPicPr>
            <a:picLocks noChangeAspect="1" noChangeArrowheads="1"/>
          </p:cNvPicPr>
          <p:nvPr/>
        </p:nvPicPr>
        <p:blipFill>
          <a:blip r:embed="rId8" cstate="print"/>
          <a:srcRect/>
          <a:stretch>
            <a:fillRect/>
          </a:stretch>
        </p:blipFill>
        <p:spPr bwMode="auto">
          <a:xfrm>
            <a:off x="5667375" y="5157788"/>
            <a:ext cx="1474788" cy="1008062"/>
          </a:xfrm>
          <a:prstGeom prst="rect">
            <a:avLst/>
          </a:prstGeom>
          <a:noFill/>
          <a:ln w="9525">
            <a:noFill/>
            <a:miter lim="800000"/>
            <a:headEnd/>
            <a:tailEnd/>
          </a:ln>
          <a:effectLst/>
        </p:spPr>
      </p:pic>
      <p:pic>
        <p:nvPicPr>
          <p:cNvPr id="16420" name="Picture 9"/>
          <p:cNvPicPr>
            <a:picLocks noChangeAspect="1" noChangeArrowheads="1"/>
          </p:cNvPicPr>
          <p:nvPr/>
        </p:nvPicPr>
        <p:blipFill>
          <a:blip r:embed="rId9" cstate="print"/>
          <a:srcRect/>
          <a:stretch>
            <a:fillRect/>
          </a:stretch>
        </p:blipFill>
        <p:spPr bwMode="auto">
          <a:xfrm>
            <a:off x="7226300" y="5157788"/>
            <a:ext cx="1260475" cy="10080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ъект 2"/>
          <p:cNvSpPr>
            <a:spLocks noGrp="1"/>
          </p:cNvSpPr>
          <p:nvPr>
            <p:ph idx="1"/>
          </p:nvPr>
        </p:nvSpPr>
        <p:spPr>
          <a:xfrm>
            <a:off x="0" y="0"/>
            <a:ext cx="9144000" cy="6858000"/>
          </a:xfrm>
          <a:prstGeom prst="rect">
            <a:avLst/>
          </a:prstGeom>
        </p:spPr>
        <p:txBody>
          <a:bodyPr/>
          <a:lstStyle/>
          <a:p>
            <a:pPr marL="44450" indent="0">
              <a:lnSpc>
                <a:spcPts val="2000"/>
              </a:lnSpc>
              <a:spcAft>
                <a:spcPts val="1000"/>
              </a:spcAft>
              <a:buFont typeface="Georgia" pitchFamily="18" charset="0"/>
              <a:buNone/>
            </a:pPr>
            <a:r>
              <a:rPr lang="ru-RU" altLang="ru-RU" sz="1800" b="1" dirty="0" smtClean="0">
                <a:solidFill>
                  <a:srgbClr val="0424AC"/>
                </a:solidFill>
                <a:latin typeface="Cambria" pitchFamily="18" charset="0"/>
                <a:cs typeface="Times New Roman" pitchFamily="18" charset="0"/>
              </a:rPr>
              <a:t>  </a:t>
            </a:r>
            <a:r>
              <a:rPr lang="ru-RU" altLang="ru-RU" sz="1800" dirty="0" smtClean="0">
                <a:solidFill>
                  <a:schemeClr val="bg1"/>
                </a:solidFill>
                <a:latin typeface="Cambria" pitchFamily="18" charset="0"/>
                <a:cs typeface="Times New Roman" pitchFamily="18" charset="0"/>
              </a:rPr>
              <a:t>В механизмах и машинах движение не только передается, но и преобразуется (вращательное в поступательное и наоборот). Для этого применяется, например, реечный механизм преобразует вращательное движение зубчатого колеса в поступательное движение зубчатой рейки, или наоборот.</a:t>
            </a:r>
            <a:br>
              <a:rPr lang="ru-RU" altLang="ru-RU" sz="1800" dirty="0" smtClean="0">
                <a:solidFill>
                  <a:schemeClr val="bg1"/>
                </a:solidFill>
                <a:latin typeface="Cambria" pitchFamily="18" charset="0"/>
                <a:cs typeface="Times New Roman" pitchFamily="18" charset="0"/>
              </a:rPr>
            </a:br>
            <a:r>
              <a:rPr lang="ru-RU" altLang="ru-RU" sz="1800" dirty="0" smtClean="0">
                <a:solidFill>
                  <a:schemeClr val="bg1"/>
                </a:solidFill>
                <a:latin typeface="Cambria" pitchFamily="18" charset="0"/>
                <a:cs typeface="Times New Roman" pitchFamily="18" charset="0"/>
              </a:rPr>
              <a:t>Шкивы и зубчатые колеса закрепляют на валах с помощью шпонок. </a:t>
            </a:r>
            <a:r>
              <a:rPr lang="ru-RU" altLang="ru-RU" sz="1800" b="1" i="1" u="sng" dirty="0" smtClean="0">
                <a:solidFill>
                  <a:schemeClr val="bg1"/>
                </a:solidFill>
                <a:latin typeface="Cambria" pitchFamily="18" charset="0"/>
                <a:cs typeface="Times New Roman" pitchFamily="18" charset="0"/>
              </a:rPr>
              <a:t>Шпоночное соединение предназначено для соединения вала с надетой на него деталью с целью передачи крутящего момента. </a:t>
            </a:r>
            <a:r>
              <a:rPr lang="ru-RU" altLang="ru-RU" sz="1800" dirty="0" smtClean="0">
                <a:solidFill>
                  <a:schemeClr val="bg1"/>
                </a:solidFill>
                <a:latin typeface="Cambria" pitchFamily="18" charset="0"/>
                <a:cs typeface="Times New Roman" pitchFamily="18" charset="0"/>
              </a:rPr>
              <a:t>Шпонка плотно входит в пазы деталей и не дает им возможности проворачиваться относительно друг друга. Такое неподвижное соединение называется шпоночным. Крепёжной деталью в соединении является шпонка, которая и дала наименование соединению. Первыми в технике стали применяться клиновые шпонки, затем появились другие разновидности: призматические, сегментные, цилиндрические.</a:t>
            </a:r>
          </a:p>
          <a:p>
            <a:pPr marL="44450" indent="0">
              <a:lnSpc>
                <a:spcPts val="1800"/>
              </a:lnSpc>
              <a:spcAft>
                <a:spcPts val="1000"/>
              </a:spcAft>
              <a:buFont typeface="Georgia" pitchFamily="18" charset="0"/>
              <a:buNone/>
            </a:pPr>
            <a:endParaRPr lang="ru-RU" altLang="ru-RU" sz="1800" b="1" dirty="0" smtClean="0">
              <a:latin typeface="Cambria" pitchFamily="18" charset="0"/>
              <a:ea typeface="Calibri" pitchFamily="34" charset="0"/>
              <a:cs typeface="Times New Roman" pitchFamily="18" charset="0"/>
            </a:endParaRPr>
          </a:p>
          <a:p>
            <a:pPr marL="44450" indent="0">
              <a:lnSpc>
                <a:spcPts val="1800"/>
              </a:lnSpc>
              <a:spcAft>
                <a:spcPts val="1000"/>
              </a:spcAft>
              <a:buFont typeface="Georgia" pitchFamily="18" charset="0"/>
              <a:buNone/>
            </a:pPr>
            <a:endParaRPr lang="ru-RU" altLang="ru-RU" sz="1800" b="1" dirty="0" smtClean="0">
              <a:latin typeface="Cambria" pitchFamily="18" charset="0"/>
              <a:ea typeface="Calibri" pitchFamily="34" charset="0"/>
              <a:cs typeface="Times New Roman" pitchFamily="18" charset="0"/>
            </a:endParaRPr>
          </a:p>
          <a:p>
            <a:pPr marL="44450" indent="0">
              <a:lnSpc>
                <a:spcPts val="1800"/>
              </a:lnSpc>
              <a:spcAft>
                <a:spcPts val="1000"/>
              </a:spcAft>
              <a:buFont typeface="Georgia" pitchFamily="18" charset="0"/>
              <a:buNone/>
            </a:pPr>
            <a:endParaRPr lang="ru-RU" altLang="ru-RU" sz="1800" b="1" dirty="0" smtClean="0">
              <a:latin typeface="Cambria" pitchFamily="18" charset="0"/>
              <a:ea typeface="Calibri" pitchFamily="34" charset="0"/>
              <a:cs typeface="Times New Roman" pitchFamily="18" charset="0"/>
            </a:endParaRPr>
          </a:p>
          <a:p>
            <a:pPr marL="44450" indent="0">
              <a:lnSpc>
                <a:spcPts val="1800"/>
              </a:lnSpc>
              <a:spcAft>
                <a:spcPts val="1000"/>
              </a:spcAft>
              <a:buFont typeface="Georgia" pitchFamily="18" charset="0"/>
              <a:buNone/>
            </a:pPr>
            <a:endParaRPr lang="ru-RU" altLang="ru-RU" sz="1800" b="1" dirty="0" smtClean="0">
              <a:latin typeface="Cambria" pitchFamily="18" charset="0"/>
              <a:ea typeface="Calibri" pitchFamily="34" charset="0"/>
              <a:cs typeface="Times New Roman" pitchFamily="18" charset="0"/>
            </a:endParaRPr>
          </a:p>
          <a:p>
            <a:pPr marL="44450" indent="0">
              <a:lnSpc>
                <a:spcPts val="1800"/>
              </a:lnSpc>
              <a:spcAft>
                <a:spcPts val="1000"/>
              </a:spcAft>
              <a:buFont typeface="Georgia" pitchFamily="18" charset="0"/>
              <a:buNone/>
            </a:pPr>
            <a:endParaRPr lang="ru-RU" altLang="ru-RU" sz="1800" b="1" dirty="0" smtClean="0">
              <a:latin typeface="Cambria" pitchFamily="18" charset="0"/>
              <a:ea typeface="Calibri" pitchFamily="34" charset="0"/>
              <a:cs typeface="Times New Roman" pitchFamily="18" charset="0"/>
            </a:endParaRPr>
          </a:p>
          <a:p>
            <a:pPr marL="44450" indent="0">
              <a:lnSpc>
                <a:spcPts val="1800"/>
              </a:lnSpc>
              <a:spcAft>
                <a:spcPts val="1000"/>
              </a:spcAft>
              <a:buFont typeface="Georgia" pitchFamily="18" charset="0"/>
              <a:buNone/>
            </a:pPr>
            <a:endParaRPr lang="ru-RU" altLang="ru-RU" sz="1800" b="1" dirty="0" smtClean="0">
              <a:latin typeface="Cambria" pitchFamily="18" charset="0"/>
              <a:ea typeface="Calibri" pitchFamily="34" charset="0"/>
              <a:cs typeface="Times New Roman" pitchFamily="18" charset="0"/>
            </a:endParaRPr>
          </a:p>
          <a:p>
            <a:pPr marL="44450" indent="0">
              <a:lnSpc>
                <a:spcPts val="1800"/>
              </a:lnSpc>
              <a:spcAft>
                <a:spcPts val="1000"/>
              </a:spcAft>
              <a:buFont typeface="Georgia" pitchFamily="18" charset="0"/>
              <a:buNone/>
            </a:pPr>
            <a:endParaRPr lang="ru-RU" altLang="ru-RU" sz="1800" b="1" dirty="0" smtClean="0">
              <a:latin typeface="Cambria" pitchFamily="18" charset="0"/>
              <a:ea typeface="Calibri" pitchFamily="34" charset="0"/>
              <a:cs typeface="Times New Roman" pitchFamily="18" charset="0"/>
            </a:endParaRPr>
          </a:p>
          <a:p>
            <a:pPr marL="44450" indent="0">
              <a:lnSpc>
                <a:spcPts val="1800"/>
              </a:lnSpc>
              <a:spcAft>
                <a:spcPts val="1000"/>
              </a:spcAft>
              <a:buFont typeface="Georgia" pitchFamily="18" charset="0"/>
              <a:buNone/>
            </a:pPr>
            <a:r>
              <a:rPr lang="ru-RU" altLang="ru-RU" sz="1400" b="1" dirty="0" smtClean="0">
                <a:latin typeface="Cambria" pitchFamily="18" charset="0"/>
                <a:ea typeface="Calibri" pitchFamily="34" charset="0"/>
                <a:cs typeface="Times New Roman" pitchFamily="18" charset="0"/>
              </a:rPr>
              <a:t>                                </a:t>
            </a:r>
            <a:r>
              <a:rPr lang="ru-RU" altLang="ru-RU" sz="1400" b="1" dirty="0" smtClean="0">
                <a:solidFill>
                  <a:srgbClr val="0A0AF0"/>
                </a:solidFill>
                <a:latin typeface="Cambria" pitchFamily="18" charset="0"/>
                <a:ea typeface="Calibri" pitchFamily="34" charset="0"/>
                <a:cs typeface="Times New Roman" pitchFamily="18" charset="0"/>
              </a:rPr>
              <a:t>Шпоночные соединения: 1 – вал; 2 – шпонка; </a:t>
            </a:r>
            <a:r>
              <a:rPr lang="ru-RU" altLang="ru-RU" sz="1400" b="1" dirty="0" err="1" smtClean="0">
                <a:solidFill>
                  <a:srgbClr val="0A0AF0"/>
                </a:solidFill>
                <a:latin typeface="Cambria" pitchFamily="18" charset="0"/>
                <a:ea typeface="Calibri" pitchFamily="34" charset="0"/>
                <a:cs typeface="Times New Roman" pitchFamily="18" charset="0"/>
              </a:rPr>
              <a:t>з</a:t>
            </a:r>
            <a:r>
              <a:rPr lang="ru-RU" altLang="ru-RU" sz="1400" b="1" dirty="0" smtClean="0">
                <a:solidFill>
                  <a:srgbClr val="0A0AF0"/>
                </a:solidFill>
                <a:latin typeface="Cambria" pitchFamily="18" charset="0"/>
                <a:ea typeface="Calibri" pitchFamily="34" charset="0"/>
                <a:cs typeface="Times New Roman" pitchFamily="18" charset="0"/>
              </a:rPr>
              <a:t> – паз (шпоночная канавка)</a:t>
            </a:r>
            <a:endParaRPr lang="ru-RU" altLang="ru-RU" sz="1400" dirty="0" smtClean="0">
              <a:solidFill>
                <a:srgbClr val="0A0AF0"/>
              </a:solidFill>
              <a:latin typeface="Cambria" pitchFamily="18" charset="0"/>
              <a:ea typeface="Calibri" pitchFamily="34" charset="0"/>
              <a:cs typeface="Times New Roman" pitchFamily="18" charset="0"/>
            </a:endParaRPr>
          </a:p>
          <a:p>
            <a:pPr marL="44450" indent="0">
              <a:lnSpc>
                <a:spcPts val="2000"/>
              </a:lnSpc>
              <a:buFont typeface="Georgia" pitchFamily="18" charset="0"/>
              <a:buNone/>
            </a:pPr>
            <a:endParaRPr lang="ru-RU" altLang="ru-RU" sz="1800" dirty="0" smtClean="0">
              <a:latin typeface="Cambria" pitchFamily="18" charset="0"/>
            </a:endParaRPr>
          </a:p>
        </p:txBody>
      </p:sp>
      <p:pic>
        <p:nvPicPr>
          <p:cNvPr id="17411" name="Picture 3"/>
          <p:cNvPicPr>
            <a:picLocks noChangeAspect="1" noChangeArrowheads="1"/>
          </p:cNvPicPr>
          <p:nvPr/>
        </p:nvPicPr>
        <p:blipFill>
          <a:blip r:embed="rId2" cstate="print"/>
          <a:srcRect/>
          <a:stretch>
            <a:fillRect/>
          </a:stretch>
        </p:blipFill>
        <p:spPr bwMode="auto">
          <a:xfrm>
            <a:off x="539750" y="3213100"/>
            <a:ext cx="4017963" cy="2838450"/>
          </a:xfrm>
          <a:prstGeom prst="rect">
            <a:avLst/>
          </a:prstGeom>
          <a:noFill/>
          <a:ln w="9525">
            <a:noFill/>
            <a:miter lim="800000"/>
            <a:headEnd/>
            <a:tailEnd/>
          </a:ln>
          <a:effectLst/>
        </p:spPr>
      </p:pic>
      <p:pic>
        <p:nvPicPr>
          <p:cNvPr id="17412" name="Picture 4"/>
          <p:cNvPicPr>
            <a:picLocks noChangeAspect="1" noChangeArrowheads="1"/>
          </p:cNvPicPr>
          <p:nvPr/>
        </p:nvPicPr>
        <p:blipFill>
          <a:blip r:embed="rId3" cstate="print"/>
          <a:srcRect/>
          <a:stretch>
            <a:fillRect/>
          </a:stretch>
        </p:blipFill>
        <p:spPr bwMode="auto">
          <a:xfrm>
            <a:off x="4708525" y="3213100"/>
            <a:ext cx="3862388" cy="2820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ъект 2"/>
          <p:cNvSpPr>
            <a:spLocks noGrp="1"/>
          </p:cNvSpPr>
          <p:nvPr>
            <p:ph idx="1"/>
          </p:nvPr>
        </p:nvSpPr>
        <p:spPr>
          <a:xfrm>
            <a:off x="0" y="0"/>
            <a:ext cx="9144000" cy="6858000"/>
          </a:xfrm>
          <a:prstGeom prst="rect">
            <a:avLst/>
          </a:prstGeom>
        </p:spPr>
        <p:txBody>
          <a:bodyPr/>
          <a:lstStyle/>
          <a:p>
            <a:pPr indent="0">
              <a:lnSpc>
                <a:spcPct val="115000"/>
              </a:lnSpc>
              <a:spcAft>
                <a:spcPts val="1000"/>
              </a:spcAft>
              <a:buFont typeface="Georgia" pitchFamily="18" charset="0"/>
              <a:buNone/>
            </a:pPr>
            <a:r>
              <a:rPr lang="ru-RU" altLang="ru-RU" sz="2000" b="1" i="1" dirty="0" smtClean="0">
                <a:solidFill>
                  <a:schemeClr val="bg1"/>
                </a:solidFill>
                <a:latin typeface="Cambria" pitchFamily="18" charset="0"/>
                <a:cs typeface="Times New Roman" pitchFamily="18" charset="0"/>
              </a:rPr>
              <a:t>Прочитай кинематические схемы настольно-фрезерного станка                    НГФ -110Ш4 (рис. 1) и токарно-винторезного станка ТВ-6 (рис.2). Определи, какие типовые детали, механизмы и передачи отражены на кинематических схемах. Данные запиши в тетрадь. </a:t>
            </a:r>
          </a:p>
          <a:p>
            <a:pPr indent="0">
              <a:lnSpc>
                <a:spcPct val="115000"/>
              </a:lnSpc>
              <a:spcAft>
                <a:spcPts val="1000"/>
              </a:spcAft>
              <a:buFont typeface="Georgia" pitchFamily="18" charset="0"/>
              <a:buNone/>
            </a:pPr>
            <a:endParaRPr lang="ru-RU" altLang="ru-RU" sz="2000" b="1" i="1" dirty="0" smtClean="0">
              <a:solidFill>
                <a:srgbClr val="0424AC"/>
              </a:solidFill>
              <a:latin typeface="Cambria" pitchFamily="18" charset="0"/>
              <a:cs typeface="Times New Roman" pitchFamily="18" charset="0"/>
            </a:endParaRPr>
          </a:p>
          <a:p>
            <a:pPr indent="0">
              <a:lnSpc>
                <a:spcPct val="115000"/>
              </a:lnSpc>
              <a:spcAft>
                <a:spcPts val="1000"/>
              </a:spcAft>
              <a:buFont typeface="Georgia" pitchFamily="18" charset="0"/>
              <a:buNone/>
            </a:pPr>
            <a:endParaRPr lang="ru-RU" altLang="ru-RU" sz="2000" b="1" i="1" dirty="0" smtClean="0">
              <a:solidFill>
                <a:srgbClr val="0424AC"/>
              </a:solidFill>
              <a:latin typeface="Cambria" pitchFamily="18" charset="0"/>
              <a:cs typeface="Times New Roman" pitchFamily="18" charset="0"/>
            </a:endParaRPr>
          </a:p>
          <a:p>
            <a:pPr indent="0">
              <a:lnSpc>
                <a:spcPct val="115000"/>
              </a:lnSpc>
              <a:spcAft>
                <a:spcPts val="1000"/>
              </a:spcAft>
              <a:buFont typeface="Georgia" pitchFamily="18" charset="0"/>
              <a:buNone/>
            </a:pPr>
            <a:endParaRPr lang="ru-RU" altLang="ru-RU" sz="2000" b="1" i="1" dirty="0" smtClean="0">
              <a:solidFill>
                <a:srgbClr val="0424AC"/>
              </a:solidFill>
              <a:latin typeface="Cambria" pitchFamily="18" charset="0"/>
              <a:cs typeface="Times New Roman" pitchFamily="18" charset="0"/>
            </a:endParaRPr>
          </a:p>
          <a:p>
            <a:pPr indent="0">
              <a:lnSpc>
                <a:spcPct val="115000"/>
              </a:lnSpc>
              <a:spcAft>
                <a:spcPts val="1000"/>
              </a:spcAft>
              <a:buFont typeface="Georgia" pitchFamily="18" charset="0"/>
              <a:buNone/>
            </a:pPr>
            <a:endParaRPr lang="ru-RU" altLang="ru-RU" sz="2000" b="1" i="1" dirty="0" smtClean="0">
              <a:solidFill>
                <a:srgbClr val="0424AC"/>
              </a:solidFill>
              <a:latin typeface="Cambria" pitchFamily="18" charset="0"/>
              <a:cs typeface="Times New Roman" pitchFamily="18" charset="0"/>
            </a:endParaRPr>
          </a:p>
          <a:p>
            <a:pPr indent="0">
              <a:lnSpc>
                <a:spcPct val="115000"/>
              </a:lnSpc>
              <a:spcAft>
                <a:spcPts val="1000"/>
              </a:spcAft>
              <a:buFont typeface="Georgia" pitchFamily="18" charset="0"/>
              <a:buNone/>
            </a:pPr>
            <a:endParaRPr lang="ru-RU" altLang="ru-RU" sz="2000" b="1" i="1" dirty="0" smtClean="0">
              <a:solidFill>
                <a:srgbClr val="0424AC"/>
              </a:solidFill>
              <a:latin typeface="Cambria" pitchFamily="18" charset="0"/>
              <a:cs typeface="Times New Roman" pitchFamily="18" charset="0"/>
            </a:endParaRPr>
          </a:p>
          <a:p>
            <a:pPr indent="0">
              <a:lnSpc>
                <a:spcPct val="115000"/>
              </a:lnSpc>
              <a:spcAft>
                <a:spcPts val="1000"/>
              </a:spcAft>
              <a:buFont typeface="Georgia" pitchFamily="18" charset="0"/>
              <a:buNone/>
            </a:pPr>
            <a:endParaRPr lang="ru-RU" altLang="ru-RU" sz="2000" b="1" i="1" dirty="0" smtClean="0">
              <a:solidFill>
                <a:srgbClr val="0424AC"/>
              </a:solidFill>
              <a:latin typeface="Cambria" pitchFamily="18" charset="0"/>
              <a:cs typeface="Times New Roman" pitchFamily="18" charset="0"/>
            </a:endParaRPr>
          </a:p>
          <a:p>
            <a:pPr indent="0">
              <a:lnSpc>
                <a:spcPct val="115000"/>
              </a:lnSpc>
              <a:spcAft>
                <a:spcPts val="1000"/>
              </a:spcAft>
              <a:buFont typeface="Georgia" pitchFamily="18" charset="0"/>
              <a:buNone/>
            </a:pPr>
            <a:endParaRPr lang="ru-RU" altLang="ru-RU" sz="2000" b="1" i="1" dirty="0" smtClean="0">
              <a:solidFill>
                <a:srgbClr val="0424AC"/>
              </a:solidFill>
              <a:latin typeface="Cambria" pitchFamily="18" charset="0"/>
              <a:cs typeface="Times New Roman" pitchFamily="18" charset="0"/>
            </a:endParaRPr>
          </a:p>
          <a:p>
            <a:pPr indent="0">
              <a:lnSpc>
                <a:spcPct val="115000"/>
              </a:lnSpc>
              <a:spcAft>
                <a:spcPts val="1000"/>
              </a:spcAft>
              <a:buFont typeface="Georgia" pitchFamily="18" charset="0"/>
              <a:buNone/>
            </a:pPr>
            <a:r>
              <a:rPr lang="ru-RU" altLang="ru-RU" sz="2000" b="1" i="1" dirty="0" smtClean="0">
                <a:solidFill>
                  <a:srgbClr val="0424AC"/>
                </a:solidFill>
                <a:latin typeface="Cambria" pitchFamily="18" charset="0"/>
                <a:cs typeface="Times New Roman" pitchFamily="18" charset="0"/>
              </a:rPr>
              <a:t>                </a:t>
            </a:r>
          </a:p>
          <a:p>
            <a:pPr indent="0">
              <a:lnSpc>
                <a:spcPct val="115000"/>
              </a:lnSpc>
              <a:spcAft>
                <a:spcPts val="1000"/>
              </a:spcAft>
              <a:buFont typeface="Georgia" pitchFamily="18" charset="0"/>
              <a:buNone/>
            </a:pPr>
            <a:r>
              <a:rPr lang="ru-RU" altLang="ru-RU" sz="2000" b="1" i="1" dirty="0" smtClean="0">
                <a:solidFill>
                  <a:srgbClr val="0424AC"/>
                </a:solidFill>
                <a:latin typeface="Cambria" pitchFamily="18" charset="0"/>
                <a:cs typeface="Times New Roman" pitchFamily="18" charset="0"/>
              </a:rPr>
              <a:t>                    Рис. 1                                                                       Рис.2</a:t>
            </a:r>
            <a:endParaRPr lang="ru-RU" altLang="ru-RU" sz="2000" b="1" i="1" dirty="0" smtClean="0">
              <a:solidFill>
                <a:srgbClr val="0424AC"/>
              </a:solidFill>
              <a:latin typeface="Cambria" pitchFamily="18" charset="0"/>
            </a:endParaRPr>
          </a:p>
        </p:txBody>
      </p:sp>
      <p:pic>
        <p:nvPicPr>
          <p:cNvPr id="18435" name="Picture 7"/>
          <p:cNvPicPr>
            <a:picLocks noChangeAspect="1" noChangeArrowheads="1"/>
          </p:cNvPicPr>
          <p:nvPr/>
        </p:nvPicPr>
        <p:blipFill>
          <a:blip r:embed="rId2" cstate="print"/>
          <a:srcRect/>
          <a:stretch>
            <a:fillRect/>
          </a:stretch>
        </p:blipFill>
        <p:spPr bwMode="auto">
          <a:xfrm>
            <a:off x="3851275" y="1484313"/>
            <a:ext cx="5194300" cy="4421187"/>
          </a:xfrm>
          <a:prstGeom prst="rect">
            <a:avLst/>
          </a:prstGeom>
          <a:noFill/>
          <a:ln w="28575">
            <a:solidFill>
              <a:srgbClr val="0424AC"/>
            </a:solidFill>
            <a:miter lim="800000"/>
            <a:headEnd/>
            <a:tailEnd/>
          </a:ln>
          <a:effectLst/>
        </p:spPr>
      </p:pic>
      <p:pic>
        <p:nvPicPr>
          <p:cNvPr id="18436" name="Picture 8"/>
          <p:cNvPicPr>
            <a:picLocks noChangeAspect="1" noChangeArrowheads="1"/>
          </p:cNvPicPr>
          <p:nvPr/>
        </p:nvPicPr>
        <p:blipFill>
          <a:blip r:embed="rId3" cstate="print"/>
          <a:srcRect/>
          <a:stretch>
            <a:fillRect/>
          </a:stretch>
        </p:blipFill>
        <p:spPr bwMode="auto">
          <a:xfrm>
            <a:off x="144463" y="1484313"/>
            <a:ext cx="3559175" cy="4421187"/>
          </a:xfrm>
          <a:prstGeom prst="rect">
            <a:avLst/>
          </a:prstGeom>
          <a:noFill/>
          <a:ln w="28575">
            <a:solidFill>
              <a:srgbClr val="0424AC"/>
            </a:solid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ъект 2"/>
          <p:cNvSpPr>
            <a:spLocks noGrp="1"/>
          </p:cNvSpPr>
          <p:nvPr>
            <p:ph idx="1"/>
          </p:nvPr>
        </p:nvSpPr>
        <p:spPr>
          <a:xfrm>
            <a:off x="0" y="0"/>
            <a:ext cx="9144000" cy="6858000"/>
          </a:xfrm>
          <a:prstGeom prst="rect">
            <a:avLst/>
          </a:prstGeom>
        </p:spPr>
        <p:txBody>
          <a:bodyPr/>
          <a:lstStyle/>
          <a:p>
            <a:pPr marL="44450" indent="0" algn="ctr">
              <a:buFont typeface="Georgia" pitchFamily="18" charset="0"/>
              <a:buNone/>
              <a:defRPr/>
            </a:pPr>
            <a:r>
              <a:rPr lang="ru-RU" altLang="ru-RU" dirty="0" smtClean="0">
                <a:solidFill>
                  <a:schemeClr val="bg1"/>
                </a:solidFill>
              </a:rPr>
              <a:t>     </a:t>
            </a:r>
            <a:r>
              <a:rPr lang="ru-RU" altLang="ru-RU" sz="2400" b="1" u="sng" dirty="0" smtClean="0">
                <a:solidFill>
                  <a:schemeClr val="bg1"/>
                </a:solidFill>
                <a:latin typeface="Cambria" pitchFamily="18" charset="0"/>
              </a:rPr>
              <a:t>Проверь свои знания</a:t>
            </a:r>
          </a:p>
          <a:p>
            <a:pPr marL="44450" indent="0">
              <a:lnSpc>
                <a:spcPts val="1500"/>
              </a:lnSpc>
              <a:buFont typeface="Georgia" pitchFamily="18" charset="0"/>
              <a:buNone/>
              <a:defRPr/>
            </a:pPr>
            <a:r>
              <a:rPr lang="ru-RU" altLang="ru-RU" sz="1700" b="1" dirty="0" smtClean="0">
                <a:solidFill>
                  <a:schemeClr val="bg1"/>
                </a:solidFill>
                <a:latin typeface="Cambria" pitchFamily="18" charset="0"/>
              </a:rPr>
              <a:t> 1. Что называется машиной?</a:t>
            </a:r>
          </a:p>
          <a:p>
            <a:pPr marL="44450" indent="0">
              <a:lnSpc>
                <a:spcPts val="1500"/>
              </a:lnSpc>
              <a:buFont typeface="Georgia" pitchFamily="18" charset="0"/>
              <a:buNone/>
              <a:defRPr/>
            </a:pPr>
            <a:r>
              <a:rPr lang="ru-RU" altLang="ru-RU" sz="1700" b="1" dirty="0">
                <a:solidFill>
                  <a:schemeClr val="bg1"/>
                </a:solidFill>
                <a:latin typeface="Cambria" pitchFamily="18" charset="0"/>
              </a:rPr>
              <a:t> </a:t>
            </a:r>
            <a:r>
              <a:rPr lang="ru-RU" altLang="ru-RU" sz="1700" b="1" dirty="0" smtClean="0">
                <a:solidFill>
                  <a:schemeClr val="bg1"/>
                </a:solidFill>
                <a:latin typeface="Cambria" pitchFamily="18" charset="0"/>
              </a:rPr>
              <a:t>2. На какие виды делятся машины в зависимости от выполняемых ими функций?</a:t>
            </a:r>
          </a:p>
          <a:p>
            <a:pPr marL="44450" indent="0">
              <a:lnSpc>
                <a:spcPts val="1500"/>
              </a:lnSpc>
              <a:buFont typeface="Georgia" pitchFamily="18" charset="0"/>
              <a:buNone/>
              <a:defRPr/>
            </a:pPr>
            <a:r>
              <a:rPr lang="ru-RU" altLang="ru-RU" sz="1700" b="1" dirty="0">
                <a:solidFill>
                  <a:schemeClr val="bg1"/>
                </a:solidFill>
                <a:latin typeface="Cambria" pitchFamily="18" charset="0"/>
              </a:rPr>
              <a:t> </a:t>
            </a:r>
            <a:r>
              <a:rPr lang="ru-RU" altLang="ru-RU" sz="1700" b="1" dirty="0" smtClean="0">
                <a:solidFill>
                  <a:schemeClr val="bg1"/>
                </a:solidFill>
                <a:latin typeface="Cambria" pitchFamily="18" charset="0"/>
              </a:rPr>
              <a:t>3. Приведите примеры энергетических и рабочих машин?</a:t>
            </a:r>
          </a:p>
          <a:p>
            <a:pPr marL="44450" indent="0">
              <a:lnSpc>
                <a:spcPts val="1500"/>
              </a:lnSpc>
              <a:buFont typeface="Georgia" pitchFamily="18" charset="0"/>
              <a:buNone/>
              <a:defRPr/>
            </a:pPr>
            <a:r>
              <a:rPr lang="ru-RU" altLang="ru-RU" sz="1700" b="1" dirty="0">
                <a:solidFill>
                  <a:schemeClr val="bg1"/>
                </a:solidFill>
                <a:latin typeface="Cambria" pitchFamily="18" charset="0"/>
              </a:rPr>
              <a:t> </a:t>
            </a:r>
            <a:r>
              <a:rPr lang="ru-RU" altLang="ru-RU" sz="1700" b="1" dirty="0" smtClean="0">
                <a:solidFill>
                  <a:schemeClr val="bg1"/>
                </a:solidFill>
                <a:latin typeface="Cambria" pitchFamily="18" charset="0"/>
              </a:rPr>
              <a:t>4. Из каких основных частей состоит машина?</a:t>
            </a:r>
          </a:p>
          <a:p>
            <a:pPr marL="44450" indent="0">
              <a:lnSpc>
                <a:spcPts val="1500"/>
              </a:lnSpc>
              <a:buFont typeface="Georgia" pitchFamily="18" charset="0"/>
              <a:buNone/>
              <a:defRPr/>
            </a:pPr>
            <a:r>
              <a:rPr lang="ru-RU" altLang="ru-RU" sz="1700" b="1" dirty="0">
                <a:solidFill>
                  <a:schemeClr val="bg1"/>
                </a:solidFill>
                <a:latin typeface="Cambria" pitchFamily="18" charset="0"/>
              </a:rPr>
              <a:t> </a:t>
            </a:r>
            <a:r>
              <a:rPr lang="ru-RU" altLang="ru-RU" sz="1700" b="1" dirty="0" smtClean="0">
                <a:solidFill>
                  <a:schemeClr val="bg1"/>
                </a:solidFill>
                <a:latin typeface="Cambria" pitchFamily="18" charset="0"/>
              </a:rPr>
              <a:t>5. Какое назначение передаточного механизма?</a:t>
            </a:r>
          </a:p>
          <a:p>
            <a:pPr marL="44450" indent="0">
              <a:lnSpc>
                <a:spcPts val="1500"/>
              </a:lnSpc>
              <a:buFont typeface="Georgia" pitchFamily="18" charset="0"/>
              <a:buNone/>
              <a:defRPr/>
            </a:pPr>
            <a:r>
              <a:rPr lang="ru-RU" altLang="ru-RU" sz="1700" b="1" dirty="0">
                <a:solidFill>
                  <a:schemeClr val="bg1"/>
                </a:solidFill>
                <a:latin typeface="Cambria" pitchFamily="18" charset="0"/>
              </a:rPr>
              <a:t> 6</a:t>
            </a:r>
            <a:r>
              <a:rPr lang="ru-RU" altLang="ru-RU" sz="1700" b="1" dirty="0" smtClean="0">
                <a:solidFill>
                  <a:schemeClr val="bg1"/>
                </a:solidFill>
                <a:latin typeface="Cambria" pitchFamily="18" charset="0"/>
              </a:rPr>
              <a:t>. Что такое деталь?</a:t>
            </a:r>
          </a:p>
          <a:p>
            <a:pPr marL="44450" indent="0">
              <a:lnSpc>
                <a:spcPts val="1500"/>
              </a:lnSpc>
              <a:buFont typeface="Georgia" pitchFamily="18" charset="0"/>
              <a:buNone/>
              <a:defRPr/>
            </a:pPr>
            <a:r>
              <a:rPr lang="ru-RU" altLang="ru-RU" sz="1700" b="1" dirty="0">
                <a:solidFill>
                  <a:schemeClr val="bg1"/>
                </a:solidFill>
                <a:latin typeface="Cambria" pitchFamily="18" charset="0"/>
              </a:rPr>
              <a:t> </a:t>
            </a:r>
            <a:r>
              <a:rPr lang="ru-RU" altLang="ru-RU" sz="1700" b="1" dirty="0" smtClean="0">
                <a:solidFill>
                  <a:schemeClr val="bg1"/>
                </a:solidFill>
                <a:latin typeface="Cambria" pitchFamily="18" charset="0"/>
              </a:rPr>
              <a:t>7. Назовите примеры типовых и специальных деталей.</a:t>
            </a:r>
          </a:p>
          <a:p>
            <a:pPr marL="361950" indent="-279400">
              <a:lnSpc>
                <a:spcPts val="1500"/>
              </a:lnSpc>
              <a:buFont typeface="Georgia" pitchFamily="18" charset="0"/>
              <a:buNone/>
              <a:defRPr/>
            </a:pPr>
            <a:r>
              <a:rPr lang="ru-RU" altLang="ru-RU" sz="1700" b="1" dirty="0" smtClean="0">
                <a:solidFill>
                  <a:schemeClr val="bg1"/>
                </a:solidFill>
                <a:latin typeface="Cambria" pitchFamily="18" charset="0"/>
              </a:rPr>
              <a:t>8. Что называется подвижным соединением? Неподвижным? Разъёмным?  Неразъёмным?</a:t>
            </a:r>
          </a:p>
          <a:p>
            <a:pPr marL="44450" indent="0">
              <a:lnSpc>
                <a:spcPts val="1500"/>
              </a:lnSpc>
              <a:buFont typeface="Georgia" pitchFamily="18" charset="0"/>
              <a:buNone/>
              <a:defRPr/>
            </a:pPr>
            <a:r>
              <a:rPr lang="ru-RU" altLang="ru-RU" sz="1700" b="1" dirty="0">
                <a:solidFill>
                  <a:schemeClr val="bg1"/>
                </a:solidFill>
                <a:latin typeface="Cambria" pitchFamily="18" charset="0"/>
              </a:rPr>
              <a:t> </a:t>
            </a:r>
            <a:r>
              <a:rPr lang="ru-RU" altLang="ru-RU" sz="1700" b="1" dirty="0" smtClean="0">
                <a:solidFill>
                  <a:schemeClr val="bg1"/>
                </a:solidFill>
                <a:latin typeface="Cambria" pitchFamily="18" charset="0"/>
              </a:rPr>
              <a:t>9. Что называется механизмом?</a:t>
            </a:r>
          </a:p>
          <a:p>
            <a:pPr marL="44450" indent="0">
              <a:lnSpc>
                <a:spcPts val="1500"/>
              </a:lnSpc>
              <a:buFont typeface="Georgia" pitchFamily="18" charset="0"/>
              <a:buNone/>
              <a:defRPr/>
            </a:pPr>
            <a:r>
              <a:rPr lang="ru-RU" altLang="ru-RU" sz="1700" b="1" dirty="0" smtClean="0">
                <a:solidFill>
                  <a:schemeClr val="bg1"/>
                </a:solidFill>
                <a:latin typeface="Cambria" pitchFamily="18" charset="0"/>
              </a:rPr>
              <a:t>10. Какие вы знаете механизмы передачи движения? </a:t>
            </a:r>
          </a:p>
          <a:p>
            <a:pPr marL="361950" indent="-317500">
              <a:lnSpc>
                <a:spcPts val="1500"/>
              </a:lnSpc>
              <a:buFont typeface="Georgia" pitchFamily="18" charset="0"/>
              <a:buNone/>
              <a:defRPr/>
            </a:pPr>
            <a:r>
              <a:rPr lang="ru-RU" altLang="ru-RU" sz="1700" b="1" dirty="0" smtClean="0">
                <a:solidFill>
                  <a:schemeClr val="bg1"/>
                </a:solidFill>
                <a:latin typeface="Cambria" pitchFamily="18" charset="0"/>
              </a:rPr>
              <a:t>11. Чем отличаются механизмы  передачи от механизмов преобразования движения? </a:t>
            </a:r>
          </a:p>
          <a:p>
            <a:pPr marL="44450" indent="0">
              <a:lnSpc>
                <a:spcPts val="1500"/>
              </a:lnSpc>
              <a:buFont typeface="Georgia" pitchFamily="18" charset="0"/>
              <a:buNone/>
              <a:defRPr/>
            </a:pPr>
            <a:r>
              <a:rPr lang="ru-RU" altLang="ru-RU" sz="1700" b="1" dirty="0" smtClean="0">
                <a:solidFill>
                  <a:schemeClr val="bg1"/>
                </a:solidFill>
                <a:latin typeface="Cambria" pitchFamily="18" charset="0"/>
              </a:rPr>
              <a:t>12. В каких машинах имеются ремённые передачи?</a:t>
            </a:r>
          </a:p>
          <a:p>
            <a:pPr marL="44450" indent="0">
              <a:lnSpc>
                <a:spcPts val="1500"/>
              </a:lnSpc>
              <a:buFont typeface="Georgia" pitchFamily="18" charset="0"/>
              <a:buNone/>
              <a:defRPr/>
            </a:pPr>
            <a:r>
              <a:rPr lang="ru-RU" altLang="ru-RU" sz="1700" b="1" dirty="0" smtClean="0">
                <a:solidFill>
                  <a:schemeClr val="bg1"/>
                </a:solidFill>
                <a:latin typeface="Cambria" pitchFamily="18" charset="0"/>
              </a:rPr>
              <a:t>13. Где применяются винтовые механизмы и как они работают?</a:t>
            </a:r>
          </a:p>
          <a:p>
            <a:pPr marL="44450" indent="0">
              <a:lnSpc>
                <a:spcPts val="1500"/>
              </a:lnSpc>
              <a:buFont typeface="Georgia" pitchFamily="18" charset="0"/>
              <a:buNone/>
              <a:defRPr/>
            </a:pPr>
            <a:r>
              <a:rPr lang="ru-RU" altLang="ru-RU" sz="1700" b="1" dirty="0" smtClean="0">
                <a:solidFill>
                  <a:schemeClr val="bg1"/>
                </a:solidFill>
                <a:latin typeface="Cambria" pitchFamily="18" charset="0"/>
              </a:rPr>
              <a:t>14. Что такое передаточное число? Чем оно выражается?</a:t>
            </a:r>
          </a:p>
          <a:p>
            <a:pPr marL="44450" indent="0">
              <a:lnSpc>
                <a:spcPts val="1500"/>
              </a:lnSpc>
              <a:buFont typeface="Georgia" pitchFamily="18" charset="0"/>
              <a:buNone/>
              <a:defRPr/>
            </a:pPr>
            <a:r>
              <a:rPr lang="ru-RU" altLang="ru-RU" sz="1700" b="1" dirty="0" smtClean="0">
                <a:solidFill>
                  <a:schemeClr val="bg1"/>
                </a:solidFill>
                <a:latin typeface="Cambria" pitchFamily="18" charset="0"/>
              </a:rPr>
              <a:t>15. С какой целью применяют условные обозначения деталей?</a:t>
            </a:r>
          </a:p>
          <a:p>
            <a:pPr marL="44450" indent="0">
              <a:lnSpc>
                <a:spcPts val="1500"/>
              </a:lnSpc>
              <a:buFont typeface="Georgia" pitchFamily="18" charset="0"/>
              <a:buNone/>
              <a:defRPr/>
            </a:pPr>
            <a:r>
              <a:rPr lang="ru-RU" altLang="ru-RU" sz="1700" b="1" dirty="0" smtClean="0">
                <a:solidFill>
                  <a:schemeClr val="bg1"/>
                </a:solidFill>
                <a:latin typeface="Cambria" pitchFamily="18" charset="0"/>
              </a:rPr>
              <a:t>16. Что такое кинематическая пара, цепь?</a:t>
            </a:r>
          </a:p>
          <a:p>
            <a:pPr marL="44450" indent="0">
              <a:lnSpc>
                <a:spcPts val="1500"/>
              </a:lnSpc>
              <a:buFont typeface="Georgia" pitchFamily="18" charset="0"/>
              <a:buNone/>
              <a:defRPr/>
            </a:pPr>
            <a:r>
              <a:rPr lang="ru-RU" altLang="ru-RU" sz="1700" b="1" dirty="0" smtClean="0">
                <a:solidFill>
                  <a:schemeClr val="bg1"/>
                </a:solidFill>
                <a:latin typeface="Cambria" pitchFamily="18" charset="0"/>
              </a:rPr>
              <a:t>17. Что называется кинематической схемой?</a:t>
            </a:r>
          </a:p>
          <a:p>
            <a:pPr marL="403225" indent="-403225">
              <a:lnSpc>
                <a:spcPts val="1500"/>
              </a:lnSpc>
              <a:buFont typeface="Georgia" pitchFamily="18" charset="0"/>
              <a:buNone/>
              <a:defRPr/>
            </a:pPr>
            <a:r>
              <a:rPr lang="ru-RU" altLang="ru-RU" sz="1700" b="1" dirty="0" smtClean="0">
                <a:solidFill>
                  <a:schemeClr val="bg1"/>
                </a:solidFill>
                <a:latin typeface="Cambria" pitchFamily="18" charset="0"/>
              </a:rPr>
              <a:t> 18. В каких устройствах применяют передачу винт – гайка? Реечную зубчатую передачу?  Перечислите типовые детали, их соединения и механизмы  сверлильного станка.</a:t>
            </a:r>
          </a:p>
          <a:p>
            <a:pPr marL="447675" indent="-403225">
              <a:lnSpc>
                <a:spcPts val="1500"/>
              </a:lnSpc>
              <a:buFont typeface="Georgia" pitchFamily="18" charset="0"/>
              <a:buNone/>
              <a:defRPr/>
            </a:pPr>
            <a:r>
              <a:rPr lang="ru-RU" altLang="ru-RU" sz="1700" b="1" dirty="0" smtClean="0">
                <a:solidFill>
                  <a:schemeClr val="bg1"/>
                </a:solidFill>
                <a:latin typeface="Cambria" pitchFamily="18" charset="0"/>
              </a:rPr>
              <a:t>19. Каково назначение шпоночного соединения?</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ъект 2"/>
          <p:cNvSpPr>
            <a:spLocks noGrp="1"/>
          </p:cNvSpPr>
          <p:nvPr>
            <p:ph idx="1"/>
          </p:nvPr>
        </p:nvSpPr>
        <p:spPr>
          <a:xfrm>
            <a:off x="0" y="0"/>
            <a:ext cx="9144000" cy="6858000"/>
          </a:xfrm>
          <a:prstGeom prst="rect">
            <a:avLst/>
          </a:prstGeom>
        </p:spPr>
        <p:txBody>
          <a:bodyPr/>
          <a:lstStyle/>
          <a:p>
            <a:pPr marL="44450" indent="0" algn="ctr">
              <a:buFont typeface="Georgia" pitchFamily="18" charset="0"/>
              <a:buNone/>
              <a:defRPr/>
            </a:pPr>
            <a:r>
              <a:rPr lang="ru-RU" altLang="ru-RU" sz="3200" b="1" i="1" u="sng" dirty="0" smtClean="0">
                <a:solidFill>
                  <a:schemeClr val="bg1"/>
                </a:solidFill>
                <a:latin typeface="Cambria" panose="02040503050406030204" pitchFamily="18" charset="0"/>
              </a:rPr>
              <a:t>Запоминаем опорные понятия</a:t>
            </a:r>
          </a:p>
          <a:p>
            <a:pPr marL="180975" indent="0">
              <a:buFont typeface="Georgia" pitchFamily="18" charset="0"/>
              <a:buNone/>
              <a:defRPr/>
            </a:pPr>
            <a:r>
              <a:rPr lang="ru-RU" altLang="ru-RU" sz="2800" b="1" dirty="0" smtClean="0">
                <a:solidFill>
                  <a:schemeClr val="bg1"/>
                </a:solidFill>
                <a:latin typeface="Cambria" panose="02040503050406030204" pitchFamily="18" charset="0"/>
              </a:rPr>
              <a:t>Машины: энергетические машины, технологические машины, транспортные и транспортирующие машины, информационные машины; детали: типовые, специальные; соединения деталей: подвижные, неподвижные, резьбовые, шарнирные, шлицевые, шпоночные; основные части машин: двигатель, передаточный механизм, рабочий (исполнительный) орган; механизм; механизмы: ремённый, зубчатый, реечный, винтовой, фрикционный; ведущая и ведомая детали; передаточное число; кинематическая схема; кинематическая пара; кинематическая цепь; шпонка, шлиц.</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ъект 2"/>
          <p:cNvSpPr>
            <a:spLocks noGrp="1"/>
          </p:cNvSpPr>
          <p:nvPr>
            <p:ph idx="1"/>
          </p:nvPr>
        </p:nvSpPr>
        <p:spPr>
          <a:xfrm>
            <a:off x="0" y="0"/>
            <a:ext cx="9144000" cy="6858000"/>
          </a:xfrm>
          <a:prstGeom prst="rect">
            <a:avLst/>
          </a:prstGeom>
        </p:spPr>
        <p:txBody>
          <a:bodyPr/>
          <a:lstStyle/>
          <a:p>
            <a:pPr marL="44450" indent="0" algn="ctr">
              <a:buFont typeface="Georgia" pitchFamily="18" charset="0"/>
              <a:buNone/>
            </a:pPr>
            <a:r>
              <a:rPr lang="ru-RU" altLang="ru-RU" dirty="0" smtClean="0">
                <a:solidFill>
                  <a:schemeClr val="bg1"/>
                </a:solidFill>
              </a:rPr>
              <a:t> </a:t>
            </a:r>
            <a:r>
              <a:rPr lang="ru-RU" altLang="ru-RU" sz="2800" b="1" i="1" u="sng" dirty="0" smtClean="0">
                <a:solidFill>
                  <a:schemeClr val="bg1"/>
                </a:solidFill>
                <a:latin typeface="Cambria" pitchFamily="18" charset="0"/>
              </a:rPr>
              <a:t>Это интересно знать</a:t>
            </a:r>
          </a:p>
          <a:p>
            <a:pPr marL="44450" indent="0">
              <a:buFont typeface="Georgia" pitchFamily="18" charset="0"/>
              <a:buNone/>
            </a:pPr>
            <a:r>
              <a:rPr lang="ru-RU" altLang="ru-RU" sz="1800" b="1" i="1" dirty="0" smtClean="0">
                <a:solidFill>
                  <a:schemeClr val="bg1"/>
                </a:solidFill>
                <a:latin typeface="Cambria" pitchFamily="18" charset="0"/>
              </a:rPr>
              <a:t>1. Любую машину трудно представить без вращающихся деталей. А ведь все они ведут своё начало от колеса. Самое древнее колесо найдено при раскопках в Болгарии – ему около 6 тысяч лет.</a:t>
            </a:r>
          </a:p>
          <a:p>
            <a:pPr marL="44450" indent="0">
              <a:buFont typeface="Georgia" pitchFamily="18" charset="0"/>
              <a:buNone/>
            </a:pPr>
            <a:r>
              <a:rPr lang="ru-RU" altLang="ru-RU" sz="1800" b="1" i="1" dirty="0" smtClean="0">
                <a:solidFill>
                  <a:schemeClr val="bg1"/>
                </a:solidFill>
                <a:latin typeface="Cambria" pitchFamily="18" charset="0"/>
              </a:rPr>
              <a:t>2. Петли, на которых крепятся двери, представляют собой не что иное, как шарнирное соединение двух деталей. Кстати, слово «шарнир» означает в переводе с латинского языка «дверная петля».</a:t>
            </a:r>
          </a:p>
          <a:p>
            <a:pPr marL="44450" indent="0">
              <a:buFont typeface="Georgia" pitchFamily="18" charset="0"/>
              <a:buNone/>
            </a:pPr>
            <a:r>
              <a:rPr lang="ru-RU" altLang="ru-RU" sz="1800" b="1" i="1" dirty="0" smtClean="0">
                <a:solidFill>
                  <a:schemeClr val="bg1"/>
                </a:solidFill>
                <a:latin typeface="Cambria" pitchFamily="18" charset="0"/>
              </a:rPr>
              <a:t>3. Уже в Древнем Египте, Греции, Риме люди умели строить различные механизмы. Термин «механизм» греческого происхождения, означает «орудие». Термин «машина» заимствован из латинского языка, означает «сооружение».</a:t>
            </a:r>
          </a:p>
          <a:p>
            <a:pPr marL="44450" indent="0">
              <a:buFont typeface="Georgia" pitchFamily="18" charset="0"/>
              <a:buNone/>
            </a:pPr>
            <a:r>
              <a:rPr lang="ru-RU" altLang="ru-RU" sz="1800" b="1" i="1" dirty="0" smtClean="0">
                <a:solidFill>
                  <a:schemeClr val="bg1"/>
                </a:solidFill>
                <a:latin typeface="Cambria" pitchFamily="18" charset="0"/>
              </a:rPr>
              <a:t>4. Термин «шпонка» в переводе с немецкого означает «щепка». Когда-то очень давно щепки, деревянные клинья использовали для того, чтобы крепить, заклинивать колёса на валах. Термин «шкив» – голландского происхождения, в переводе означает «колесо».</a:t>
            </a:r>
          </a:p>
          <a:p>
            <a:pPr marL="44450" indent="0">
              <a:lnSpc>
                <a:spcPct val="115000"/>
              </a:lnSpc>
              <a:spcAft>
                <a:spcPts val="1000"/>
              </a:spcAft>
              <a:buFont typeface="Georgia" pitchFamily="18" charset="0"/>
              <a:buNone/>
            </a:pPr>
            <a:r>
              <a:rPr lang="ru-RU" altLang="ru-RU" sz="1800" b="1" i="1" dirty="0" smtClean="0">
                <a:solidFill>
                  <a:schemeClr val="bg1"/>
                </a:solidFill>
                <a:latin typeface="Cambria" pitchFamily="18" charset="0"/>
              </a:rPr>
              <a:t>  5.</a:t>
            </a:r>
            <a:r>
              <a:rPr lang="ru-RU" altLang="ru-RU" sz="1800" dirty="0" smtClean="0">
                <a:solidFill>
                  <a:schemeClr val="bg1"/>
                </a:solidFill>
                <a:latin typeface="Times New Roman" pitchFamily="18" charset="0"/>
                <a:cs typeface="Times New Roman" pitchFamily="18" charset="0"/>
              </a:rPr>
              <a:t> </a:t>
            </a:r>
            <a:r>
              <a:rPr lang="ru-RU" altLang="ru-RU" sz="1800" b="1" i="1" dirty="0" smtClean="0">
                <a:solidFill>
                  <a:schemeClr val="bg1"/>
                </a:solidFill>
                <a:latin typeface="Cambria" pitchFamily="18" charset="0"/>
                <a:cs typeface="Times New Roman" pitchFamily="18" charset="0"/>
              </a:rPr>
              <a:t>Наука, занимающаяся изучением машин называется машиноведением, а отрасль, занимающаяся производством, обслуживанием машин – машиностроения. В машиностроении трудятся много разных специалистов, среди них Инженер (техник) – конструктор, технолог, токарь, литейщик, фрезеровщик, слесарь и др. </a:t>
            </a:r>
            <a:endParaRPr lang="ru-RU" altLang="ru-RU" sz="1800" b="1" i="1" dirty="0" smtClean="0">
              <a:solidFill>
                <a:schemeClr val="bg1"/>
              </a:solidFill>
              <a:latin typeface="Cambria" pitchFamily="18" charset="0"/>
              <a:ea typeface="Calibri" pitchFamily="34" charset="0"/>
              <a:cs typeface="Times New Roman" pitchFamily="18" charset="0"/>
            </a:endParaRPr>
          </a:p>
          <a:p>
            <a:pPr marL="44450" indent="0">
              <a:buFont typeface="Georgia" pitchFamily="18" charset="0"/>
              <a:buNone/>
            </a:pPr>
            <a:endParaRPr lang="ru-RU" altLang="ru-RU" sz="1800" b="1" i="1" dirty="0" smtClean="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ъект 2"/>
          <p:cNvSpPr>
            <a:spLocks noGrp="1"/>
          </p:cNvSpPr>
          <p:nvPr>
            <p:ph idx="1"/>
          </p:nvPr>
        </p:nvSpPr>
        <p:spPr>
          <a:xfrm>
            <a:off x="0" y="0"/>
            <a:ext cx="9036050" cy="6858000"/>
          </a:xfrm>
          <a:prstGeom prst="rect">
            <a:avLst/>
          </a:prstGeom>
        </p:spPr>
        <p:txBody>
          <a:bodyPr/>
          <a:lstStyle/>
          <a:p>
            <a:pPr marL="44450" indent="0">
              <a:buFont typeface="Georgia" pitchFamily="18" charset="0"/>
              <a:buNone/>
            </a:pPr>
            <a:r>
              <a:rPr lang="ru-RU" altLang="ru-RU" sz="2000" dirty="0" smtClean="0"/>
              <a:t>                 </a:t>
            </a:r>
            <a:r>
              <a:rPr lang="ru-RU" altLang="ru-RU" sz="2400" b="1" dirty="0" smtClean="0">
                <a:solidFill>
                  <a:srgbClr val="0A0AF0"/>
                </a:solidFill>
                <a:latin typeface="Cambria" pitchFamily="18" charset="0"/>
              </a:rPr>
              <a:t>Ответь на вопросы теста «Машины и механизмы»</a:t>
            </a:r>
          </a:p>
        </p:txBody>
      </p:sp>
      <p:graphicFrame>
        <p:nvGraphicFramePr>
          <p:cNvPr id="4" name="Таблица 3"/>
          <p:cNvGraphicFramePr>
            <a:graphicFrameLocks noGrp="1"/>
          </p:cNvGraphicFramePr>
          <p:nvPr/>
        </p:nvGraphicFramePr>
        <p:xfrm>
          <a:off x="179388" y="620713"/>
          <a:ext cx="8713788" cy="5638800"/>
        </p:xfrm>
        <a:graphic>
          <a:graphicData uri="http://schemas.openxmlformats.org/drawingml/2006/table">
            <a:tbl>
              <a:tblPr firstRow="1" bandRow="1">
                <a:tableStyleId>{5C22544A-7EE6-4342-B048-85BDC9FD1C3A}</a:tableStyleId>
              </a:tblPr>
              <a:tblGrid>
                <a:gridCol w="2592532"/>
                <a:gridCol w="2016414"/>
                <a:gridCol w="2088428"/>
                <a:gridCol w="2016414"/>
              </a:tblGrid>
              <a:tr h="320040">
                <a:tc rowSpan="2">
                  <a:txBody>
                    <a:bodyPr/>
                    <a:lstStyle/>
                    <a:p>
                      <a:r>
                        <a:rPr lang="ru-RU" dirty="0" smtClean="0">
                          <a:solidFill>
                            <a:schemeClr val="bg1"/>
                          </a:solidFill>
                          <a:latin typeface="Cambria" panose="02040503050406030204" pitchFamily="18" charset="0"/>
                        </a:rPr>
                        <a:t>         </a:t>
                      </a:r>
                      <a:r>
                        <a:rPr lang="ru-RU" sz="1400" b="0" dirty="0" smtClean="0">
                          <a:solidFill>
                            <a:schemeClr val="bg1"/>
                          </a:solidFill>
                          <a:latin typeface="Cambria" panose="02040503050406030204" pitchFamily="18" charset="0"/>
                        </a:rPr>
                        <a:t>Вопросы</a:t>
                      </a:r>
                      <a:endParaRPr lang="ru-RU" sz="1400" b="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algn="ctr"/>
                      <a:r>
                        <a:rPr lang="ru-RU" sz="1400" b="0" dirty="0" smtClean="0">
                          <a:solidFill>
                            <a:schemeClr val="bg1"/>
                          </a:solidFill>
                          <a:latin typeface="Cambria" panose="02040503050406030204" pitchFamily="18" charset="0"/>
                        </a:rPr>
                        <a:t>Ответы</a:t>
                      </a:r>
                      <a:endParaRPr lang="ru-RU" sz="1400" b="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ru-RU" b="0" dirty="0">
                        <a:solidFill>
                          <a:schemeClr val="tx1"/>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ru-RU" b="0" dirty="0">
                        <a:solidFill>
                          <a:schemeClr val="tx1"/>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20040">
                <a:tc vMerge="1">
                  <a:txBody>
                    <a:bodyPr/>
                    <a:lstStyle/>
                    <a:p>
                      <a:endParaRPr lang="ru-RU"/>
                    </a:p>
                  </a:txBody>
                  <a:tcPr/>
                </a:tc>
                <a:tc>
                  <a:txBody>
                    <a:bodyPr/>
                    <a:lstStyle/>
                    <a:p>
                      <a:pPr algn="ctr"/>
                      <a:r>
                        <a:rPr lang="ru-RU" sz="1400" b="0" dirty="0" smtClean="0">
                          <a:solidFill>
                            <a:schemeClr val="bg1"/>
                          </a:solidFill>
                          <a:latin typeface="Cambria" panose="02040503050406030204" pitchFamily="18" charset="0"/>
                        </a:rPr>
                        <a:t>1</a:t>
                      </a:r>
                      <a:endParaRPr lang="ru-RU" sz="1400" b="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400" b="0" dirty="0" smtClean="0">
                          <a:solidFill>
                            <a:schemeClr val="bg1"/>
                          </a:solidFill>
                          <a:latin typeface="Cambria" panose="02040503050406030204" pitchFamily="18" charset="0"/>
                        </a:rPr>
                        <a:t>2</a:t>
                      </a:r>
                      <a:endParaRPr lang="ru-RU" sz="1400" b="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400" b="0" dirty="0" smtClean="0">
                          <a:solidFill>
                            <a:schemeClr val="bg1"/>
                          </a:solidFill>
                          <a:latin typeface="Cambria" panose="02040503050406030204" pitchFamily="18" charset="0"/>
                        </a:rPr>
                        <a:t>3</a:t>
                      </a:r>
                      <a:endParaRPr lang="ru-RU" sz="1400" b="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2213">
                <a:tc>
                  <a:txBody>
                    <a:bodyPr/>
                    <a:lstStyle/>
                    <a:p>
                      <a:pPr marL="0" indent="0"/>
                      <a:r>
                        <a:rPr lang="ru-RU" sz="1300" dirty="0" smtClean="0">
                          <a:solidFill>
                            <a:schemeClr val="bg1"/>
                          </a:solidFill>
                          <a:latin typeface="Cambria" panose="02040503050406030204" pitchFamily="18" charset="0"/>
                        </a:rPr>
                        <a:t>1. Из каких деталей собирают машины и механизмы?</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300" dirty="0" smtClean="0">
                          <a:solidFill>
                            <a:schemeClr val="bg1"/>
                          </a:solidFill>
                          <a:latin typeface="Cambria" panose="02040503050406030204" pitchFamily="18" charset="0"/>
                        </a:rPr>
                        <a:t>Из типовых и специальных</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300" dirty="0" smtClean="0">
                          <a:solidFill>
                            <a:schemeClr val="bg1"/>
                          </a:solidFill>
                          <a:latin typeface="Cambria" panose="02040503050406030204" pitchFamily="18" charset="0"/>
                        </a:rPr>
                        <a:t>Из типовых</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300" dirty="0" smtClean="0">
                          <a:solidFill>
                            <a:schemeClr val="bg1"/>
                          </a:solidFill>
                          <a:latin typeface="Cambria" panose="02040503050406030204" pitchFamily="18" charset="0"/>
                        </a:rPr>
                        <a:t>Из специальных</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92213">
                <a:tc>
                  <a:txBody>
                    <a:bodyPr/>
                    <a:lstStyle/>
                    <a:p>
                      <a:r>
                        <a:rPr lang="ru-RU" sz="1300" dirty="0" smtClean="0">
                          <a:solidFill>
                            <a:schemeClr val="bg1"/>
                          </a:solidFill>
                          <a:latin typeface="Cambria" panose="02040503050406030204" pitchFamily="18" charset="0"/>
                        </a:rPr>
                        <a:t>2. Какие детали называются типовыми?</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300" dirty="0" smtClean="0">
                          <a:solidFill>
                            <a:schemeClr val="bg1"/>
                          </a:solidFill>
                          <a:latin typeface="Cambria" panose="02040503050406030204" pitchFamily="18" charset="0"/>
                        </a:rPr>
                        <a:t>Детали для</a:t>
                      </a:r>
                      <a:r>
                        <a:rPr lang="ru-RU" sz="1300" baseline="0" dirty="0" smtClean="0">
                          <a:solidFill>
                            <a:schemeClr val="bg1"/>
                          </a:solidFill>
                          <a:latin typeface="Cambria" panose="02040503050406030204" pitchFamily="18" charset="0"/>
                        </a:rPr>
                        <a:t> сборки автомобиля</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300" dirty="0" smtClean="0">
                          <a:solidFill>
                            <a:schemeClr val="bg1"/>
                          </a:solidFill>
                          <a:latin typeface="Cambria" panose="02040503050406030204" pitchFamily="18" charset="0"/>
                        </a:rPr>
                        <a:t>Детали, применяемые для сборки разных машин и механизмов</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300" dirty="0" smtClean="0">
                          <a:solidFill>
                            <a:schemeClr val="bg1"/>
                          </a:solidFill>
                          <a:latin typeface="Cambria" panose="02040503050406030204" pitchFamily="18" charset="0"/>
                        </a:rPr>
                        <a:t>Детали для сборки</a:t>
                      </a:r>
                      <a:r>
                        <a:rPr lang="ru-RU" sz="1300" baseline="0" dirty="0" smtClean="0">
                          <a:solidFill>
                            <a:schemeClr val="bg1"/>
                          </a:solidFill>
                          <a:latin typeface="Cambria" panose="02040503050406030204" pitchFamily="18" charset="0"/>
                        </a:rPr>
                        <a:t> станков</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92213">
                <a:tc>
                  <a:txBody>
                    <a:bodyPr/>
                    <a:lstStyle/>
                    <a:p>
                      <a:r>
                        <a:rPr lang="ru-RU" sz="1300" dirty="0" smtClean="0">
                          <a:solidFill>
                            <a:schemeClr val="bg1"/>
                          </a:solidFill>
                          <a:latin typeface="Cambria" panose="02040503050406030204" pitchFamily="18" charset="0"/>
                        </a:rPr>
                        <a:t>3. Что называется деталью?</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300" dirty="0" smtClean="0">
                          <a:solidFill>
                            <a:schemeClr val="bg1"/>
                          </a:solidFill>
                          <a:latin typeface="Cambria" panose="02040503050406030204" pitchFamily="18" charset="0"/>
                        </a:rPr>
                        <a:t>Изделие, изготовленное из разных материалов</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300" dirty="0" smtClean="0">
                          <a:solidFill>
                            <a:schemeClr val="bg1"/>
                          </a:solidFill>
                          <a:latin typeface="Cambria" panose="02040503050406030204" pitchFamily="18" charset="0"/>
                        </a:rPr>
                        <a:t>Изделие,</a:t>
                      </a:r>
                      <a:r>
                        <a:rPr lang="ru-RU" sz="1300" baseline="0" dirty="0" smtClean="0">
                          <a:solidFill>
                            <a:schemeClr val="bg1"/>
                          </a:solidFill>
                          <a:latin typeface="Cambria" panose="02040503050406030204" pitchFamily="18" charset="0"/>
                        </a:rPr>
                        <a:t> изготовленное из одного материала и не подлежащее разборке</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300" dirty="0" smtClean="0">
                          <a:solidFill>
                            <a:schemeClr val="bg1"/>
                          </a:solidFill>
                          <a:latin typeface="Cambria" panose="02040503050406030204" pitchFamily="18" charset="0"/>
                        </a:rPr>
                        <a:t>Изделие,</a:t>
                      </a:r>
                      <a:r>
                        <a:rPr lang="ru-RU" sz="1300" baseline="0" dirty="0" smtClean="0">
                          <a:solidFill>
                            <a:schemeClr val="bg1"/>
                          </a:solidFill>
                          <a:latin typeface="Cambria" panose="02040503050406030204" pitchFamily="18" charset="0"/>
                        </a:rPr>
                        <a:t> изготовленное из двух частей</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92213">
                <a:tc>
                  <a:txBody>
                    <a:bodyPr/>
                    <a:lstStyle/>
                    <a:p>
                      <a:r>
                        <a:rPr lang="ru-RU" sz="1300" dirty="0" smtClean="0">
                          <a:solidFill>
                            <a:schemeClr val="bg1"/>
                          </a:solidFill>
                          <a:latin typeface="Cambria" panose="02040503050406030204" pitchFamily="18" charset="0"/>
                        </a:rPr>
                        <a:t>4. Как делятся детали по назначению?</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300" dirty="0" smtClean="0">
                          <a:solidFill>
                            <a:schemeClr val="bg1"/>
                          </a:solidFill>
                          <a:latin typeface="Cambria" panose="02040503050406030204" pitchFamily="18" charset="0"/>
                        </a:rPr>
                        <a:t>Крепёжные, установочные (опоры), для передачи и преобразования движения</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0" lang="ru-RU" sz="1300" b="0" i="0" u="none" strike="noStrike" kern="1200" cap="none" spc="0" normalizeH="0" baseline="0" noProof="0" dirty="0" smtClean="0">
                          <a:ln>
                            <a:noFill/>
                          </a:ln>
                          <a:solidFill>
                            <a:schemeClr val="bg1"/>
                          </a:solidFill>
                          <a:effectLst/>
                          <a:uLnTx/>
                          <a:uFillTx/>
                          <a:latin typeface="Cambria" panose="02040503050406030204" pitchFamily="18" charset="0"/>
                        </a:rPr>
                        <a:t>Крепёжные, установочные (опоры) </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smtClean="0">
                          <a:ln>
                            <a:noFill/>
                          </a:ln>
                          <a:solidFill>
                            <a:schemeClr val="bg1"/>
                          </a:solidFill>
                          <a:effectLst/>
                          <a:uLnTx/>
                          <a:uFillTx/>
                          <a:latin typeface="Cambria" panose="02040503050406030204" pitchFamily="18" charset="0"/>
                        </a:rPr>
                        <a:t>установочные , для передачи и преобразования движения</a:t>
                      </a:r>
                    </a:p>
                    <a:p>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92213">
                <a:tc>
                  <a:txBody>
                    <a:bodyPr/>
                    <a:lstStyle/>
                    <a:p>
                      <a:r>
                        <a:rPr lang="ru-RU" sz="1300" dirty="0" smtClean="0">
                          <a:solidFill>
                            <a:schemeClr val="bg1"/>
                          </a:solidFill>
                          <a:latin typeface="Cambria" panose="02040503050406030204" pitchFamily="18" charset="0"/>
                        </a:rPr>
                        <a:t>5. Как называется устройство для передачи и преобразования движения?</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300" dirty="0" smtClean="0">
                          <a:solidFill>
                            <a:schemeClr val="bg1"/>
                          </a:solidFill>
                          <a:latin typeface="Cambria" panose="02040503050406030204" pitchFamily="18" charset="0"/>
                        </a:rPr>
                        <a:t>Механизм</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300" dirty="0" smtClean="0">
                          <a:solidFill>
                            <a:schemeClr val="bg1"/>
                          </a:solidFill>
                          <a:latin typeface="Cambria" panose="02040503050406030204" pitchFamily="18" charset="0"/>
                        </a:rPr>
                        <a:t>Станок</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300" dirty="0" smtClean="0">
                          <a:solidFill>
                            <a:schemeClr val="bg1"/>
                          </a:solidFill>
                          <a:latin typeface="Cambria" panose="02040503050406030204" pitchFamily="18" charset="0"/>
                        </a:rPr>
                        <a:t>Машина</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92213">
                <a:tc>
                  <a:txBody>
                    <a:bodyPr/>
                    <a:lstStyle/>
                    <a:p>
                      <a:r>
                        <a:rPr lang="ru-RU" sz="1300" dirty="0" smtClean="0">
                          <a:solidFill>
                            <a:schemeClr val="bg1"/>
                          </a:solidFill>
                          <a:latin typeface="Cambria" panose="02040503050406030204" pitchFamily="18" charset="0"/>
                        </a:rPr>
                        <a:t>6. Для чего служат оси в машинах и механизмах?</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300" dirty="0" smtClean="0">
                          <a:solidFill>
                            <a:schemeClr val="bg1"/>
                          </a:solidFill>
                          <a:latin typeface="Cambria" panose="02040503050406030204" pitchFamily="18" charset="0"/>
                        </a:rPr>
                        <a:t>Для соединения деталей машины, механизма</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300" dirty="0" smtClean="0">
                          <a:solidFill>
                            <a:schemeClr val="bg1"/>
                          </a:solidFill>
                          <a:latin typeface="Cambria" panose="02040503050406030204" pitchFamily="18" charset="0"/>
                        </a:rPr>
                        <a:t>Для поддержания вращающихся деталей</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300" dirty="0" smtClean="0">
                          <a:solidFill>
                            <a:schemeClr val="bg1"/>
                          </a:solidFill>
                          <a:latin typeface="Cambria" panose="02040503050406030204" pitchFamily="18" charset="0"/>
                        </a:rPr>
                        <a:t> Для передачи движения</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92213">
                <a:tc>
                  <a:txBody>
                    <a:bodyPr/>
                    <a:lstStyle/>
                    <a:p>
                      <a:r>
                        <a:rPr lang="ru-RU" sz="1300" dirty="0" smtClean="0">
                          <a:solidFill>
                            <a:schemeClr val="bg1"/>
                          </a:solidFill>
                          <a:latin typeface="Cambria" panose="02040503050406030204" pitchFamily="18" charset="0"/>
                        </a:rPr>
                        <a:t>7. Какие бываю передачи для преобразования одного вида движения в другой?</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300" dirty="0" smtClean="0">
                          <a:solidFill>
                            <a:schemeClr val="bg1"/>
                          </a:solidFill>
                          <a:latin typeface="Cambria" panose="02040503050406030204" pitchFamily="18" charset="0"/>
                        </a:rPr>
                        <a:t>Коническая передача</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300" dirty="0" smtClean="0">
                          <a:solidFill>
                            <a:schemeClr val="bg1"/>
                          </a:solidFill>
                          <a:latin typeface="Cambria" panose="02040503050406030204" pitchFamily="18" charset="0"/>
                        </a:rPr>
                        <a:t>Цилиндрическая передача</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300" dirty="0" smtClean="0">
                          <a:solidFill>
                            <a:schemeClr val="bg1"/>
                          </a:solidFill>
                          <a:latin typeface="Cambria" panose="02040503050406030204" pitchFamily="18" charset="0"/>
                        </a:rPr>
                        <a:t>Передача «винт – гайка», реечная</a:t>
                      </a:r>
                      <a:endParaRPr lang="ru-RU" sz="1300" dirty="0">
                        <a:solidFill>
                          <a:schemeClr val="bg1"/>
                        </a:solidFill>
                        <a:latin typeface="Cambria" panose="02040503050406030204" pitchFamily="18" charset="0"/>
                      </a:endParaRPr>
                    </a:p>
                  </a:txBody>
                  <a:tcPr marL="91449" marR="914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28575" y="115888"/>
          <a:ext cx="8785224" cy="6462710"/>
        </p:xfrm>
        <a:graphic>
          <a:graphicData uri="http://schemas.openxmlformats.org/drawingml/2006/table">
            <a:tbl>
              <a:tblPr firstRow="1" bandRow="1">
                <a:tableStyleId>{5C22544A-7EE6-4342-B048-85BDC9FD1C3A}</a:tableStyleId>
              </a:tblPr>
              <a:tblGrid>
                <a:gridCol w="2520351"/>
                <a:gridCol w="2160301"/>
                <a:gridCol w="2045148"/>
                <a:gridCol w="2059424"/>
              </a:tblGrid>
              <a:tr h="304845">
                <a:tc rowSpan="2">
                  <a:txBody>
                    <a:bodyPr/>
                    <a:lstStyle/>
                    <a:p>
                      <a:pPr algn="ctr"/>
                      <a:r>
                        <a:rPr lang="ru-RU" sz="1400" b="0" baseline="0" dirty="0" smtClean="0">
                          <a:solidFill>
                            <a:schemeClr val="bg1"/>
                          </a:solidFill>
                          <a:latin typeface="Cambria" panose="02040503050406030204" pitchFamily="18" charset="0"/>
                        </a:rPr>
                        <a:t>Вопросы</a:t>
                      </a:r>
                      <a:endParaRPr lang="ru-RU" sz="1400" b="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algn="ctr"/>
                      <a:r>
                        <a:rPr lang="ru-RU" sz="1400" baseline="0" dirty="0" smtClean="0">
                          <a:solidFill>
                            <a:schemeClr val="bg1"/>
                          </a:solidFill>
                          <a:latin typeface="Cambria" panose="02040503050406030204" pitchFamily="18" charset="0"/>
                        </a:rPr>
                        <a:t>Ответы</a:t>
                      </a:r>
                      <a:endParaRPr lang="ru-RU" sz="14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ru-RU" sz="1300" baseline="0" dirty="0">
                        <a:solidFill>
                          <a:schemeClr val="tx1"/>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ru-RU" sz="1300" baseline="0" dirty="0">
                        <a:solidFill>
                          <a:schemeClr val="tx1"/>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04845">
                <a:tc vMerge="1">
                  <a:txBody>
                    <a:bodyPr/>
                    <a:lstStyle/>
                    <a:p>
                      <a:pPr algn="ctr"/>
                      <a:endParaRPr lang="ru-RU" sz="1300" b="0" baseline="0" dirty="0">
                        <a:solidFill>
                          <a:schemeClr val="tx1"/>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400" baseline="0" dirty="0" smtClean="0">
                          <a:solidFill>
                            <a:schemeClr val="bg1"/>
                          </a:solidFill>
                          <a:latin typeface="Cambria" panose="02040503050406030204" pitchFamily="18" charset="0"/>
                        </a:rPr>
                        <a:t>1</a:t>
                      </a:r>
                      <a:endParaRPr lang="ru-RU" sz="14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400" baseline="0" dirty="0" smtClean="0">
                          <a:solidFill>
                            <a:schemeClr val="bg1"/>
                          </a:solidFill>
                          <a:latin typeface="Cambria" panose="02040503050406030204" pitchFamily="18" charset="0"/>
                        </a:rPr>
                        <a:t>2</a:t>
                      </a:r>
                      <a:endParaRPr lang="ru-RU" sz="14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400" baseline="0" dirty="0" smtClean="0">
                          <a:solidFill>
                            <a:schemeClr val="bg1"/>
                          </a:solidFill>
                          <a:latin typeface="Cambria" panose="02040503050406030204" pitchFamily="18" charset="0"/>
                        </a:rPr>
                        <a:t>3</a:t>
                      </a:r>
                      <a:endParaRPr lang="ru-RU" sz="14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40174">
                <a:tc>
                  <a:txBody>
                    <a:bodyPr/>
                    <a:lstStyle/>
                    <a:p>
                      <a:r>
                        <a:rPr lang="ru-RU" sz="1200" baseline="0" dirty="0" smtClean="0">
                          <a:solidFill>
                            <a:schemeClr val="bg1"/>
                          </a:solidFill>
                          <a:latin typeface="Cambria" panose="02040503050406030204" pitchFamily="18" charset="0"/>
                        </a:rPr>
                        <a:t>8. Для чего служат валы в машинах?</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200" baseline="0" dirty="0" smtClean="0">
                          <a:solidFill>
                            <a:schemeClr val="bg1"/>
                          </a:solidFill>
                          <a:latin typeface="Cambria" panose="02040503050406030204" pitchFamily="18" charset="0"/>
                        </a:rPr>
                        <a:t>Для поддержания вращающихся деталей</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200" baseline="0" dirty="0" smtClean="0">
                          <a:solidFill>
                            <a:schemeClr val="bg1"/>
                          </a:solidFill>
                          <a:latin typeface="Cambria" panose="02040503050406030204" pitchFamily="18" charset="0"/>
                        </a:rPr>
                        <a:t> Для соединения деталей в машинах</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200" baseline="0" dirty="0" smtClean="0">
                          <a:solidFill>
                            <a:schemeClr val="bg1"/>
                          </a:solidFill>
                          <a:latin typeface="Cambria" panose="02040503050406030204" pitchFamily="18" charset="0"/>
                        </a:rPr>
                        <a:t>Для передачи движения и поддержания вращающихся деталей</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823081">
                <a:tc>
                  <a:txBody>
                    <a:bodyPr/>
                    <a:lstStyle/>
                    <a:p>
                      <a:r>
                        <a:rPr lang="ru-RU" sz="1200" baseline="0" dirty="0" smtClean="0">
                          <a:solidFill>
                            <a:schemeClr val="bg1"/>
                          </a:solidFill>
                          <a:latin typeface="Cambria" panose="02040503050406030204" pitchFamily="18" charset="0"/>
                        </a:rPr>
                        <a:t>9. В каких механизмах (устройствах) применяется передача «винт – гайка»?</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200" baseline="0" dirty="0" smtClean="0">
                          <a:solidFill>
                            <a:schemeClr val="bg1"/>
                          </a:solidFill>
                          <a:latin typeface="Cambria" panose="02040503050406030204" pitchFamily="18" charset="0"/>
                        </a:rPr>
                        <a:t>В тисках, струбцинах, домкратах</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bg1"/>
                          </a:solidFill>
                          <a:effectLst/>
                          <a:uLnTx/>
                          <a:uFillTx/>
                          <a:latin typeface="Cambria" panose="02040503050406030204" pitchFamily="18" charset="0"/>
                        </a:rPr>
                        <a:t>В тисках, столярных верстаках, домкратах</a:t>
                      </a:r>
                    </a:p>
                    <a:p>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bg1"/>
                          </a:solidFill>
                          <a:effectLst/>
                          <a:uLnTx/>
                          <a:uFillTx/>
                          <a:latin typeface="Cambria" panose="02040503050406030204" pitchFamily="18" charset="0"/>
                        </a:rPr>
                        <a:t>В тисках, столярных верстаках, струбцинах, домкратах</a:t>
                      </a:r>
                    </a:p>
                    <a:p>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640174">
                <a:tc>
                  <a:txBody>
                    <a:bodyPr/>
                    <a:lstStyle/>
                    <a:p>
                      <a:r>
                        <a:rPr lang="ru-RU" sz="1200" baseline="0" dirty="0" smtClean="0">
                          <a:solidFill>
                            <a:schemeClr val="bg1"/>
                          </a:solidFill>
                          <a:latin typeface="Cambria" panose="02040503050406030204" pitchFamily="18" charset="0"/>
                        </a:rPr>
                        <a:t>10. Как называется колесо ремённой передачи, получающее движение?</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200" baseline="0" dirty="0" smtClean="0">
                          <a:solidFill>
                            <a:schemeClr val="bg1"/>
                          </a:solidFill>
                          <a:latin typeface="Cambria" panose="02040503050406030204" pitchFamily="18" charset="0"/>
                        </a:rPr>
                        <a:t>Ведущее</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200" baseline="0" dirty="0" smtClean="0">
                          <a:solidFill>
                            <a:schemeClr val="bg1"/>
                          </a:solidFill>
                          <a:latin typeface="Cambria" panose="02040503050406030204" pitchFamily="18" charset="0"/>
                        </a:rPr>
                        <a:t>Ведомое</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200" baseline="0" dirty="0" smtClean="0">
                          <a:solidFill>
                            <a:schemeClr val="bg1"/>
                          </a:solidFill>
                          <a:latin typeface="Cambria" panose="02040503050406030204" pitchFamily="18" charset="0"/>
                        </a:rPr>
                        <a:t>Подвижное</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823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aseline="0" dirty="0" smtClean="0">
                          <a:solidFill>
                            <a:schemeClr val="bg1"/>
                          </a:solidFill>
                          <a:latin typeface="Cambria" panose="02040503050406030204" pitchFamily="18" charset="0"/>
                        </a:rPr>
                        <a:t>11. </a:t>
                      </a:r>
                      <a:r>
                        <a:rPr kumimoji="0" lang="ru-RU" sz="1200" b="0" i="0" u="none" strike="noStrike" kern="1200" cap="none" spc="0" normalizeH="0" baseline="0" noProof="0" dirty="0" smtClean="0">
                          <a:ln>
                            <a:noFill/>
                          </a:ln>
                          <a:solidFill>
                            <a:schemeClr val="bg1"/>
                          </a:solidFill>
                          <a:effectLst/>
                          <a:uLnTx/>
                          <a:uFillTx/>
                          <a:latin typeface="Cambria" panose="02040503050406030204" pitchFamily="18" charset="0"/>
                        </a:rPr>
                        <a:t>Как называется колесо ремённой передачи, сообщающее движение?</a:t>
                      </a:r>
                    </a:p>
                    <a:p>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200" baseline="0" dirty="0" smtClean="0">
                          <a:solidFill>
                            <a:schemeClr val="bg1"/>
                          </a:solidFill>
                          <a:latin typeface="Cambria" panose="02040503050406030204" pitchFamily="18" charset="0"/>
                        </a:rPr>
                        <a:t>Ведущее</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200" baseline="0" dirty="0" smtClean="0">
                          <a:solidFill>
                            <a:schemeClr val="bg1"/>
                          </a:solidFill>
                          <a:latin typeface="Cambria" panose="02040503050406030204" pitchFamily="18" charset="0"/>
                        </a:rPr>
                        <a:t>Ведомое</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200" baseline="0" dirty="0" smtClean="0">
                          <a:solidFill>
                            <a:schemeClr val="bg1"/>
                          </a:solidFill>
                          <a:latin typeface="Cambria" panose="02040503050406030204" pitchFamily="18" charset="0"/>
                        </a:rPr>
                        <a:t>Подвижное</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823081">
                <a:tc>
                  <a:txBody>
                    <a:bodyPr/>
                    <a:lstStyle/>
                    <a:p>
                      <a:r>
                        <a:rPr lang="ru-RU" sz="1200" baseline="0" dirty="0" smtClean="0">
                          <a:solidFill>
                            <a:schemeClr val="bg1"/>
                          </a:solidFill>
                          <a:latin typeface="Cambria" panose="02040503050406030204" pitchFamily="18" charset="0"/>
                        </a:rPr>
                        <a:t>12. Что называется кинематической схемой?</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200" baseline="0" dirty="0" smtClean="0">
                          <a:solidFill>
                            <a:schemeClr val="bg1"/>
                          </a:solidFill>
                          <a:latin typeface="Cambria" panose="02040503050406030204" pitchFamily="18" charset="0"/>
                        </a:rPr>
                        <a:t>Чертёж, на котором изображены все детали</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200" baseline="0" dirty="0" smtClean="0">
                          <a:solidFill>
                            <a:schemeClr val="bg1"/>
                          </a:solidFill>
                          <a:latin typeface="Cambria" panose="02040503050406030204" pitchFamily="18" charset="0"/>
                        </a:rPr>
                        <a:t>Чертёж, на котором детали изображены условными обозначениями</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200" baseline="0" dirty="0" smtClean="0">
                          <a:solidFill>
                            <a:schemeClr val="bg1"/>
                          </a:solidFill>
                          <a:latin typeface="Cambria" panose="02040503050406030204" pitchFamily="18" charset="0"/>
                        </a:rPr>
                        <a:t>Чертёж, на котором изображена машина, механизм</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823081">
                <a:tc>
                  <a:txBody>
                    <a:bodyPr/>
                    <a:lstStyle/>
                    <a:p>
                      <a:r>
                        <a:rPr lang="ru-RU" sz="1200" baseline="0" dirty="0" smtClean="0">
                          <a:solidFill>
                            <a:schemeClr val="bg1"/>
                          </a:solidFill>
                          <a:latin typeface="Cambria" panose="02040503050406030204" pitchFamily="18" charset="0"/>
                        </a:rPr>
                        <a:t>13. Что можно определить по кинематической схеме? </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200" baseline="0" dirty="0" smtClean="0">
                          <a:solidFill>
                            <a:schemeClr val="bg1"/>
                          </a:solidFill>
                          <a:latin typeface="Cambria" panose="02040503050406030204" pitchFamily="18" charset="0"/>
                        </a:rPr>
                        <a:t>Форму станка</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200" baseline="0" dirty="0" smtClean="0">
                          <a:solidFill>
                            <a:schemeClr val="bg1"/>
                          </a:solidFill>
                          <a:latin typeface="Cambria" panose="02040503050406030204" pitchFamily="18" charset="0"/>
                        </a:rPr>
                        <a:t>Взаимодействие механизмов, выполняющих функции передачи движения</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200" baseline="0" dirty="0" smtClean="0">
                          <a:solidFill>
                            <a:schemeClr val="bg1"/>
                          </a:solidFill>
                          <a:latin typeface="Cambria" panose="02040503050406030204" pitchFamily="18" charset="0"/>
                        </a:rPr>
                        <a:t>Количество деталей</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640174">
                <a:tc>
                  <a:txBody>
                    <a:bodyPr/>
                    <a:lstStyle/>
                    <a:p>
                      <a:r>
                        <a:rPr lang="ru-RU" sz="1200" baseline="0" dirty="0" smtClean="0">
                          <a:solidFill>
                            <a:schemeClr val="bg1"/>
                          </a:solidFill>
                          <a:latin typeface="Cambria" panose="02040503050406030204" pitchFamily="18" charset="0"/>
                        </a:rPr>
                        <a:t>14. Для чего применяются ступенчатые шкивы на сверлильном станке?</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200" baseline="0" dirty="0" smtClean="0">
                          <a:solidFill>
                            <a:schemeClr val="bg1"/>
                          </a:solidFill>
                          <a:latin typeface="Cambria" panose="02040503050406030204" pitchFamily="18" charset="0"/>
                        </a:rPr>
                        <a:t>Чтобы уменьшит массу станка</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200" baseline="0" dirty="0" smtClean="0">
                          <a:solidFill>
                            <a:schemeClr val="bg1"/>
                          </a:solidFill>
                          <a:latin typeface="Cambria" panose="02040503050406030204" pitchFamily="18" charset="0"/>
                        </a:rPr>
                        <a:t>Чтобы улучшить конструкцию</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200" baseline="0" dirty="0" smtClean="0">
                          <a:solidFill>
                            <a:schemeClr val="bg1"/>
                          </a:solidFill>
                          <a:latin typeface="Cambria" panose="02040503050406030204" pitchFamily="18" charset="0"/>
                        </a:rPr>
                        <a:t>Чтобы менять частоту вращения шпинделя</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640174">
                <a:tc>
                  <a:txBody>
                    <a:bodyPr/>
                    <a:lstStyle/>
                    <a:p>
                      <a:r>
                        <a:rPr lang="ru-RU" sz="1200" baseline="0" dirty="0" smtClean="0">
                          <a:solidFill>
                            <a:schemeClr val="bg1"/>
                          </a:solidFill>
                          <a:latin typeface="Cambria" panose="02040503050406030204" pitchFamily="18" charset="0"/>
                        </a:rPr>
                        <a:t>15. Какие типовые детали входят в устройство тисков, столярного верстака, струбцины</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200" baseline="0" dirty="0" smtClean="0">
                          <a:solidFill>
                            <a:schemeClr val="bg1"/>
                          </a:solidFill>
                          <a:latin typeface="Cambria" panose="02040503050406030204" pitchFamily="18" charset="0"/>
                        </a:rPr>
                        <a:t>Ходовой винт, гайка, рукоятка</a:t>
                      </a:r>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bg1"/>
                          </a:solidFill>
                          <a:effectLst/>
                          <a:uLnTx/>
                          <a:uFillTx/>
                          <a:latin typeface="Cambria" panose="02040503050406030204" pitchFamily="18" charset="0"/>
                        </a:rPr>
                        <a:t>Ходовой винт, рукоятка</a:t>
                      </a:r>
                    </a:p>
                    <a:p>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bg1"/>
                          </a:solidFill>
                          <a:effectLst/>
                          <a:uLnTx/>
                          <a:uFillTx/>
                          <a:latin typeface="Cambria" panose="02040503050406030204" pitchFamily="18" charset="0"/>
                        </a:rPr>
                        <a:t>Ходовой винт, гайка</a:t>
                      </a:r>
                    </a:p>
                    <a:p>
                      <a:endParaRPr lang="ru-RU" sz="1200" baseline="0" dirty="0">
                        <a:solidFill>
                          <a:schemeClr val="bg1"/>
                        </a:solidFill>
                        <a:latin typeface="Cambria" panose="02040503050406030204" pitchFamily="18" charset="0"/>
                      </a:endParaRPr>
                    </a:p>
                  </a:txBody>
                  <a:tcPr marL="91443" marR="91443"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prstGeom prst="rect">
            <a:avLst/>
          </a:prstGeom>
        </p:spPr>
        <p:txBody>
          <a:bodyPr/>
          <a:lstStyle/>
          <a:p>
            <a:pPr marL="44450" indent="0" algn="ctr">
              <a:buFont typeface="Georgia" pitchFamily="18" charset="0"/>
              <a:buNone/>
              <a:defRPr/>
            </a:pPr>
            <a:r>
              <a:rPr lang="ru-RU" sz="2400" dirty="0">
                <a:solidFill>
                  <a:srgbClr val="0070C0"/>
                </a:solidFill>
                <a:latin typeface="Calibri"/>
              </a:rPr>
              <a:t> </a:t>
            </a:r>
            <a:r>
              <a:rPr lang="ru-RU" sz="2400" b="1" u="sng" dirty="0">
                <a:solidFill>
                  <a:schemeClr val="bg1"/>
                </a:solidFill>
                <a:latin typeface="Cambria" panose="02040503050406030204" pitchFamily="18" charset="0"/>
              </a:rPr>
              <a:t>Информационные источники и ЭОР</a:t>
            </a:r>
            <a:r>
              <a:rPr lang="ru-RU" sz="2400" b="1" dirty="0">
                <a:solidFill>
                  <a:schemeClr val="bg1"/>
                </a:solidFill>
                <a:latin typeface="Cambria" panose="02040503050406030204" pitchFamily="18" charset="0"/>
              </a:rPr>
              <a:t>  </a:t>
            </a:r>
          </a:p>
          <a:p>
            <a:pPr marL="177800" indent="0">
              <a:buFont typeface="Georgia" pitchFamily="18" charset="0"/>
              <a:buNone/>
              <a:defRPr/>
            </a:pPr>
            <a:endParaRPr lang="ru-RU" altLang="ru-RU" sz="1800" b="1" dirty="0">
              <a:solidFill>
                <a:schemeClr val="bg1"/>
              </a:solidFill>
              <a:latin typeface="Calibri"/>
            </a:endParaRPr>
          </a:p>
          <a:p>
            <a:pPr marL="44450" indent="0" eaLnBrk="1" hangingPunct="1">
              <a:lnSpc>
                <a:spcPts val="2000"/>
              </a:lnSpc>
              <a:spcAft>
                <a:spcPct val="0"/>
              </a:spcAft>
              <a:buClrTx/>
              <a:buSzTx/>
              <a:buFont typeface="Georgia" pitchFamily="18" charset="0"/>
              <a:buNone/>
              <a:defRPr/>
            </a:pPr>
            <a:r>
              <a:rPr lang="ru-RU" altLang="ru-RU" sz="1800" b="1" dirty="0">
                <a:solidFill>
                  <a:schemeClr val="bg1"/>
                </a:solidFill>
                <a:latin typeface="Calibri"/>
              </a:rPr>
              <a:t>Н.Ф. </a:t>
            </a:r>
            <a:r>
              <a:rPr lang="ru-RU" altLang="ru-RU" sz="1800" b="1" dirty="0" err="1">
                <a:solidFill>
                  <a:schemeClr val="bg1"/>
                </a:solidFill>
                <a:latin typeface="Calibri"/>
              </a:rPr>
              <a:t>Якубин</a:t>
            </a:r>
            <a:r>
              <a:rPr lang="ru-RU" altLang="ru-RU" sz="1800" b="1" dirty="0">
                <a:solidFill>
                  <a:schemeClr val="bg1"/>
                </a:solidFill>
                <a:latin typeface="Calibri"/>
              </a:rPr>
              <a:t> </a:t>
            </a:r>
            <a:r>
              <a:rPr lang="ru-RU" altLang="ru-RU" sz="1800" b="1" dirty="0" smtClean="0">
                <a:solidFill>
                  <a:schemeClr val="bg1"/>
                </a:solidFill>
                <a:latin typeface="Calibri"/>
              </a:rPr>
              <a:t> Учебные </a:t>
            </a:r>
            <a:r>
              <a:rPr lang="ru-RU" altLang="ru-RU" sz="1800" b="1" dirty="0">
                <a:solidFill>
                  <a:schemeClr val="bg1"/>
                </a:solidFill>
                <a:latin typeface="Calibri"/>
              </a:rPr>
              <a:t>задания по труду для программированного обучения</a:t>
            </a:r>
            <a:r>
              <a:rPr lang="ru-RU" altLang="ru-RU" sz="1800" dirty="0">
                <a:solidFill>
                  <a:schemeClr val="bg1"/>
                </a:solidFill>
                <a:latin typeface="Calibri"/>
              </a:rPr>
              <a:t>.   </a:t>
            </a:r>
            <a:r>
              <a:rPr lang="ru-RU" altLang="ru-RU" sz="1800" b="1" dirty="0">
                <a:solidFill>
                  <a:schemeClr val="bg1"/>
                </a:solidFill>
                <a:latin typeface="Calibri"/>
              </a:rPr>
              <a:t>    </a:t>
            </a:r>
            <a:r>
              <a:rPr lang="ru-RU" altLang="ru-RU" sz="1800" b="1" dirty="0" smtClean="0">
                <a:solidFill>
                  <a:schemeClr val="bg1"/>
                </a:solidFill>
                <a:latin typeface="Calibri"/>
              </a:rPr>
              <a:t>5 </a:t>
            </a:r>
            <a:r>
              <a:rPr lang="ru-RU" altLang="ru-RU" sz="1800" b="1" dirty="0">
                <a:solidFill>
                  <a:schemeClr val="bg1"/>
                </a:solidFill>
                <a:latin typeface="Calibri"/>
              </a:rPr>
              <a:t>класс М. 6 Просвещение, 1991</a:t>
            </a:r>
            <a:r>
              <a:rPr lang="ru-RU" altLang="ru-RU" sz="1800" b="1" dirty="0" smtClean="0">
                <a:solidFill>
                  <a:schemeClr val="bg1"/>
                </a:solidFill>
                <a:latin typeface="Calibri"/>
              </a:rPr>
              <a:t>.</a:t>
            </a:r>
          </a:p>
          <a:p>
            <a:pPr marL="44450" indent="0" eaLnBrk="1" hangingPunct="1">
              <a:lnSpc>
                <a:spcPts val="2000"/>
              </a:lnSpc>
              <a:spcAft>
                <a:spcPct val="0"/>
              </a:spcAft>
              <a:buClrTx/>
              <a:buSzTx/>
              <a:buFont typeface="Georgia" pitchFamily="18" charset="0"/>
              <a:buNone/>
              <a:defRPr/>
            </a:pPr>
            <a:r>
              <a:rPr lang="ru-RU" altLang="ru-RU" sz="1800" b="1" dirty="0" smtClean="0">
                <a:solidFill>
                  <a:schemeClr val="bg1"/>
                </a:solidFill>
                <a:latin typeface="Calibri"/>
              </a:rPr>
              <a:t>В.Д</a:t>
            </a:r>
            <a:r>
              <a:rPr lang="ru-RU" altLang="ru-RU" sz="1800" b="1" dirty="0">
                <a:solidFill>
                  <a:schemeClr val="bg1"/>
                </a:solidFill>
                <a:latin typeface="Calibri"/>
              </a:rPr>
              <a:t>. </a:t>
            </a:r>
            <a:r>
              <a:rPr lang="ru-RU" altLang="ru-RU" sz="1800" b="1" dirty="0" smtClean="0">
                <a:solidFill>
                  <a:schemeClr val="bg1"/>
                </a:solidFill>
                <a:latin typeface="Calibri"/>
              </a:rPr>
              <a:t>Симоненко  Технология. 5 класс. М. : Просвещение, 2011.</a:t>
            </a:r>
          </a:p>
          <a:p>
            <a:pPr marL="44450" indent="0" eaLnBrk="1" hangingPunct="1">
              <a:lnSpc>
                <a:spcPts val="2000"/>
              </a:lnSpc>
              <a:spcAft>
                <a:spcPct val="0"/>
              </a:spcAft>
              <a:buClrTx/>
              <a:buSzTx/>
              <a:buFont typeface="Georgia" pitchFamily="18" charset="0"/>
              <a:buNone/>
              <a:defRPr/>
            </a:pPr>
            <a:r>
              <a:rPr lang="ru-RU" altLang="ru-RU" sz="1800" b="1" dirty="0">
                <a:solidFill>
                  <a:schemeClr val="bg1"/>
                </a:solidFill>
                <a:latin typeface="Calibri"/>
              </a:rPr>
              <a:t>А.Т. Тищенко, В.Д. Симоненко. Технология. Индустриальные технологии.  </a:t>
            </a:r>
            <a:r>
              <a:rPr lang="ru-RU" altLang="ru-RU" sz="1800" b="1" dirty="0" smtClean="0">
                <a:solidFill>
                  <a:schemeClr val="bg1"/>
                </a:solidFill>
                <a:latin typeface="Calibri"/>
              </a:rPr>
              <a:t>5 класс</a:t>
            </a:r>
            <a:r>
              <a:rPr lang="ru-RU" altLang="ru-RU" sz="1800" b="1" dirty="0">
                <a:solidFill>
                  <a:schemeClr val="bg1"/>
                </a:solidFill>
                <a:latin typeface="Calibri"/>
              </a:rPr>
              <a:t>. </a:t>
            </a:r>
            <a:r>
              <a:rPr lang="ru-RU" altLang="ru-RU" sz="1800" b="1" dirty="0" smtClean="0">
                <a:solidFill>
                  <a:schemeClr val="bg1"/>
                </a:solidFill>
                <a:latin typeface="Calibri"/>
              </a:rPr>
              <a:t>                                 М</a:t>
            </a:r>
            <a:r>
              <a:rPr lang="ru-RU" altLang="ru-RU" sz="1800" b="1" dirty="0">
                <a:solidFill>
                  <a:schemeClr val="bg1"/>
                </a:solidFill>
                <a:latin typeface="Calibri"/>
              </a:rPr>
              <a:t>.: </a:t>
            </a:r>
            <a:r>
              <a:rPr lang="ru-RU" altLang="ru-RU" sz="1800" b="1" dirty="0" err="1">
                <a:solidFill>
                  <a:schemeClr val="bg1"/>
                </a:solidFill>
                <a:latin typeface="Calibri"/>
              </a:rPr>
              <a:t>Вентана</a:t>
            </a:r>
            <a:r>
              <a:rPr lang="ru-RU" altLang="ru-RU" sz="1800" b="1" dirty="0">
                <a:solidFill>
                  <a:schemeClr val="bg1"/>
                </a:solidFill>
                <a:latin typeface="Calibri"/>
              </a:rPr>
              <a:t>-Граф, </a:t>
            </a:r>
            <a:r>
              <a:rPr lang="ru-RU" altLang="ru-RU" sz="1800" b="1" dirty="0" smtClean="0">
                <a:solidFill>
                  <a:schemeClr val="bg1"/>
                </a:solidFill>
                <a:latin typeface="Calibri"/>
              </a:rPr>
              <a:t>2012.</a:t>
            </a:r>
            <a:endParaRPr lang="ru-RU" altLang="ru-RU" sz="1800" b="1" dirty="0">
              <a:solidFill>
                <a:schemeClr val="bg1"/>
              </a:solidFill>
              <a:latin typeface="Calibri"/>
            </a:endParaRPr>
          </a:p>
          <a:p>
            <a:pPr marL="44450" indent="0" eaLnBrk="1" hangingPunct="1">
              <a:lnSpc>
                <a:spcPts val="2000"/>
              </a:lnSpc>
              <a:spcAft>
                <a:spcPct val="0"/>
              </a:spcAft>
              <a:buClrTx/>
              <a:buSzTx/>
              <a:buFont typeface="Georgia" pitchFamily="18" charset="0"/>
              <a:buNone/>
              <a:defRPr/>
            </a:pPr>
            <a:r>
              <a:rPr lang="ru-RU" altLang="ru-RU" sz="1800" b="1" dirty="0" smtClean="0">
                <a:solidFill>
                  <a:schemeClr val="bg1"/>
                </a:solidFill>
                <a:latin typeface="Calibri"/>
              </a:rPr>
              <a:t>А.Т</a:t>
            </a:r>
            <a:r>
              <a:rPr lang="ru-RU" altLang="ru-RU" sz="1800" b="1" dirty="0">
                <a:solidFill>
                  <a:schemeClr val="bg1"/>
                </a:solidFill>
                <a:latin typeface="Calibri"/>
              </a:rPr>
              <a:t>. Тищенко, В.Д. Симоненко. Технология. Индустриальные технологии.  </a:t>
            </a:r>
            <a:r>
              <a:rPr lang="ru-RU" altLang="ru-RU" sz="1800" b="1" dirty="0" smtClean="0">
                <a:solidFill>
                  <a:schemeClr val="bg1"/>
                </a:solidFill>
                <a:latin typeface="Calibri"/>
              </a:rPr>
              <a:t>6 </a:t>
            </a:r>
            <a:r>
              <a:rPr lang="ru-RU" altLang="ru-RU" sz="1800" b="1" dirty="0">
                <a:solidFill>
                  <a:schemeClr val="bg1"/>
                </a:solidFill>
                <a:latin typeface="Calibri"/>
              </a:rPr>
              <a:t>класс. </a:t>
            </a:r>
            <a:r>
              <a:rPr lang="ru-RU" altLang="ru-RU" sz="1800" b="1" dirty="0" smtClean="0">
                <a:solidFill>
                  <a:schemeClr val="bg1"/>
                </a:solidFill>
                <a:latin typeface="Calibri"/>
              </a:rPr>
              <a:t>                                                    М</a:t>
            </a:r>
            <a:r>
              <a:rPr lang="ru-RU" altLang="ru-RU" sz="1800" b="1" dirty="0">
                <a:solidFill>
                  <a:schemeClr val="bg1"/>
                </a:solidFill>
                <a:latin typeface="Calibri"/>
              </a:rPr>
              <a:t>.: </a:t>
            </a:r>
            <a:r>
              <a:rPr lang="ru-RU" altLang="ru-RU" sz="1800" b="1" dirty="0" err="1">
                <a:solidFill>
                  <a:schemeClr val="bg1"/>
                </a:solidFill>
                <a:latin typeface="Calibri"/>
              </a:rPr>
              <a:t>Вентана</a:t>
            </a:r>
            <a:r>
              <a:rPr lang="ru-RU" altLang="ru-RU" sz="1800" b="1" dirty="0">
                <a:solidFill>
                  <a:schemeClr val="bg1"/>
                </a:solidFill>
                <a:latin typeface="Calibri"/>
              </a:rPr>
              <a:t>-Граф, 2013</a:t>
            </a:r>
            <a:r>
              <a:rPr lang="ru-RU" altLang="ru-RU" sz="1800" b="1" dirty="0" smtClean="0">
                <a:solidFill>
                  <a:schemeClr val="bg1"/>
                </a:solidFill>
                <a:latin typeface="Calibri"/>
              </a:rPr>
              <a:t>.</a:t>
            </a:r>
            <a:endParaRPr lang="ru-RU" altLang="ru-RU" sz="1800" b="1" dirty="0">
              <a:solidFill>
                <a:schemeClr val="bg1"/>
              </a:solidFill>
              <a:latin typeface="Calibri"/>
            </a:endParaRPr>
          </a:p>
          <a:p>
            <a:pPr marL="177800" indent="0">
              <a:lnSpc>
                <a:spcPts val="2000"/>
              </a:lnSpc>
              <a:buFont typeface="Georgia" pitchFamily="18" charset="0"/>
              <a:buNone/>
              <a:defRPr/>
            </a:pPr>
            <a:r>
              <a:rPr lang="en-US" sz="1800" b="1" dirty="0" smtClean="0">
                <a:solidFill>
                  <a:schemeClr val="bg1"/>
                </a:solidFill>
                <a:latin typeface="Cambria" panose="02040503050406030204" pitchFamily="18" charset="0"/>
                <a:hlinkClick r:id="rId2"/>
              </a:rPr>
              <a:t>mashinovedenie.doc</a:t>
            </a:r>
            <a:endParaRPr lang="ru-RU" sz="1800" b="1" dirty="0" smtClean="0">
              <a:solidFill>
                <a:schemeClr val="bg1"/>
              </a:solidFill>
              <a:latin typeface="Cambria" panose="02040503050406030204" pitchFamily="18" charset="0"/>
            </a:endParaRPr>
          </a:p>
          <a:p>
            <a:pPr marL="177800" indent="0">
              <a:lnSpc>
                <a:spcPts val="2000"/>
              </a:lnSpc>
              <a:buFont typeface="Georgia" pitchFamily="18" charset="0"/>
              <a:buNone/>
              <a:defRPr/>
            </a:pPr>
            <a:r>
              <a:rPr lang="en-US" sz="1800" b="1" dirty="0" smtClean="0">
                <a:solidFill>
                  <a:schemeClr val="bg1"/>
                </a:solidFill>
                <a:latin typeface="Cambria" panose="02040503050406030204" pitchFamily="18" charset="0"/>
                <a:hlinkClick r:id="rId3"/>
              </a:rPr>
              <a:t>http</a:t>
            </a:r>
            <a:r>
              <a:rPr lang="en-US" sz="1800" b="1" dirty="0">
                <a:solidFill>
                  <a:schemeClr val="bg1"/>
                </a:solidFill>
                <a:latin typeface="Cambria" panose="02040503050406030204" pitchFamily="18" charset="0"/>
                <a:hlinkClick r:id="rId3"/>
              </a:rPr>
              <a:t>://castle.pri.ee</a:t>
            </a:r>
            <a:r>
              <a:rPr lang="en-US" sz="1800" b="1" dirty="0" smtClean="0">
                <a:solidFill>
                  <a:schemeClr val="bg1"/>
                </a:solidFill>
                <a:latin typeface="Cambria" panose="02040503050406030204" pitchFamily="18" charset="0"/>
                <a:hlinkClick r:id="rId3"/>
              </a:rPr>
              <a:t>/</a:t>
            </a:r>
            <a:r>
              <a:rPr lang="ru-RU" sz="1800" b="1" dirty="0" smtClean="0">
                <a:solidFill>
                  <a:schemeClr val="bg1"/>
                </a:solidFill>
                <a:latin typeface="Cambria" panose="02040503050406030204" pitchFamily="18" charset="0"/>
              </a:rPr>
              <a:t>;         </a:t>
            </a:r>
          </a:p>
          <a:p>
            <a:pPr marL="46037" indent="0">
              <a:buFont typeface="Georgia" pitchFamily="18" charset="0"/>
              <a:buNone/>
              <a:defRPr/>
            </a:pPr>
            <a:r>
              <a:rPr lang="ru-RU" sz="1800" b="1" dirty="0" smtClean="0">
                <a:solidFill>
                  <a:schemeClr val="bg1"/>
                </a:solidFill>
              </a:rPr>
              <a:t> </a:t>
            </a:r>
            <a:endParaRPr lang="ru-RU" sz="1800" b="1" dirty="0">
              <a:solidFill>
                <a:schemeClr val="bg1"/>
              </a:solidFill>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ъект 1"/>
          <p:cNvSpPr>
            <a:spLocks noGrp="1"/>
          </p:cNvSpPr>
          <p:nvPr>
            <p:ph idx="1"/>
          </p:nvPr>
        </p:nvSpPr>
        <p:spPr>
          <a:xfrm>
            <a:off x="0" y="0"/>
            <a:ext cx="9144000" cy="6858000"/>
          </a:xfrm>
          <a:prstGeom prst="rect">
            <a:avLst/>
          </a:prstGeom>
        </p:spPr>
        <p:txBody>
          <a:bodyPr/>
          <a:lstStyle/>
          <a:p>
            <a:pPr marL="268288" indent="125413" eaLnBrk="1" hangingPunct="1"/>
            <a:endParaRPr lang="ru-RU" altLang="ru-RU" dirty="0" smtClean="0"/>
          </a:p>
          <a:p>
            <a:pPr marL="268288" indent="125413" eaLnBrk="1" hangingPunct="1">
              <a:buFont typeface="Georgia" pitchFamily="18" charset="0"/>
              <a:buNone/>
            </a:pPr>
            <a:r>
              <a:rPr lang="ru-RU" altLang="ru-RU" sz="2400" b="1" dirty="0" smtClean="0">
                <a:solidFill>
                  <a:srgbClr val="821A08"/>
                </a:solidFill>
                <a:latin typeface="Calibri" pitchFamily="34" charset="0"/>
                <a:cs typeface="Calibri" pitchFamily="34" charset="0"/>
              </a:rPr>
              <a:t>Тема занятия: « Понятие о машине и механизме»</a:t>
            </a:r>
          </a:p>
          <a:p>
            <a:pPr marL="268288" indent="125413" eaLnBrk="1" hangingPunct="1">
              <a:buFont typeface="Georgia" pitchFamily="18" charset="0"/>
              <a:buNone/>
            </a:pPr>
            <a:r>
              <a:rPr lang="ru-RU" altLang="ru-RU" sz="2400" b="1" dirty="0" smtClean="0">
                <a:solidFill>
                  <a:srgbClr val="821A08"/>
                </a:solidFill>
                <a:latin typeface="Calibri" pitchFamily="34" charset="0"/>
                <a:cs typeface="Calibri" pitchFamily="34" charset="0"/>
              </a:rPr>
              <a:t>Цель занятия:</a:t>
            </a:r>
          </a:p>
          <a:p>
            <a:pPr marL="268288" indent="125413" eaLnBrk="1" hangingPunct="1">
              <a:lnSpc>
                <a:spcPts val="2000"/>
              </a:lnSpc>
              <a:spcAft>
                <a:spcPct val="0"/>
              </a:spcAft>
              <a:buFont typeface="Georgia" pitchFamily="18" charset="0"/>
              <a:buNone/>
            </a:pPr>
            <a:r>
              <a:rPr lang="ru-RU" altLang="ru-RU" sz="2400" b="1" i="1" dirty="0" smtClean="0">
                <a:solidFill>
                  <a:schemeClr val="bg1"/>
                </a:solidFill>
                <a:latin typeface="Calibri" pitchFamily="34" charset="0"/>
                <a:cs typeface="Calibri" pitchFamily="34" charset="0"/>
              </a:rPr>
              <a:t>обучающая - </a:t>
            </a:r>
            <a:r>
              <a:rPr lang="ru-RU" altLang="ru-RU" sz="2000" b="1" dirty="0" smtClean="0">
                <a:solidFill>
                  <a:schemeClr val="bg1"/>
                </a:solidFill>
                <a:latin typeface="Calibri" pitchFamily="34" charset="0"/>
                <a:cs typeface="Calibri" pitchFamily="34" charset="0"/>
              </a:rPr>
              <a:t>с</a:t>
            </a:r>
            <a:r>
              <a:rPr lang="ru-RU" altLang="ru-RU" sz="2000" b="1" dirty="0" smtClean="0">
                <a:solidFill>
                  <a:schemeClr val="bg1"/>
                </a:solidFill>
                <a:latin typeface="Calibri" pitchFamily="34" charset="0"/>
                <a:ea typeface="Times New Roman" pitchFamily="18" charset="0"/>
                <a:cs typeface="Calibri" pitchFamily="34" charset="0"/>
              </a:rPr>
              <a:t>пособствовать запоминанию основной технической терминологии,  запоминанию цифрового материала как ориентира для понимания количественных характеристик изучаемых объектов и явлений,  формированию представления о машине, механизмах, деталях машин и их соединениях;</a:t>
            </a:r>
          </a:p>
          <a:p>
            <a:pPr marL="268288" indent="125413" eaLnBrk="1" hangingPunct="1">
              <a:lnSpc>
                <a:spcPts val="2000"/>
              </a:lnSpc>
              <a:spcAft>
                <a:spcPts val="1000"/>
              </a:spcAft>
              <a:buFont typeface="Georgia" pitchFamily="18" charset="0"/>
              <a:buNone/>
            </a:pPr>
            <a:r>
              <a:rPr lang="ru-RU" altLang="ru-RU" sz="2400" b="1" i="1" dirty="0" smtClean="0">
                <a:solidFill>
                  <a:schemeClr val="bg1"/>
                </a:solidFill>
                <a:latin typeface="Calibri" pitchFamily="34" charset="0"/>
                <a:ea typeface="Times New Roman" pitchFamily="18" charset="0"/>
                <a:cs typeface="Calibri" pitchFamily="34" charset="0"/>
              </a:rPr>
              <a:t>  развивающая -  </a:t>
            </a:r>
            <a:r>
              <a:rPr lang="ru-RU" altLang="ru-RU" sz="2000" b="1" dirty="0" smtClean="0">
                <a:solidFill>
                  <a:schemeClr val="bg1"/>
                </a:solidFill>
                <a:latin typeface="Calibri" pitchFamily="34" charset="0"/>
                <a:ea typeface="Times New Roman" pitchFamily="18" charset="0"/>
                <a:cs typeface="Calibri" pitchFamily="34" charset="0"/>
              </a:rPr>
              <a:t>способствовать развитию речи учащихся , овладению умением анализировать, выделять главное в тексте, сравнивать, </a:t>
            </a:r>
            <a:r>
              <a:rPr lang="ru-RU" altLang="ru-RU" sz="2000" b="1" dirty="0" smtClean="0">
                <a:solidFill>
                  <a:schemeClr val="bg1"/>
                </a:solidFill>
                <a:latin typeface="Calibri" pitchFamily="34" charset="0"/>
                <a:cs typeface="Calibri" pitchFamily="34" charset="0"/>
              </a:rPr>
              <a:t>обобщать </a:t>
            </a:r>
            <a:r>
              <a:rPr lang="ru-RU" altLang="ru-RU" sz="2000" b="1" dirty="0" smtClean="0">
                <a:solidFill>
                  <a:schemeClr val="bg1"/>
                </a:solidFill>
                <a:latin typeface="Calibri" pitchFamily="34" charset="0"/>
                <a:cs typeface="Times New Roman" pitchFamily="18" charset="0"/>
              </a:rPr>
              <a:t>определять и объяснять понятия, </a:t>
            </a:r>
            <a:r>
              <a:rPr lang="ru-RU" altLang="ru-RU" sz="2000" b="1" dirty="0" smtClean="0">
                <a:solidFill>
                  <a:schemeClr val="bg1"/>
                </a:solidFill>
                <a:latin typeface="Calibri" pitchFamily="34" charset="0"/>
                <a:cs typeface="Calibri" pitchFamily="34" charset="0"/>
              </a:rPr>
              <a:t>делать выводы; развивать логическое мышление , умения  применять полученные знания в практической своей деятельности ;</a:t>
            </a:r>
            <a:r>
              <a:rPr lang="ru-RU" altLang="ru-RU" sz="2400" dirty="0" smtClean="0">
                <a:solidFill>
                  <a:schemeClr val="bg1"/>
                </a:solidFill>
                <a:latin typeface="Calibri" pitchFamily="34" charset="0"/>
                <a:cs typeface="Times New Roman" pitchFamily="18" charset="0"/>
              </a:rPr>
              <a:t> </a:t>
            </a:r>
            <a:r>
              <a:rPr lang="ru-RU" altLang="ru-RU" sz="2000" b="1" dirty="0" smtClean="0">
                <a:solidFill>
                  <a:schemeClr val="bg1"/>
                </a:solidFill>
                <a:latin typeface="Calibri" pitchFamily="34" charset="0"/>
                <a:cs typeface="Times New Roman" pitchFamily="18" charset="0"/>
              </a:rPr>
              <a:t>содействовать развитию у обучающихся умений осуществлять самоконтроль, самооценку;</a:t>
            </a:r>
            <a:endParaRPr lang="ru-RU" altLang="ru-RU" sz="2000" b="1" dirty="0" smtClean="0">
              <a:solidFill>
                <a:schemeClr val="bg1"/>
              </a:solidFill>
              <a:latin typeface="Calibri" pitchFamily="34" charset="0"/>
              <a:cs typeface="Calibri" pitchFamily="34" charset="0"/>
            </a:endParaRPr>
          </a:p>
          <a:p>
            <a:pPr marL="268288" indent="125413" eaLnBrk="1" hangingPunct="1">
              <a:lnSpc>
                <a:spcPts val="2000"/>
              </a:lnSpc>
              <a:spcAft>
                <a:spcPct val="0"/>
              </a:spcAft>
              <a:buFont typeface="Georgia" pitchFamily="18" charset="0"/>
              <a:buNone/>
            </a:pPr>
            <a:r>
              <a:rPr lang="ru-RU" altLang="ru-RU" sz="2400" b="1" i="1" dirty="0" smtClean="0">
                <a:solidFill>
                  <a:schemeClr val="bg1"/>
                </a:solidFill>
                <a:latin typeface="Calibri" pitchFamily="34" charset="0"/>
                <a:cs typeface="Calibri" pitchFamily="34" charset="0"/>
              </a:rPr>
              <a:t>воспитательная - </a:t>
            </a:r>
            <a:r>
              <a:rPr lang="ru-RU" altLang="ru-RU" sz="2000" b="1" dirty="0" smtClean="0">
                <a:solidFill>
                  <a:schemeClr val="bg1"/>
                </a:solidFill>
                <a:latin typeface="Calibri" pitchFamily="34" charset="0"/>
                <a:cs typeface="Calibri" pitchFamily="34" charset="0"/>
              </a:rPr>
              <a:t>воспитание сознательной дисциплины, бережного отношения к инструментам и оборудованию, внимательности при выполнении практического задания,  умения работать в коллективе; прививать навыки аккуратности,  ответственности, стремления к самосовершенствованию и </a:t>
            </a:r>
            <a:r>
              <a:rPr lang="ru-RU" altLang="ru-RU" sz="2000" b="1" i="1" dirty="0" smtClean="0">
                <a:solidFill>
                  <a:schemeClr val="bg1"/>
                </a:solidFill>
                <a:latin typeface="Calibri" pitchFamily="34" charset="0"/>
                <a:cs typeface="Calibri" pitchFamily="34" charset="0"/>
              </a:rPr>
              <a:t>взаимопомощи; </a:t>
            </a:r>
            <a:r>
              <a:rPr lang="ru-RU" altLang="ru-RU" sz="2000" b="1" dirty="0" smtClean="0">
                <a:solidFill>
                  <a:schemeClr val="bg1"/>
                </a:solidFill>
                <a:latin typeface="Calibri" pitchFamily="34" charset="0"/>
                <a:cs typeface="Calibri" pitchFamily="34" charset="0"/>
              </a:rPr>
              <a:t> с</a:t>
            </a:r>
            <a:r>
              <a:rPr lang="ru-RU" altLang="ru-RU" sz="2000" b="1" dirty="0" smtClean="0">
                <a:solidFill>
                  <a:schemeClr val="bg1"/>
                </a:solidFill>
                <a:latin typeface="Calibri" pitchFamily="34" charset="0"/>
                <a:cs typeface="Times New Roman" pitchFamily="18" charset="0"/>
              </a:rPr>
              <a:t>пособствовать развитию у учащихся профессионального интереса к технике и техническому творчеству.</a:t>
            </a:r>
            <a:br>
              <a:rPr lang="ru-RU" altLang="ru-RU" sz="2000" b="1" dirty="0" smtClean="0">
                <a:solidFill>
                  <a:schemeClr val="bg1"/>
                </a:solidFill>
                <a:latin typeface="Calibri" pitchFamily="34" charset="0"/>
                <a:cs typeface="Times New Roman" pitchFamily="18" charset="0"/>
              </a:rPr>
            </a:br>
            <a:endParaRPr lang="ru-RU" altLang="ru-RU" sz="2000" b="1" dirty="0" smtClean="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Объект 2"/>
          <p:cNvSpPr>
            <a:spLocks noGrp="1"/>
          </p:cNvSpPr>
          <p:nvPr>
            <p:ph idx="1"/>
          </p:nvPr>
        </p:nvSpPr>
        <p:spPr>
          <a:xfrm>
            <a:off x="0" y="0"/>
            <a:ext cx="9144000" cy="6858000"/>
          </a:xfrm>
          <a:prstGeom prst="rect">
            <a:avLst/>
          </a:prstGeom>
        </p:spPr>
        <p:txBody>
          <a:bodyPr/>
          <a:lstStyle/>
          <a:p>
            <a:pPr marL="46037" indent="0" algn="ctr">
              <a:buFont typeface="Georgia" pitchFamily="18" charset="0"/>
              <a:buNone/>
              <a:defRPr/>
            </a:pPr>
            <a:r>
              <a:rPr lang="ru-RU" altLang="ru-RU" sz="3600" b="1" u="sng" dirty="0" smtClean="0">
                <a:solidFill>
                  <a:schemeClr val="bg1"/>
                </a:solidFill>
                <a:latin typeface="Cambria" panose="02040503050406030204" pitchFamily="18" charset="0"/>
              </a:rPr>
              <a:t>Ответы: </a:t>
            </a:r>
          </a:p>
          <a:p>
            <a:pPr marL="46037" indent="0">
              <a:buFont typeface="Georgia" pitchFamily="18" charset="0"/>
              <a:buNone/>
              <a:defRPr/>
            </a:pPr>
            <a:endParaRPr lang="ru-RU" altLang="ru-RU" b="1" dirty="0">
              <a:solidFill>
                <a:schemeClr val="bg1"/>
              </a:solidFill>
            </a:endParaRPr>
          </a:p>
          <a:p>
            <a:pPr marL="174625" indent="-130175">
              <a:buFont typeface="Georgia" pitchFamily="18" charset="0"/>
              <a:buNone/>
              <a:defRPr/>
            </a:pPr>
            <a:r>
              <a:rPr lang="ru-RU" altLang="ru-RU" b="1" dirty="0" smtClean="0">
                <a:solidFill>
                  <a:schemeClr val="bg1"/>
                </a:solidFill>
              </a:rPr>
              <a:t> </a:t>
            </a:r>
            <a:r>
              <a:rPr lang="ru-RU" altLang="ru-RU" sz="4400" b="1" dirty="0" smtClean="0">
                <a:solidFill>
                  <a:schemeClr val="bg1"/>
                </a:solidFill>
                <a:latin typeface="Cambria" panose="02040503050406030204" pitchFamily="18" charset="0"/>
              </a:rPr>
              <a:t>1 – 1; 2 – 2; 3 – 2; 4 – 1; 5 – 1; 6 – 2;         7 – 3; 8 – 3; 9 – 3; </a:t>
            </a:r>
          </a:p>
          <a:p>
            <a:pPr marL="174625" indent="-130175">
              <a:buFont typeface="Georgia" pitchFamily="18" charset="0"/>
              <a:buNone/>
              <a:defRPr/>
            </a:pPr>
            <a:r>
              <a:rPr lang="ru-RU" altLang="ru-RU" sz="4400" b="1" dirty="0" smtClean="0">
                <a:solidFill>
                  <a:schemeClr val="bg1"/>
                </a:solidFill>
                <a:latin typeface="Cambria" panose="02040503050406030204" pitchFamily="18" charset="0"/>
              </a:rPr>
              <a:t> 10 – 2; 11 -1; 12 – 2; 13 – 2; 14 – 3;  15 – 1.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4579">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Объект 2"/>
          <p:cNvSpPr>
            <a:spLocks noGrp="1"/>
          </p:cNvSpPr>
          <p:nvPr>
            <p:ph idx="1"/>
          </p:nvPr>
        </p:nvSpPr>
        <p:spPr>
          <a:xfrm>
            <a:off x="-7938" y="0"/>
            <a:ext cx="9151938" cy="6858000"/>
          </a:xfrm>
          <a:prstGeom prst="rect">
            <a:avLst/>
          </a:prstGeom>
        </p:spPr>
        <p:txBody>
          <a:bodyPr/>
          <a:lstStyle/>
          <a:p>
            <a:pPr marL="46037" indent="0" algn="ctr" eaLnBrk="1" hangingPunct="1">
              <a:buFont typeface="Georgia" pitchFamily="18" charset="0"/>
              <a:buNone/>
              <a:defRPr/>
            </a:pPr>
            <a:r>
              <a:rPr lang="ru-RU" altLang="ru-RU" sz="2400" b="1" dirty="0" smtClean="0">
                <a:solidFill>
                  <a:schemeClr val="bg1"/>
                </a:solidFill>
                <a:latin typeface="Calibri" panose="020F0502020204030204" pitchFamily="34" charset="0"/>
                <a:cs typeface="Calibri" panose="020F0502020204030204" pitchFamily="34" charset="0"/>
              </a:rPr>
              <a:t>Понятие о машине</a:t>
            </a:r>
          </a:p>
          <a:p>
            <a:pPr marL="176213" indent="177800" eaLnBrk="1" hangingPunct="1">
              <a:lnSpc>
                <a:spcPts val="2000"/>
              </a:lnSpc>
              <a:buFont typeface="Georgia" pitchFamily="18" charset="0"/>
              <a:buNone/>
              <a:defRPr/>
            </a:pPr>
            <a:r>
              <a:rPr lang="ru-RU" sz="1800" dirty="0" smtClean="0">
                <a:solidFill>
                  <a:schemeClr val="bg1"/>
                </a:solidFill>
                <a:latin typeface="Calibri" panose="020F0502020204030204" pitchFamily="34" charset="0"/>
                <a:ea typeface="Times New Roman"/>
                <a:cs typeface="Calibri" panose="020F0502020204030204" pitchFamily="34" charset="0"/>
              </a:rPr>
              <a:t>Техника (от греч. </a:t>
            </a:r>
            <a:r>
              <a:rPr lang="ru-RU" sz="1800" dirty="0" err="1" smtClean="0">
                <a:solidFill>
                  <a:schemeClr val="bg1"/>
                </a:solidFill>
                <a:latin typeface="Calibri" panose="020F0502020204030204" pitchFamily="34" charset="0"/>
                <a:ea typeface="Times New Roman"/>
                <a:cs typeface="Calibri" panose="020F0502020204030204" pitchFamily="34" charset="0"/>
              </a:rPr>
              <a:t>techne</a:t>
            </a:r>
            <a:r>
              <a:rPr lang="ru-RU" sz="1800" dirty="0" smtClean="0">
                <a:solidFill>
                  <a:schemeClr val="bg1"/>
                </a:solidFill>
                <a:latin typeface="Calibri" panose="020F0502020204030204" pitchFamily="34" charset="0"/>
                <a:ea typeface="Times New Roman"/>
                <a:cs typeface="Calibri" panose="020F0502020204030204" pitchFamily="34" charset="0"/>
              </a:rPr>
              <a:t> - искусство, мастерство, умение), совокупность средств человеческой деятельности, создаваемых для осуществления процессов производства и обслуживания непроизводственных потребностей общества. В технике материализованы знания и опыт, накопленные человечеством в процессе развития общественного производства. Техника облегчает трудовые усилия человека и увеличивает их эффективность, позволяет преобразовывать природу в соответствии с потребностями общества. Средствами техники пользуются для воздействия на предметы труда при создании материальных и культурных благ; для получения, передачи и превращения энергии; исследования законов развития природы и общества; передвижения и связи; сбора, хранения, переработки и передачи информации; управления обществом; обслуживания быта; ведения войны и обеспечения обороны.</a:t>
            </a:r>
            <a:br>
              <a:rPr lang="ru-RU" sz="1800" dirty="0" smtClean="0">
                <a:solidFill>
                  <a:schemeClr val="bg1"/>
                </a:solidFill>
                <a:latin typeface="Calibri" panose="020F0502020204030204" pitchFamily="34" charset="0"/>
                <a:ea typeface="Times New Roman"/>
                <a:cs typeface="Calibri" panose="020F0502020204030204" pitchFamily="34" charset="0"/>
              </a:rPr>
            </a:br>
            <a:r>
              <a:rPr lang="ru-RU" sz="1800" dirty="0" smtClean="0">
                <a:solidFill>
                  <a:schemeClr val="bg1"/>
                </a:solidFill>
                <a:latin typeface="Calibri" panose="020F0502020204030204" pitchFamily="34" charset="0"/>
                <a:ea typeface="Times New Roman"/>
                <a:cs typeface="Calibri" panose="020F0502020204030204" pitchFamily="34" charset="0"/>
              </a:rPr>
              <a:t>Основная часть технических средств составляет производственная техника. К ней относят машины, механические приспособления, приборы управления машинами и технологическими процессами.</a:t>
            </a:r>
            <a:br>
              <a:rPr lang="ru-RU" sz="1800" dirty="0" smtClean="0">
                <a:solidFill>
                  <a:schemeClr val="bg1"/>
                </a:solidFill>
                <a:latin typeface="Calibri" panose="020F0502020204030204" pitchFamily="34" charset="0"/>
                <a:ea typeface="Times New Roman"/>
                <a:cs typeface="Calibri" panose="020F0502020204030204" pitchFamily="34" charset="0"/>
              </a:rPr>
            </a:br>
            <a:r>
              <a:rPr lang="ru-RU" sz="1800" b="1" i="1" dirty="0" smtClean="0">
                <a:solidFill>
                  <a:schemeClr val="bg1"/>
                </a:solidFill>
                <a:latin typeface="Calibri" panose="020F0502020204030204" pitchFamily="34" charset="0"/>
                <a:ea typeface="Times New Roman"/>
                <a:cs typeface="Calibri" panose="020F0502020204030204" pitchFamily="34" charset="0"/>
              </a:rPr>
              <a:t>Машины, выполняют какую – либо полезную работу.</a:t>
            </a:r>
            <a:r>
              <a:rPr lang="ru-RU" sz="1800" dirty="0" smtClean="0">
                <a:solidFill>
                  <a:schemeClr val="bg1"/>
                </a:solidFill>
                <a:latin typeface="Calibri" panose="020F0502020204030204" pitchFamily="34" charset="0"/>
                <a:ea typeface="Times New Roman"/>
                <a:cs typeface="Calibri" panose="020F0502020204030204" pitchFamily="34" charset="0"/>
              </a:rPr>
              <a:t> Это основной признак машины.</a:t>
            </a:r>
            <a:br>
              <a:rPr lang="ru-RU" sz="1800" dirty="0" smtClean="0">
                <a:solidFill>
                  <a:schemeClr val="bg1"/>
                </a:solidFill>
                <a:latin typeface="Calibri" panose="020F0502020204030204" pitchFamily="34" charset="0"/>
                <a:ea typeface="Times New Roman"/>
                <a:cs typeface="Calibri" panose="020F0502020204030204" pitchFamily="34" charset="0"/>
              </a:rPr>
            </a:br>
            <a:r>
              <a:rPr lang="ru-RU" sz="1800" dirty="0" smtClean="0">
                <a:solidFill>
                  <a:schemeClr val="bg1"/>
                </a:solidFill>
                <a:latin typeface="Calibri" panose="020F0502020204030204" pitchFamily="34" charset="0"/>
                <a:ea typeface="Times New Roman"/>
                <a:cs typeface="Calibri" panose="020F0502020204030204" pitchFamily="34" charset="0"/>
              </a:rPr>
              <a:t>Обычная лопата – это инструмент, при помощи которого человек копает землю. Экскаватор служит для этой же цели. Экскаватор – это машина, сам совершает полезную рабочую операцию, а человек только управляет им.</a:t>
            </a:r>
            <a:br>
              <a:rPr lang="ru-RU" sz="1800" dirty="0" smtClean="0">
                <a:solidFill>
                  <a:schemeClr val="bg1"/>
                </a:solidFill>
                <a:latin typeface="Calibri" panose="020F0502020204030204" pitchFamily="34" charset="0"/>
                <a:ea typeface="Times New Roman"/>
                <a:cs typeface="Calibri" panose="020F0502020204030204" pitchFamily="34" charset="0"/>
              </a:rPr>
            </a:br>
            <a:r>
              <a:rPr lang="ru-RU" sz="1800" dirty="0" smtClean="0">
                <a:solidFill>
                  <a:schemeClr val="bg1"/>
                </a:solidFill>
                <a:latin typeface="Calibri" panose="020F0502020204030204" pitchFamily="34" charset="0"/>
                <a:ea typeface="Times New Roman"/>
                <a:cs typeface="Calibri" panose="020F0502020204030204" pitchFamily="34" charset="0"/>
              </a:rPr>
              <a:t>Главное отличие машины от других устройств заключается в том, что машина </a:t>
            </a:r>
            <a:r>
              <a:rPr lang="ru-RU" sz="1800" b="1" i="1" dirty="0" smtClean="0">
                <a:solidFill>
                  <a:schemeClr val="bg1"/>
                </a:solidFill>
                <a:latin typeface="Calibri" panose="020F0502020204030204" pitchFamily="34" charset="0"/>
                <a:ea typeface="Times New Roman"/>
                <a:cs typeface="Calibri" panose="020F0502020204030204" pitchFamily="34" charset="0"/>
              </a:rPr>
              <a:t>сама</a:t>
            </a:r>
            <a:r>
              <a:rPr lang="ru-RU" sz="1800" dirty="0" smtClean="0">
                <a:solidFill>
                  <a:schemeClr val="bg1"/>
                </a:solidFill>
                <a:latin typeface="Calibri" panose="020F0502020204030204" pitchFamily="34" charset="0"/>
                <a:ea typeface="Times New Roman"/>
                <a:cs typeface="Calibri" panose="020F0502020204030204" pitchFamily="34" charset="0"/>
              </a:rPr>
              <a:t> совершает основные рабочие операции, в то время как орудия только </a:t>
            </a:r>
            <a:r>
              <a:rPr lang="ru-RU" sz="1800" b="1" i="1" dirty="0" smtClean="0">
                <a:solidFill>
                  <a:schemeClr val="bg1"/>
                </a:solidFill>
                <a:latin typeface="Calibri" panose="020F0502020204030204" pitchFamily="34" charset="0"/>
                <a:ea typeface="Times New Roman"/>
                <a:cs typeface="Calibri" panose="020F0502020204030204" pitchFamily="34" charset="0"/>
              </a:rPr>
              <a:t>помогают</a:t>
            </a:r>
            <a:r>
              <a:rPr lang="ru-RU" sz="1800" dirty="0" smtClean="0">
                <a:solidFill>
                  <a:schemeClr val="bg1"/>
                </a:solidFill>
                <a:latin typeface="Calibri" panose="020F0502020204030204" pitchFamily="34" charset="0"/>
                <a:ea typeface="Times New Roman"/>
                <a:cs typeface="Calibri" panose="020F0502020204030204" pitchFamily="34" charset="0"/>
              </a:rPr>
              <a:t> человеку совершать работу.</a:t>
            </a:r>
            <a:br>
              <a:rPr lang="ru-RU" sz="1800" dirty="0" smtClean="0">
                <a:solidFill>
                  <a:schemeClr val="bg1"/>
                </a:solidFill>
                <a:latin typeface="Calibri" panose="020F0502020204030204" pitchFamily="34" charset="0"/>
                <a:ea typeface="Times New Roman"/>
                <a:cs typeface="Calibri" panose="020F0502020204030204" pitchFamily="34" charset="0"/>
              </a:rPr>
            </a:br>
            <a:r>
              <a:rPr lang="ru-RU" sz="1800" dirty="0" smtClean="0">
                <a:solidFill>
                  <a:srgbClr val="0A0AF0"/>
                </a:solidFill>
                <a:latin typeface="Calibri" panose="020F0502020204030204" pitchFamily="34" charset="0"/>
                <a:ea typeface="Times New Roman"/>
                <a:cs typeface="Calibri" panose="020F0502020204030204" pitchFamily="34" charset="0"/>
              </a:rPr>
              <a:t/>
            </a:r>
            <a:br>
              <a:rPr lang="ru-RU" sz="1800" dirty="0" smtClean="0">
                <a:solidFill>
                  <a:srgbClr val="0A0AF0"/>
                </a:solidFill>
                <a:latin typeface="Calibri" panose="020F0502020204030204" pitchFamily="34" charset="0"/>
                <a:ea typeface="Times New Roman"/>
                <a:cs typeface="Calibri" panose="020F0502020204030204" pitchFamily="34" charset="0"/>
              </a:rPr>
            </a:br>
            <a:endParaRPr lang="ru-RU" altLang="ru-RU" sz="1800" b="1" dirty="0" smtClean="0">
              <a:solidFill>
                <a:srgbClr val="0A0AF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ъект 2"/>
          <p:cNvSpPr>
            <a:spLocks noGrp="1"/>
          </p:cNvSpPr>
          <p:nvPr>
            <p:ph idx="1"/>
          </p:nvPr>
        </p:nvSpPr>
        <p:spPr>
          <a:xfrm>
            <a:off x="0" y="0"/>
            <a:ext cx="9144000" cy="6858000"/>
          </a:xfrm>
          <a:prstGeom prst="rect">
            <a:avLst/>
          </a:prstGeom>
        </p:spPr>
        <p:txBody>
          <a:bodyPr/>
          <a:lstStyle/>
          <a:p>
            <a:pPr marL="349250" indent="0">
              <a:lnSpc>
                <a:spcPct val="115000"/>
              </a:lnSpc>
              <a:spcAft>
                <a:spcPts val="1000"/>
              </a:spcAft>
              <a:buFont typeface="Georgia" pitchFamily="18" charset="0"/>
              <a:buNone/>
            </a:pPr>
            <a:r>
              <a:rPr lang="ru-RU" altLang="ru-RU" sz="2400" b="1" dirty="0" smtClean="0">
                <a:solidFill>
                  <a:schemeClr val="bg1"/>
                </a:solidFill>
                <a:latin typeface="Calibri" pitchFamily="34" charset="0"/>
                <a:cs typeface="Calibri" pitchFamily="34" charset="0"/>
              </a:rPr>
              <a:t>В зависимости от выполняемых функций машины делятся на:</a:t>
            </a:r>
          </a:p>
          <a:p>
            <a:pPr marL="349250" indent="0">
              <a:lnSpc>
                <a:spcPts val="2000"/>
              </a:lnSpc>
              <a:spcAft>
                <a:spcPts val="1000"/>
              </a:spcAft>
              <a:buFont typeface="Georgia" pitchFamily="18" charset="0"/>
              <a:buNone/>
            </a:pPr>
            <a:r>
              <a:rPr lang="ru-RU" altLang="ru-RU" sz="2000" b="1" i="1" dirty="0" smtClean="0">
                <a:solidFill>
                  <a:schemeClr val="bg1"/>
                </a:solidFill>
                <a:latin typeface="Calibri" pitchFamily="34" charset="0"/>
                <a:cs typeface="Calibri" pitchFamily="34" charset="0"/>
              </a:rPr>
              <a:t>1.Энергетические </a:t>
            </a:r>
            <a:r>
              <a:rPr lang="ru-RU" altLang="ru-RU" sz="2000" dirty="0" smtClean="0">
                <a:solidFill>
                  <a:schemeClr val="bg1"/>
                </a:solidFill>
                <a:latin typeface="Calibri" pitchFamily="34" charset="0"/>
                <a:cs typeface="Calibri" pitchFamily="34" charset="0"/>
              </a:rPr>
              <a:t>-  предназначенные для преобразования одного вида  энергии в другой ( </a:t>
            </a:r>
            <a:r>
              <a:rPr lang="ru-RU" altLang="ru-RU" sz="2000" dirty="0" err="1" smtClean="0">
                <a:solidFill>
                  <a:schemeClr val="bg1"/>
                </a:solidFill>
                <a:latin typeface="Calibri" pitchFamily="34" charset="0"/>
                <a:cs typeface="Calibri" pitchFamily="34" charset="0"/>
              </a:rPr>
              <a:t>эл</a:t>
            </a:r>
            <a:r>
              <a:rPr lang="ru-RU" altLang="ru-RU" sz="2000" dirty="0" smtClean="0">
                <a:solidFill>
                  <a:schemeClr val="bg1"/>
                </a:solidFill>
                <a:latin typeface="Calibri" pitchFamily="34" charset="0"/>
                <a:cs typeface="Calibri" pitchFamily="34" charset="0"/>
              </a:rPr>
              <a:t>. двигатели, </a:t>
            </a:r>
            <a:r>
              <a:rPr lang="ru-RU" altLang="ru-RU" sz="2000" dirty="0" err="1" smtClean="0">
                <a:solidFill>
                  <a:schemeClr val="bg1"/>
                </a:solidFill>
                <a:latin typeface="Calibri" pitchFamily="34" charset="0"/>
                <a:cs typeface="Calibri" pitchFamily="34" charset="0"/>
              </a:rPr>
              <a:t>эл</a:t>
            </a:r>
            <a:r>
              <a:rPr lang="ru-RU" altLang="ru-RU" sz="2000" dirty="0" smtClean="0">
                <a:solidFill>
                  <a:schemeClr val="bg1"/>
                </a:solidFill>
                <a:latin typeface="Calibri" pitchFamily="34" charset="0"/>
                <a:cs typeface="Calibri" pitchFamily="34" charset="0"/>
              </a:rPr>
              <a:t>. генераторы, турбины ).                                                                                                                                               </a:t>
            </a:r>
            <a:r>
              <a:rPr lang="ru-RU" altLang="ru-RU" sz="2000" b="1" i="1" dirty="0" smtClean="0">
                <a:solidFill>
                  <a:schemeClr val="bg1"/>
                </a:solidFill>
                <a:latin typeface="Calibri" pitchFamily="34" charset="0"/>
                <a:cs typeface="Calibri" pitchFamily="34" charset="0"/>
              </a:rPr>
              <a:t>2.Рабочие машины  </a:t>
            </a:r>
            <a:r>
              <a:rPr lang="ru-RU" altLang="ru-RU" sz="2000" dirty="0" smtClean="0">
                <a:solidFill>
                  <a:schemeClr val="bg1"/>
                </a:solidFill>
                <a:latin typeface="Calibri" pitchFamily="34" charset="0"/>
                <a:cs typeface="Calibri" pitchFamily="34" charset="0"/>
              </a:rPr>
              <a:t>(станки, автомобили, самолёты, вычислительные машины). Выполняемая ими работа изменяет форму, свойства, размеры, состояние положение предмета и информацию.                                                                                                     </a:t>
            </a:r>
            <a:r>
              <a:rPr lang="ru-RU" altLang="ru-RU" sz="1800" dirty="0" smtClean="0">
                <a:solidFill>
                  <a:schemeClr val="bg1"/>
                </a:solidFill>
                <a:latin typeface="Calibri" pitchFamily="34" charset="0"/>
                <a:cs typeface="Calibri" pitchFamily="34" charset="0"/>
              </a:rPr>
              <a:t>Среди </a:t>
            </a:r>
            <a:r>
              <a:rPr lang="ru-RU" altLang="ru-RU" sz="1800" b="1" i="1" dirty="0" smtClean="0">
                <a:solidFill>
                  <a:schemeClr val="bg1"/>
                </a:solidFill>
                <a:latin typeface="Calibri" pitchFamily="34" charset="0"/>
                <a:cs typeface="Calibri" pitchFamily="34" charset="0"/>
              </a:rPr>
              <a:t>рабочих машин </a:t>
            </a:r>
            <a:r>
              <a:rPr lang="ru-RU" altLang="ru-RU" sz="1800" dirty="0" smtClean="0">
                <a:solidFill>
                  <a:schemeClr val="bg1"/>
                </a:solidFill>
                <a:latin typeface="Calibri" pitchFamily="34" charset="0"/>
                <a:cs typeface="Calibri" pitchFamily="34" charset="0"/>
              </a:rPr>
              <a:t>различают:                                                                          </a:t>
            </a:r>
            <a:r>
              <a:rPr lang="ru-RU" altLang="ru-RU" sz="1800" b="1" i="1" dirty="0" smtClean="0">
                <a:solidFill>
                  <a:schemeClr val="bg1"/>
                </a:solidFill>
                <a:latin typeface="Calibri" pitchFamily="34" charset="0"/>
                <a:cs typeface="Calibri" pitchFamily="34" charset="0"/>
              </a:rPr>
              <a:t>технологические машины – предназначенные для изменения размеров и форм заготовок   (станки для обработки древесины и металла, швейные машинки, ручной электрический инструмент, кухонные комбайны и т.д.).</a:t>
            </a:r>
          </a:p>
          <a:p>
            <a:pPr marL="349250" indent="0">
              <a:lnSpc>
                <a:spcPct val="115000"/>
              </a:lnSpc>
              <a:spcAft>
                <a:spcPts val="1000"/>
              </a:spcAft>
              <a:buFont typeface="Georgia" pitchFamily="18" charset="0"/>
              <a:buNone/>
            </a:pPr>
            <a:endParaRPr lang="ru-RU" altLang="ru-RU" sz="1800" b="1" i="1" dirty="0" smtClean="0">
              <a:latin typeface="Times New Roman" pitchFamily="18" charset="0"/>
              <a:cs typeface="Times New Roman" pitchFamily="18" charset="0"/>
            </a:endParaRPr>
          </a:p>
          <a:p>
            <a:pPr marL="349250" indent="0">
              <a:lnSpc>
                <a:spcPct val="115000"/>
              </a:lnSpc>
              <a:spcAft>
                <a:spcPts val="1000"/>
              </a:spcAft>
              <a:buFont typeface="Georgia" pitchFamily="18" charset="0"/>
              <a:buNone/>
            </a:pPr>
            <a:endParaRPr lang="ru-RU" altLang="ru-RU" sz="1800" b="1" i="1" dirty="0" smtClean="0">
              <a:latin typeface="Times New Roman" pitchFamily="18" charset="0"/>
              <a:cs typeface="Times New Roman" pitchFamily="18" charset="0"/>
            </a:endParaRPr>
          </a:p>
          <a:p>
            <a:pPr marL="349250" indent="0" algn="ctr" eaLnBrk="1" hangingPunct="1">
              <a:spcBef>
                <a:spcPct val="0"/>
              </a:spcBef>
              <a:spcAft>
                <a:spcPct val="0"/>
              </a:spcAft>
              <a:buClrTx/>
              <a:buSzTx/>
              <a:buFont typeface="Georgia" pitchFamily="18" charset="0"/>
              <a:buNone/>
            </a:pPr>
            <a:r>
              <a:rPr lang="ru-RU" altLang="ru-RU" sz="2000" dirty="0" smtClean="0">
                <a:latin typeface="Times New Roman" pitchFamily="18" charset="0"/>
                <a:cs typeface="Times New Roman" pitchFamily="18" charset="0"/>
              </a:rPr>
              <a:t/>
            </a:r>
            <a:br>
              <a:rPr lang="ru-RU" altLang="ru-RU" sz="2000" dirty="0" smtClean="0">
                <a:latin typeface="Times New Roman" pitchFamily="18" charset="0"/>
                <a:cs typeface="Times New Roman" pitchFamily="18" charset="0"/>
              </a:rPr>
            </a:br>
            <a:endParaRPr lang="ru-RU" altLang="ru-RU" sz="2000" b="1" dirty="0" smtClean="0">
              <a:solidFill>
                <a:srgbClr val="0070C0"/>
              </a:solidFill>
              <a:latin typeface="Calibri" pitchFamily="34" charset="0"/>
              <a:cs typeface="Times New Roman" pitchFamily="18" charset="0"/>
            </a:endParaRPr>
          </a:p>
        </p:txBody>
      </p:sp>
      <p:pic>
        <p:nvPicPr>
          <p:cNvPr id="8195" name="Picture 3"/>
          <p:cNvPicPr>
            <a:picLocks noChangeAspect="1" noChangeArrowheads="1"/>
          </p:cNvPicPr>
          <p:nvPr/>
        </p:nvPicPr>
        <p:blipFill>
          <a:blip r:embed="rId3" cstate="print"/>
          <a:srcRect/>
          <a:stretch>
            <a:fillRect/>
          </a:stretch>
        </p:blipFill>
        <p:spPr bwMode="auto">
          <a:xfrm>
            <a:off x="141288" y="3057525"/>
            <a:ext cx="2214562" cy="1665288"/>
          </a:xfrm>
          <a:prstGeom prst="rect">
            <a:avLst/>
          </a:prstGeom>
          <a:noFill/>
          <a:ln w="9525">
            <a:noFill/>
            <a:miter lim="800000"/>
            <a:headEnd/>
            <a:tailEnd/>
          </a:ln>
          <a:effectLst/>
        </p:spPr>
      </p:pic>
      <p:pic>
        <p:nvPicPr>
          <p:cNvPr id="8196" name="Picture 6"/>
          <p:cNvPicPr>
            <a:picLocks noChangeAspect="1" noChangeArrowheads="1"/>
          </p:cNvPicPr>
          <p:nvPr/>
        </p:nvPicPr>
        <p:blipFill>
          <a:blip r:embed="rId4" cstate="print"/>
          <a:srcRect/>
          <a:stretch>
            <a:fillRect/>
          </a:stretch>
        </p:blipFill>
        <p:spPr bwMode="auto">
          <a:xfrm>
            <a:off x="2446338" y="3057525"/>
            <a:ext cx="2717800" cy="1665288"/>
          </a:xfrm>
          <a:prstGeom prst="rect">
            <a:avLst/>
          </a:prstGeom>
          <a:noFill/>
          <a:ln w="9525">
            <a:noFill/>
            <a:miter lim="800000"/>
            <a:headEnd/>
            <a:tailEnd/>
          </a:ln>
          <a:effectLst/>
        </p:spPr>
      </p:pic>
      <p:pic>
        <p:nvPicPr>
          <p:cNvPr id="8197" name="Picture 7"/>
          <p:cNvPicPr>
            <a:picLocks noChangeAspect="1" noChangeArrowheads="1"/>
          </p:cNvPicPr>
          <p:nvPr/>
        </p:nvPicPr>
        <p:blipFill>
          <a:blip r:embed="rId5" cstate="print"/>
          <a:srcRect/>
          <a:stretch>
            <a:fillRect/>
          </a:stretch>
        </p:blipFill>
        <p:spPr bwMode="auto">
          <a:xfrm>
            <a:off x="2555875" y="4929188"/>
            <a:ext cx="2201863" cy="1673225"/>
          </a:xfrm>
          <a:prstGeom prst="rect">
            <a:avLst/>
          </a:prstGeom>
          <a:noFill/>
          <a:ln w="9525">
            <a:noFill/>
            <a:miter lim="800000"/>
            <a:headEnd/>
            <a:tailEnd/>
          </a:ln>
          <a:effectLst/>
        </p:spPr>
      </p:pic>
      <p:pic>
        <p:nvPicPr>
          <p:cNvPr id="8198" name="Picture 8"/>
          <p:cNvPicPr>
            <a:picLocks noChangeAspect="1" noChangeArrowheads="1"/>
          </p:cNvPicPr>
          <p:nvPr/>
        </p:nvPicPr>
        <p:blipFill>
          <a:blip r:embed="rId6" cstate="print"/>
          <a:srcRect/>
          <a:stretch>
            <a:fillRect/>
          </a:stretch>
        </p:blipFill>
        <p:spPr bwMode="auto">
          <a:xfrm>
            <a:off x="6372225" y="4948238"/>
            <a:ext cx="2665413" cy="1600200"/>
          </a:xfrm>
          <a:prstGeom prst="rect">
            <a:avLst/>
          </a:prstGeom>
          <a:noFill/>
          <a:ln w="9525">
            <a:noFill/>
            <a:miter lim="800000"/>
            <a:headEnd/>
            <a:tailEnd/>
          </a:ln>
          <a:effectLst/>
        </p:spPr>
      </p:pic>
      <p:pic>
        <p:nvPicPr>
          <p:cNvPr id="8199" name="Picture 9"/>
          <p:cNvPicPr>
            <a:picLocks noChangeAspect="1" noChangeArrowheads="1"/>
          </p:cNvPicPr>
          <p:nvPr/>
        </p:nvPicPr>
        <p:blipFill>
          <a:blip r:embed="rId7" cstate="print"/>
          <a:srcRect/>
          <a:stretch>
            <a:fillRect/>
          </a:stretch>
        </p:blipFill>
        <p:spPr bwMode="auto">
          <a:xfrm>
            <a:off x="5219700" y="3055938"/>
            <a:ext cx="1152525" cy="1658937"/>
          </a:xfrm>
          <a:prstGeom prst="rect">
            <a:avLst/>
          </a:prstGeom>
          <a:noFill/>
          <a:ln w="9525">
            <a:noFill/>
            <a:miter lim="800000"/>
            <a:headEnd/>
            <a:tailEnd/>
          </a:ln>
          <a:effectLst/>
        </p:spPr>
      </p:pic>
      <p:pic>
        <p:nvPicPr>
          <p:cNvPr id="8200" name="Picture 10"/>
          <p:cNvPicPr>
            <a:picLocks noChangeAspect="1" noChangeArrowheads="1"/>
          </p:cNvPicPr>
          <p:nvPr/>
        </p:nvPicPr>
        <p:blipFill>
          <a:blip r:embed="rId8" cstate="print"/>
          <a:srcRect/>
          <a:stretch>
            <a:fillRect/>
          </a:stretch>
        </p:blipFill>
        <p:spPr bwMode="auto">
          <a:xfrm>
            <a:off x="146050" y="4897438"/>
            <a:ext cx="2300288" cy="1651000"/>
          </a:xfrm>
          <a:prstGeom prst="rect">
            <a:avLst/>
          </a:prstGeom>
          <a:noFill/>
          <a:ln w="9525">
            <a:noFill/>
            <a:miter lim="800000"/>
            <a:headEnd/>
            <a:tailEnd/>
          </a:ln>
          <a:effectLst/>
        </p:spPr>
      </p:pic>
      <p:pic>
        <p:nvPicPr>
          <p:cNvPr id="8201" name="Picture 11"/>
          <p:cNvPicPr>
            <a:picLocks noChangeAspect="1" noChangeArrowheads="1"/>
          </p:cNvPicPr>
          <p:nvPr/>
        </p:nvPicPr>
        <p:blipFill>
          <a:blip r:embed="rId9" cstate="print"/>
          <a:srcRect/>
          <a:stretch>
            <a:fillRect/>
          </a:stretch>
        </p:blipFill>
        <p:spPr bwMode="auto">
          <a:xfrm>
            <a:off x="4932363" y="4924425"/>
            <a:ext cx="1274762" cy="1624013"/>
          </a:xfrm>
          <a:prstGeom prst="rect">
            <a:avLst/>
          </a:prstGeom>
          <a:noFill/>
          <a:ln w="9525">
            <a:noFill/>
            <a:miter lim="800000"/>
            <a:headEnd/>
            <a:tailEnd/>
          </a:ln>
          <a:effectLst/>
        </p:spPr>
      </p:pic>
      <p:pic>
        <p:nvPicPr>
          <p:cNvPr id="8202" name="Picture 12"/>
          <p:cNvPicPr>
            <a:picLocks noChangeAspect="1" noChangeArrowheads="1"/>
          </p:cNvPicPr>
          <p:nvPr/>
        </p:nvPicPr>
        <p:blipFill>
          <a:blip r:embed="rId10" cstate="print"/>
          <a:srcRect/>
          <a:stretch>
            <a:fillRect/>
          </a:stretch>
        </p:blipFill>
        <p:spPr bwMode="auto">
          <a:xfrm>
            <a:off x="6508750" y="3063875"/>
            <a:ext cx="2532063" cy="1658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Объект 2"/>
          <p:cNvSpPr>
            <a:spLocks noGrp="1"/>
          </p:cNvSpPr>
          <p:nvPr>
            <p:ph idx="1"/>
          </p:nvPr>
        </p:nvSpPr>
        <p:spPr>
          <a:xfrm>
            <a:off x="0" y="0"/>
            <a:ext cx="9144000" cy="6858000"/>
          </a:xfrm>
          <a:prstGeom prst="rect">
            <a:avLst/>
          </a:prstGeom>
        </p:spPr>
        <p:txBody>
          <a:bodyPr/>
          <a:lstStyle/>
          <a:p>
            <a:pPr marL="349250" indent="0">
              <a:lnSpc>
                <a:spcPts val="1500"/>
              </a:lnSpc>
              <a:spcAft>
                <a:spcPts val="1000"/>
              </a:spcAft>
              <a:buFont typeface="Georgia" pitchFamily="18" charset="0"/>
              <a:buNone/>
              <a:defRPr/>
            </a:pPr>
            <a:r>
              <a:rPr lang="ru-RU" altLang="ru-RU" sz="1600" b="1" i="1" dirty="0" smtClean="0">
                <a:solidFill>
                  <a:schemeClr val="accent6">
                    <a:lumMod val="50000"/>
                  </a:schemeClr>
                </a:solidFill>
                <a:latin typeface="Cambria" panose="02040503050406030204" pitchFamily="18" charset="0"/>
                <a:cs typeface="Calibri" pitchFamily="34" charset="0"/>
              </a:rPr>
              <a:t>Транспортные машины </a:t>
            </a:r>
            <a:r>
              <a:rPr lang="ru-RU" altLang="ru-RU" sz="1600" b="1" i="1" dirty="0" smtClean="0">
                <a:latin typeface="Cambria" panose="02040503050406030204" pitchFamily="18" charset="0"/>
                <a:cs typeface="Calibri" pitchFamily="34" charset="0"/>
              </a:rPr>
              <a:t>– </a:t>
            </a:r>
            <a:r>
              <a:rPr lang="ru-RU" altLang="ru-RU" sz="1600" b="1" dirty="0" smtClean="0">
                <a:solidFill>
                  <a:srgbClr val="0A0AF0"/>
                </a:solidFill>
                <a:latin typeface="Cambria" panose="02040503050406030204" pitchFamily="18" charset="0"/>
                <a:cs typeface="Calibri" pitchFamily="34" charset="0"/>
              </a:rPr>
              <a:t>машины,</a:t>
            </a:r>
            <a:r>
              <a:rPr lang="ru-RU" altLang="ru-RU" sz="1600" b="1" i="1" dirty="0" smtClean="0">
                <a:solidFill>
                  <a:srgbClr val="0A0AF0"/>
                </a:solidFill>
                <a:latin typeface="Cambria" panose="02040503050406030204" pitchFamily="18" charset="0"/>
                <a:cs typeface="Calibri" pitchFamily="34" charset="0"/>
              </a:rPr>
              <a:t> </a:t>
            </a:r>
            <a:r>
              <a:rPr lang="ru-RU" altLang="ru-RU" sz="1600" b="1" dirty="0" smtClean="0">
                <a:solidFill>
                  <a:srgbClr val="0A0AF0"/>
                </a:solidFill>
                <a:latin typeface="Cambria" panose="02040503050406030204" pitchFamily="18" charset="0"/>
                <a:ea typeface="Times New Roman" pitchFamily="18" charset="0"/>
                <a:cs typeface="Calibri" pitchFamily="34" charset="0"/>
              </a:rPr>
              <a:t>которые перемещают грузы и пассажиров (все виды транспорта — автомобильный, же­лезнодорожный, морской, воздушный и др.) </a:t>
            </a:r>
            <a:endParaRPr lang="ru-RU" altLang="ru-RU" sz="1600" b="1" i="1" dirty="0" smtClean="0">
              <a:solidFill>
                <a:srgbClr val="0A0AF0"/>
              </a:solidFill>
              <a:latin typeface="Cambria" panose="02040503050406030204" pitchFamily="18" charset="0"/>
              <a:cs typeface="Times New Roman" pitchFamily="18" charset="0"/>
            </a:endParaRPr>
          </a:p>
          <a:p>
            <a:pPr marL="349250" indent="0">
              <a:lnSpc>
                <a:spcPct val="115000"/>
              </a:lnSpc>
              <a:spcAft>
                <a:spcPts val="1000"/>
              </a:spcAft>
              <a:buFont typeface="Georgia" pitchFamily="18" charset="0"/>
              <a:buNone/>
              <a:defRPr/>
            </a:pPr>
            <a:endParaRPr lang="ru-RU" altLang="ru-RU" sz="1800" b="1" i="1" dirty="0" smtClean="0">
              <a:solidFill>
                <a:srgbClr val="0A0AF0"/>
              </a:solidFill>
              <a:latin typeface="Times New Roman" pitchFamily="18" charset="0"/>
              <a:cs typeface="Times New Roman" pitchFamily="18" charset="0"/>
            </a:endParaRPr>
          </a:p>
          <a:p>
            <a:pPr marL="349250" indent="0">
              <a:lnSpc>
                <a:spcPct val="115000"/>
              </a:lnSpc>
              <a:spcAft>
                <a:spcPts val="1000"/>
              </a:spcAft>
              <a:buFont typeface="Georgia" pitchFamily="18" charset="0"/>
              <a:buNone/>
              <a:defRPr/>
            </a:pPr>
            <a:endParaRPr lang="ru-RU" altLang="ru-RU" sz="1800" b="1" i="1" dirty="0" smtClean="0">
              <a:latin typeface="Times New Roman" pitchFamily="18" charset="0"/>
              <a:cs typeface="Times New Roman" pitchFamily="18" charset="0"/>
            </a:endParaRPr>
          </a:p>
          <a:p>
            <a:pPr marL="349250" indent="0">
              <a:lnSpc>
                <a:spcPct val="115000"/>
              </a:lnSpc>
              <a:spcAft>
                <a:spcPts val="1000"/>
              </a:spcAft>
              <a:buFont typeface="Georgia" pitchFamily="18" charset="0"/>
              <a:buNone/>
              <a:defRPr/>
            </a:pPr>
            <a:r>
              <a:rPr lang="ru-RU" altLang="ru-RU" sz="1800" b="1" i="1" dirty="0" smtClean="0">
                <a:latin typeface="Times New Roman" pitchFamily="18" charset="0"/>
                <a:cs typeface="Times New Roman" pitchFamily="18" charset="0"/>
              </a:rPr>
              <a:t>                                                                                                                  </a:t>
            </a:r>
          </a:p>
          <a:p>
            <a:pPr marL="349250" indent="0">
              <a:lnSpc>
                <a:spcPct val="115000"/>
              </a:lnSpc>
              <a:spcAft>
                <a:spcPts val="1000"/>
              </a:spcAft>
              <a:buFont typeface="Georgia" pitchFamily="18" charset="0"/>
              <a:buNone/>
              <a:defRPr/>
            </a:pPr>
            <a:endParaRPr lang="ru-RU" altLang="ru-RU" sz="1800" b="1" i="1" dirty="0" smtClean="0">
              <a:latin typeface="Times New Roman" pitchFamily="18" charset="0"/>
              <a:cs typeface="Times New Roman" pitchFamily="18" charset="0"/>
            </a:endParaRPr>
          </a:p>
          <a:p>
            <a:pPr marL="349250" indent="0">
              <a:lnSpc>
                <a:spcPct val="115000"/>
              </a:lnSpc>
              <a:spcAft>
                <a:spcPts val="1000"/>
              </a:spcAft>
              <a:buFont typeface="Georgia" pitchFamily="18" charset="0"/>
              <a:buNone/>
              <a:defRPr/>
            </a:pPr>
            <a:endParaRPr lang="ru-RU" altLang="ru-RU" sz="1800" b="1" i="1" dirty="0" smtClean="0">
              <a:latin typeface="Times New Roman" pitchFamily="18" charset="0"/>
              <a:cs typeface="Times New Roman" pitchFamily="18" charset="0"/>
            </a:endParaRPr>
          </a:p>
          <a:p>
            <a:pPr marL="349250" indent="0">
              <a:lnSpc>
                <a:spcPts val="2000"/>
              </a:lnSpc>
              <a:spcAft>
                <a:spcPts val="1000"/>
              </a:spcAft>
              <a:buFont typeface="Georgia" pitchFamily="18" charset="0"/>
              <a:buNone/>
              <a:defRPr/>
            </a:pPr>
            <a:endParaRPr lang="ru-RU" altLang="ru-RU" sz="1800" b="1" i="1" dirty="0" smtClean="0">
              <a:solidFill>
                <a:schemeClr val="accent6">
                  <a:lumMod val="50000"/>
                </a:schemeClr>
              </a:solidFill>
              <a:latin typeface="Times New Roman" pitchFamily="18" charset="0"/>
              <a:cs typeface="Times New Roman" pitchFamily="18" charset="0"/>
            </a:endParaRPr>
          </a:p>
          <a:p>
            <a:pPr marL="180975" indent="0">
              <a:lnSpc>
                <a:spcPts val="1500"/>
              </a:lnSpc>
              <a:spcAft>
                <a:spcPts val="1000"/>
              </a:spcAft>
              <a:buFont typeface="Georgia" pitchFamily="18" charset="0"/>
              <a:buNone/>
              <a:defRPr/>
            </a:pPr>
            <a:endParaRPr lang="ru-RU" altLang="ru-RU" sz="1600" b="1" i="1" dirty="0" smtClean="0">
              <a:solidFill>
                <a:schemeClr val="accent6">
                  <a:lumMod val="50000"/>
                </a:schemeClr>
              </a:solidFill>
              <a:latin typeface="Cambria" panose="02040503050406030204" pitchFamily="18" charset="0"/>
              <a:cs typeface="Times New Roman" pitchFamily="18" charset="0"/>
            </a:endParaRPr>
          </a:p>
          <a:p>
            <a:pPr marL="180975" indent="0">
              <a:lnSpc>
                <a:spcPts val="1500"/>
              </a:lnSpc>
              <a:spcAft>
                <a:spcPts val="1000"/>
              </a:spcAft>
              <a:buFont typeface="Georgia" pitchFamily="18" charset="0"/>
              <a:buNone/>
              <a:defRPr/>
            </a:pPr>
            <a:r>
              <a:rPr lang="ru-RU" altLang="ru-RU" sz="1600" b="1" i="1" dirty="0" smtClean="0">
                <a:solidFill>
                  <a:schemeClr val="accent6">
                    <a:lumMod val="50000"/>
                  </a:schemeClr>
                </a:solidFill>
                <a:latin typeface="Cambria" panose="02040503050406030204" pitchFamily="18" charset="0"/>
                <a:cs typeface="Times New Roman" pitchFamily="18" charset="0"/>
              </a:rPr>
              <a:t>Транспортирующие машины </a:t>
            </a:r>
            <a:r>
              <a:rPr lang="ru-RU" altLang="ru-RU" sz="1600" b="1" dirty="0" smtClean="0">
                <a:solidFill>
                  <a:srgbClr val="0A0AF0"/>
                </a:solidFill>
                <a:latin typeface="Cambria" panose="02040503050406030204" pitchFamily="18" charset="0"/>
                <a:cs typeface="Times New Roman" pitchFamily="18" charset="0"/>
              </a:rPr>
              <a:t>сами неподвижны(транспортеры, конвейеры, эскалаторы лифты и т.д.), а грузы перемещаются с помощью движущегося рабочего органа — ленты, цепи, каната.</a:t>
            </a:r>
            <a:r>
              <a:rPr lang="ru-RU" altLang="ru-RU" sz="1600" b="1" dirty="0" smtClean="0">
                <a:latin typeface="Cambria" panose="02040503050406030204" pitchFamily="18" charset="0"/>
                <a:cs typeface="Times New Roman" pitchFamily="18" charset="0"/>
              </a:rPr>
              <a:t/>
            </a:r>
            <a:br>
              <a:rPr lang="ru-RU" altLang="ru-RU" sz="1600" b="1" dirty="0" smtClean="0">
                <a:latin typeface="Cambria" panose="02040503050406030204" pitchFamily="18" charset="0"/>
                <a:cs typeface="Times New Roman" pitchFamily="18" charset="0"/>
              </a:rPr>
            </a:br>
            <a:endParaRPr lang="ru-RU" altLang="ru-RU" sz="1600" b="1" dirty="0" smtClean="0">
              <a:latin typeface="Cambria" panose="02040503050406030204" pitchFamily="18" charset="0"/>
              <a:cs typeface="Calibri" pitchFamily="34" charset="0"/>
            </a:endParaRPr>
          </a:p>
          <a:p>
            <a:pPr marL="349250" indent="0">
              <a:lnSpc>
                <a:spcPct val="115000"/>
              </a:lnSpc>
              <a:spcAft>
                <a:spcPts val="1000"/>
              </a:spcAft>
              <a:buFont typeface="Georgia" pitchFamily="18" charset="0"/>
              <a:buNone/>
              <a:defRPr/>
            </a:pPr>
            <a:endParaRPr lang="ru-RU" altLang="ru-RU" sz="1800" dirty="0" smtClean="0">
              <a:latin typeface="Calibri" pitchFamily="34" charset="0"/>
              <a:cs typeface="Calibri" pitchFamily="34" charset="0"/>
            </a:endParaRPr>
          </a:p>
          <a:p>
            <a:pPr marL="349250" indent="0" eaLnBrk="1" hangingPunct="1">
              <a:defRPr/>
            </a:pPr>
            <a:endParaRPr lang="ru-RU" altLang="ru-RU" dirty="0" smtClean="0"/>
          </a:p>
        </p:txBody>
      </p:sp>
      <p:pic>
        <p:nvPicPr>
          <p:cNvPr id="2" name="Picture 3"/>
          <p:cNvPicPr>
            <a:picLocks noChangeAspect="1" noChangeArrowheads="1"/>
          </p:cNvPicPr>
          <p:nvPr/>
        </p:nvPicPr>
        <p:blipFill>
          <a:blip r:embed="rId3" cstate="print"/>
          <a:srcRect/>
          <a:stretch>
            <a:fillRect/>
          </a:stretch>
        </p:blipFill>
        <p:spPr bwMode="auto">
          <a:xfrm>
            <a:off x="244475" y="620713"/>
            <a:ext cx="1878013" cy="1411287"/>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cstate="print"/>
          <a:srcRect/>
          <a:stretch>
            <a:fillRect/>
          </a:stretch>
        </p:blipFill>
        <p:spPr bwMode="auto">
          <a:xfrm>
            <a:off x="2290763" y="620713"/>
            <a:ext cx="2162175" cy="1438275"/>
          </a:xfrm>
          <a:prstGeom prst="rect">
            <a:avLst/>
          </a:prstGeom>
          <a:noFill/>
          <a:ln w="9525">
            <a:noFill/>
            <a:miter lim="800000"/>
            <a:headEnd/>
            <a:tailEnd/>
          </a:ln>
          <a:effectLst/>
        </p:spPr>
      </p:pic>
      <p:pic>
        <p:nvPicPr>
          <p:cNvPr id="9221" name="Picture 5"/>
          <p:cNvPicPr>
            <a:picLocks noChangeAspect="1" noChangeArrowheads="1"/>
          </p:cNvPicPr>
          <p:nvPr/>
        </p:nvPicPr>
        <p:blipFill>
          <a:blip r:embed="rId5" cstate="print"/>
          <a:srcRect/>
          <a:stretch>
            <a:fillRect/>
          </a:stretch>
        </p:blipFill>
        <p:spPr bwMode="auto">
          <a:xfrm>
            <a:off x="4543425" y="606425"/>
            <a:ext cx="1944688" cy="1431925"/>
          </a:xfrm>
          <a:prstGeom prst="rect">
            <a:avLst/>
          </a:prstGeom>
          <a:noFill/>
          <a:ln w="9525">
            <a:noFill/>
            <a:miter lim="800000"/>
            <a:headEnd/>
            <a:tailEnd/>
          </a:ln>
          <a:effectLst/>
        </p:spPr>
      </p:pic>
      <p:pic>
        <p:nvPicPr>
          <p:cNvPr id="9222" name="Picture 7"/>
          <p:cNvPicPr>
            <a:picLocks noChangeAspect="1" noChangeArrowheads="1"/>
          </p:cNvPicPr>
          <p:nvPr/>
        </p:nvPicPr>
        <p:blipFill>
          <a:blip r:embed="rId6" cstate="print"/>
          <a:srcRect/>
          <a:stretch>
            <a:fillRect/>
          </a:stretch>
        </p:blipFill>
        <p:spPr bwMode="auto">
          <a:xfrm>
            <a:off x="244475" y="2276475"/>
            <a:ext cx="2232025" cy="1395413"/>
          </a:xfrm>
          <a:prstGeom prst="rect">
            <a:avLst/>
          </a:prstGeom>
          <a:noFill/>
          <a:ln w="9525">
            <a:noFill/>
            <a:miter lim="800000"/>
            <a:headEnd/>
            <a:tailEnd/>
          </a:ln>
          <a:effectLst/>
        </p:spPr>
      </p:pic>
      <p:pic>
        <p:nvPicPr>
          <p:cNvPr id="9223" name="Picture 8"/>
          <p:cNvPicPr>
            <a:picLocks noChangeAspect="1" noChangeArrowheads="1"/>
          </p:cNvPicPr>
          <p:nvPr/>
        </p:nvPicPr>
        <p:blipFill>
          <a:blip r:embed="rId7" cstate="print"/>
          <a:srcRect/>
          <a:stretch>
            <a:fillRect/>
          </a:stretch>
        </p:blipFill>
        <p:spPr bwMode="auto">
          <a:xfrm>
            <a:off x="2605088" y="2276475"/>
            <a:ext cx="1938337" cy="1395413"/>
          </a:xfrm>
          <a:prstGeom prst="rect">
            <a:avLst/>
          </a:prstGeom>
          <a:noFill/>
          <a:ln w="9525">
            <a:noFill/>
            <a:miter lim="800000"/>
            <a:headEnd/>
            <a:tailEnd/>
          </a:ln>
          <a:effectLst/>
        </p:spPr>
      </p:pic>
      <p:pic>
        <p:nvPicPr>
          <p:cNvPr id="9224" name="Picture 9"/>
          <p:cNvPicPr>
            <a:picLocks noChangeAspect="1" noChangeArrowheads="1"/>
          </p:cNvPicPr>
          <p:nvPr/>
        </p:nvPicPr>
        <p:blipFill>
          <a:blip r:embed="rId8" cstate="print"/>
          <a:srcRect/>
          <a:stretch>
            <a:fillRect/>
          </a:stretch>
        </p:blipFill>
        <p:spPr bwMode="auto">
          <a:xfrm>
            <a:off x="4641850" y="2271713"/>
            <a:ext cx="2063750" cy="1390650"/>
          </a:xfrm>
          <a:prstGeom prst="rect">
            <a:avLst/>
          </a:prstGeom>
          <a:noFill/>
          <a:ln w="9525">
            <a:noFill/>
            <a:miter lim="800000"/>
            <a:headEnd/>
            <a:tailEnd/>
          </a:ln>
          <a:effectLst/>
        </p:spPr>
      </p:pic>
      <p:pic>
        <p:nvPicPr>
          <p:cNvPr id="9225" name="Picture 10"/>
          <p:cNvPicPr>
            <a:picLocks noChangeAspect="1" noChangeArrowheads="1"/>
          </p:cNvPicPr>
          <p:nvPr/>
        </p:nvPicPr>
        <p:blipFill>
          <a:blip r:embed="rId9" cstate="print"/>
          <a:srcRect/>
          <a:stretch>
            <a:fillRect/>
          </a:stretch>
        </p:blipFill>
        <p:spPr bwMode="auto">
          <a:xfrm>
            <a:off x="6867525" y="2328863"/>
            <a:ext cx="1822450" cy="1365250"/>
          </a:xfrm>
          <a:prstGeom prst="rect">
            <a:avLst/>
          </a:prstGeom>
          <a:noFill/>
          <a:ln w="9525">
            <a:noFill/>
            <a:miter lim="800000"/>
            <a:headEnd/>
            <a:tailEnd/>
          </a:ln>
          <a:effectLst/>
        </p:spPr>
      </p:pic>
      <p:pic>
        <p:nvPicPr>
          <p:cNvPr id="9226" name="Picture 13"/>
          <p:cNvPicPr>
            <a:picLocks noChangeAspect="1" noChangeArrowheads="1"/>
          </p:cNvPicPr>
          <p:nvPr/>
        </p:nvPicPr>
        <p:blipFill>
          <a:blip r:embed="rId10" cstate="print"/>
          <a:srcRect/>
          <a:stretch>
            <a:fillRect/>
          </a:stretch>
        </p:blipFill>
        <p:spPr bwMode="auto">
          <a:xfrm>
            <a:off x="6535738" y="660400"/>
            <a:ext cx="2063750" cy="1376363"/>
          </a:xfrm>
          <a:prstGeom prst="rect">
            <a:avLst/>
          </a:prstGeom>
          <a:noFill/>
          <a:ln w="9525">
            <a:noFill/>
            <a:miter lim="800000"/>
            <a:headEnd/>
            <a:tailEnd/>
          </a:ln>
          <a:effectLst/>
        </p:spPr>
      </p:pic>
      <p:pic>
        <p:nvPicPr>
          <p:cNvPr id="9227" name="Picture 15"/>
          <p:cNvPicPr>
            <a:picLocks noChangeAspect="1" noChangeArrowheads="1"/>
          </p:cNvPicPr>
          <p:nvPr/>
        </p:nvPicPr>
        <p:blipFill>
          <a:blip r:embed="rId11" cstate="print"/>
          <a:srcRect/>
          <a:stretch>
            <a:fillRect/>
          </a:stretch>
        </p:blipFill>
        <p:spPr bwMode="auto">
          <a:xfrm>
            <a:off x="5826125" y="4581525"/>
            <a:ext cx="2773363" cy="1925638"/>
          </a:xfrm>
          <a:prstGeom prst="rect">
            <a:avLst/>
          </a:prstGeom>
          <a:noFill/>
          <a:ln w="9525">
            <a:noFill/>
            <a:miter lim="800000"/>
            <a:headEnd/>
            <a:tailEnd/>
          </a:ln>
          <a:effectLst/>
        </p:spPr>
      </p:pic>
      <p:pic>
        <p:nvPicPr>
          <p:cNvPr id="9228" name="Picture 14"/>
          <p:cNvPicPr>
            <a:picLocks noChangeAspect="1" noChangeArrowheads="1"/>
          </p:cNvPicPr>
          <p:nvPr/>
        </p:nvPicPr>
        <p:blipFill>
          <a:blip r:embed="rId12" cstate="print"/>
          <a:srcRect/>
          <a:stretch>
            <a:fillRect/>
          </a:stretch>
        </p:blipFill>
        <p:spPr bwMode="auto">
          <a:xfrm>
            <a:off x="228600" y="4581525"/>
            <a:ext cx="2352675" cy="2014538"/>
          </a:xfrm>
          <a:prstGeom prst="rect">
            <a:avLst/>
          </a:prstGeom>
          <a:noFill/>
          <a:ln w="9525">
            <a:noFill/>
            <a:miter lim="800000"/>
            <a:headEnd/>
            <a:tailEnd/>
          </a:ln>
          <a:effectLst/>
        </p:spPr>
      </p:pic>
      <p:pic>
        <p:nvPicPr>
          <p:cNvPr id="9229" name="Picture 15"/>
          <p:cNvPicPr>
            <a:picLocks noChangeAspect="1" noChangeArrowheads="1"/>
          </p:cNvPicPr>
          <p:nvPr/>
        </p:nvPicPr>
        <p:blipFill>
          <a:blip r:embed="rId13" cstate="print"/>
          <a:srcRect/>
          <a:stretch>
            <a:fillRect/>
          </a:stretch>
        </p:blipFill>
        <p:spPr bwMode="auto">
          <a:xfrm>
            <a:off x="2892425" y="4591050"/>
            <a:ext cx="2781300" cy="1939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ъект 2"/>
          <p:cNvSpPr>
            <a:spLocks noGrp="1"/>
          </p:cNvSpPr>
          <p:nvPr>
            <p:ph idx="1"/>
          </p:nvPr>
        </p:nvSpPr>
        <p:spPr>
          <a:xfrm>
            <a:off x="0" y="0"/>
            <a:ext cx="9144000" cy="6858000"/>
          </a:xfrm>
          <a:prstGeom prst="rect">
            <a:avLst/>
          </a:prstGeom>
        </p:spPr>
        <p:txBody>
          <a:bodyPr/>
          <a:lstStyle/>
          <a:p>
            <a:pPr marL="271463" indent="90488">
              <a:lnSpc>
                <a:spcPts val="1800"/>
              </a:lnSpc>
              <a:buFont typeface="Georgia" pitchFamily="18" charset="0"/>
              <a:buNone/>
              <a:defRPr/>
            </a:pPr>
            <a:r>
              <a:rPr lang="ru-RU" altLang="ru-RU" sz="1600" b="1" dirty="0" smtClean="0">
                <a:solidFill>
                  <a:schemeClr val="bg1"/>
                </a:solidFill>
                <a:latin typeface="Cambria" panose="02040503050406030204" pitchFamily="18" charset="0"/>
                <a:ea typeface="Times New Roman" pitchFamily="18" charset="0"/>
                <a:cs typeface="Calibri" pitchFamily="34" charset="0"/>
              </a:rPr>
              <a:t>Машина состоит из трёх основных частей: </a:t>
            </a:r>
            <a:r>
              <a:rPr lang="ru-RU" altLang="ru-RU" sz="1600" b="1" i="1" dirty="0" smtClean="0">
                <a:solidFill>
                  <a:schemeClr val="bg1"/>
                </a:solidFill>
                <a:latin typeface="Cambria" panose="02040503050406030204" pitchFamily="18" charset="0"/>
                <a:ea typeface="Times New Roman" pitchFamily="18" charset="0"/>
                <a:cs typeface="Calibri" pitchFamily="34" charset="0"/>
              </a:rPr>
              <a:t>двигателя, передаточного механизма  и рабочего органа.</a:t>
            </a:r>
            <a:r>
              <a:rPr lang="ru-RU" altLang="ru-RU" sz="1600" b="1" dirty="0" smtClean="0">
                <a:solidFill>
                  <a:schemeClr val="bg1"/>
                </a:solidFill>
                <a:latin typeface="Cambria" panose="02040503050406030204" pitchFamily="18" charset="0"/>
                <a:ea typeface="Times New Roman" pitchFamily="18" charset="0"/>
                <a:cs typeface="Calibri" pitchFamily="34" charset="0"/>
              </a:rPr>
              <a:t>                                                                                                                                                Работой каждой машины надо управлять. Это </a:t>
            </a:r>
            <a:r>
              <a:rPr lang="ru-RU" altLang="ru-RU" sz="1600" b="1" i="1" dirty="0" smtClean="0">
                <a:solidFill>
                  <a:schemeClr val="bg1"/>
                </a:solidFill>
                <a:latin typeface="Cambria" panose="02040503050406030204" pitchFamily="18" charset="0"/>
                <a:ea typeface="Times New Roman" pitchFamily="18" charset="0"/>
                <a:cs typeface="Calibri" pitchFamily="34" charset="0"/>
              </a:rPr>
              <a:t>устройства управления:</a:t>
            </a:r>
            <a:r>
              <a:rPr lang="ru-RU" altLang="ru-RU" sz="1600" b="1" dirty="0" smtClean="0">
                <a:solidFill>
                  <a:schemeClr val="bg1"/>
                </a:solidFill>
                <a:latin typeface="Cambria" panose="02040503050406030204" pitchFamily="18" charset="0"/>
                <a:ea typeface="Times New Roman" pitchFamily="18" charset="0"/>
                <a:cs typeface="Calibri" pitchFamily="34" charset="0"/>
              </a:rPr>
              <a:t> рычаги, штурвалы, педали, кнопки.</a:t>
            </a:r>
            <a:br>
              <a:rPr lang="ru-RU" altLang="ru-RU" sz="1600" b="1" dirty="0" smtClean="0">
                <a:solidFill>
                  <a:schemeClr val="bg1"/>
                </a:solidFill>
                <a:latin typeface="Cambria" panose="02040503050406030204" pitchFamily="18" charset="0"/>
                <a:ea typeface="Times New Roman" pitchFamily="18" charset="0"/>
                <a:cs typeface="Calibri" pitchFamily="34" charset="0"/>
              </a:rPr>
            </a:br>
            <a:r>
              <a:rPr lang="ru-RU" altLang="ru-RU" sz="1600" b="1" dirty="0" smtClean="0">
                <a:solidFill>
                  <a:schemeClr val="bg1"/>
                </a:solidFill>
                <a:latin typeface="Cambria" panose="02040503050406030204" pitchFamily="18" charset="0"/>
                <a:ea typeface="Times New Roman" pitchFamily="18" charset="0"/>
                <a:cs typeface="Calibri" pitchFamily="34" charset="0"/>
              </a:rPr>
              <a:t>Каждая машина, должна иметь какой – то </a:t>
            </a:r>
            <a:r>
              <a:rPr lang="ru-RU" altLang="ru-RU" sz="1600" b="1" i="1" dirty="0" smtClean="0">
                <a:solidFill>
                  <a:schemeClr val="bg1"/>
                </a:solidFill>
                <a:latin typeface="Cambria" panose="02040503050406030204" pitchFamily="18" charset="0"/>
                <a:ea typeface="Times New Roman" pitchFamily="18" charset="0"/>
                <a:cs typeface="Calibri" pitchFamily="34" charset="0"/>
              </a:rPr>
              <a:t>остов, раму или станину,</a:t>
            </a:r>
            <a:r>
              <a:rPr lang="ru-RU" altLang="ru-RU" sz="1600" b="1" dirty="0" smtClean="0">
                <a:solidFill>
                  <a:schemeClr val="bg1"/>
                </a:solidFill>
                <a:latin typeface="Cambria" panose="02040503050406030204" pitchFamily="18" charset="0"/>
                <a:ea typeface="Times New Roman" pitchFamily="18" charset="0"/>
                <a:cs typeface="Calibri" pitchFamily="34" charset="0"/>
              </a:rPr>
              <a:t> на которой крепятся все её устройства.</a:t>
            </a:r>
            <a:br>
              <a:rPr lang="ru-RU" altLang="ru-RU" sz="1600" b="1" dirty="0" smtClean="0">
                <a:solidFill>
                  <a:schemeClr val="bg1"/>
                </a:solidFill>
                <a:latin typeface="Cambria" panose="02040503050406030204" pitchFamily="18" charset="0"/>
                <a:ea typeface="Times New Roman" pitchFamily="18" charset="0"/>
                <a:cs typeface="Calibri" pitchFamily="34" charset="0"/>
              </a:rPr>
            </a:br>
            <a:r>
              <a:rPr lang="ru-RU" altLang="ru-RU" sz="1600" b="1" dirty="0" smtClean="0">
                <a:solidFill>
                  <a:schemeClr val="bg1"/>
                </a:solidFill>
                <a:latin typeface="Cambria" panose="02040503050406030204" pitchFamily="18" charset="0"/>
                <a:ea typeface="Times New Roman" pitchFamily="18" charset="0"/>
                <a:cs typeface="Calibri" pitchFamily="34" charset="0"/>
              </a:rPr>
              <a:t>  </a:t>
            </a:r>
            <a:r>
              <a:rPr lang="ru-RU" altLang="ru-RU" sz="1600" b="1" i="1" dirty="0" smtClean="0">
                <a:solidFill>
                  <a:schemeClr val="bg1"/>
                </a:solidFill>
                <a:latin typeface="Cambria" panose="02040503050406030204" pitchFamily="18" charset="0"/>
                <a:ea typeface="Times New Roman" pitchFamily="18" charset="0"/>
                <a:cs typeface="Calibri" pitchFamily="34" charset="0"/>
              </a:rPr>
              <a:t>Передаточные механизмы </a:t>
            </a:r>
            <a:r>
              <a:rPr lang="ru-RU" altLang="ru-RU" sz="1600" b="1" dirty="0" smtClean="0">
                <a:solidFill>
                  <a:schemeClr val="bg1"/>
                </a:solidFill>
                <a:latin typeface="Cambria" panose="02040503050406030204" pitchFamily="18" charset="0"/>
                <a:ea typeface="Times New Roman" pitchFamily="18" charset="0"/>
                <a:cs typeface="Calibri" pitchFamily="34" charset="0"/>
              </a:rPr>
              <a:t>должны не только передавать движение и усилие от двигателя рабочим и вспомогательным органам машины, но и преобразовывать один вид движения в другой, изменять его скорость и направление.                                                                                                                                                                     Каждая машина состоит из множества деталей.                                                                                       </a:t>
            </a:r>
            <a:r>
              <a:rPr lang="ru-RU" altLang="ru-RU" sz="1600" b="1" i="1" dirty="0" smtClean="0">
                <a:solidFill>
                  <a:schemeClr val="bg1"/>
                </a:solidFill>
                <a:latin typeface="Cambria" panose="02040503050406030204" pitchFamily="18" charset="0"/>
                <a:ea typeface="Times New Roman" pitchFamily="18" charset="0"/>
                <a:cs typeface="Calibri" pitchFamily="34" charset="0"/>
              </a:rPr>
              <a:t>Деталь</a:t>
            </a:r>
            <a:r>
              <a:rPr lang="ru-RU" altLang="ru-RU" sz="1600" b="1" dirty="0" smtClean="0">
                <a:solidFill>
                  <a:schemeClr val="bg1"/>
                </a:solidFill>
                <a:latin typeface="Cambria" panose="02040503050406030204" pitchFamily="18" charset="0"/>
                <a:ea typeface="Times New Roman" pitchFamily="18" charset="0"/>
                <a:cs typeface="Calibri" pitchFamily="34" charset="0"/>
              </a:rPr>
              <a:t> - это изделие, изготовленное из однородного по структуре материала - металла, пластмассы, кожи, древесины и т. д. без применения сборочных операций.                                            </a:t>
            </a:r>
            <a:r>
              <a:rPr lang="ru-RU" altLang="ru-RU" sz="1600" b="1" dirty="0" smtClean="0">
                <a:solidFill>
                  <a:schemeClr val="bg1"/>
                </a:solidFill>
                <a:latin typeface="Cambria" panose="02040503050406030204" pitchFamily="18" charset="0"/>
                <a:ea typeface="Calibri" pitchFamily="34" charset="0"/>
                <a:cs typeface="Times New Roman" pitchFamily="18" charset="0"/>
              </a:rPr>
              <a:t>Детали — это отдельные самые простые составные части машин. Они делятся на типовые детали (которые в разных устройствах имеют одинаковое назначение — </a:t>
            </a:r>
            <a:r>
              <a:rPr lang="ru-RU" altLang="ru-RU" sz="1600" b="1" i="1" dirty="0" smtClean="0">
                <a:solidFill>
                  <a:schemeClr val="bg1"/>
                </a:solidFill>
                <a:latin typeface="Cambria" panose="02040503050406030204" pitchFamily="18" charset="0"/>
                <a:ea typeface="Calibri" pitchFamily="34" charset="0"/>
                <a:cs typeface="Times New Roman" pitchFamily="18" charset="0"/>
              </a:rPr>
              <a:t>болты, винты, гайки, шайбы, валы, оси, шкивы, шестерни, подшипники и д. р</a:t>
            </a:r>
            <a:r>
              <a:rPr lang="ru-RU" altLang="ru-RU" sz="1600" b="1" dirty="0" smtClean="0">
                <a:solidFill>
                  <a:schemeClr val="bg1"/>
                </a:solidFill>
                <a:latin typeface="Cambria" panose="02040503050406030204" pitchFamily="18" charset="0"/>
                <a:ea typeface="Calibri" pitchFamily="34" charset="0"/>
                <a:cs typeface="Times New Roman" pitchFamily="18" charset="0"/>
              </a:rPr>
              <a:t>) и специальные (применяются только в данном типе машин). Типовые детали машин делятся на три основные группы: </a:t>
            </a:r>
            <a:r>
              <a:rPr lang="ru-RU" altLang="ru-RU" sz="1600" b="1" i="1" dirty="0" smtClean="0">
                <a:solidFill>
                  <a:schemeClr val="bg1"/>
                </a:solidFill>
                <a:latin typeface="Cambria" panose="02040503050406030204" pitchFamily="18" charset="0"/>
                <a:ea typeface="Calibri" pitchFamily="34" charset="0"/>
                <a:cs typeface="Times New Roman" pitchFamily="18" charset="0"/>
              </a:rPr>
              <a:t>детали для соединения частей машин; детали, обслуживающие вращательное движение в машинах, и детали, применяемые в механизмах передачи движения.</a:t>
            </a:r>
          </a:p>
          <a:p>
            <a:pPr marL="271463" indent="90488">
              <a:lnSpc>
                <a:spcPts val="1800"/>
              </a:lnSpc>
              <a:buFont typeface="Georgia" pitchFamily="18" charset="0"/>
              <a:buNone/>
              <a:defRPr/>
            </a:pPr>
            <a:endParaRPr lang="ru-RU" altLang="ru-RU" sz="1600" b="1" dirty="0" smtClean="0">
              <a:solidFill>
                <a:srgbClr val="0070C0"/>
              </a:solidFill>
              <a:latin typeface="Cambria" panose="02040503050406030204" pitchFamily="18" charset="0"/>
              <a:ea typeface="Calibri" pitchFamily="34" charset="0"/>
              <a:cs typeface="Times New Roman" pitchFamily="18" charset="0"/>
            </a:endParaRPr>
          </a:p>
          <a:p>
            <a:pPr marL="271463" indent="90488">
              <a:lnSpc>
                <a:spcPts val="1800"/>
              </a:lnSpc>
              <a:buFont typeface="Georgia" pitchFamily="18" charset="0"/>
              <a:buNone/>
              <a:defRPr/>
            </a:pPr>
            <a:endParaRPr lang="ru-RU" altLang="ru-RU" sz="1800" dirty="0" smtClean="0">
              <a:latin typeface="Cambria" panose="02040503050406030204" pitchFamily="18" charset="0"/>
              <a:ea typeface="Calibri" pitchFamily="34" charset="0"/>
              <a:cs typeface="Times New Roman" pitchFamily="18" charset="0"/>
            </a:endParaRPr>
          </a:p>
          <a:p>
            <a:pPr marL="271463" indent="90488">
              <a:lnSpc>
                <a:spcPts val="1800"/>
              </a:lnSpc>
              <a:buFont typeface="Georgia" pitchFamily="18" charset="0"/>
              <a:buNone/>
              <a:defRPr/>
            </a:pPr>
            <a:endParaRPr lang="ru-RU" altLang="ru-RU" sz="1800" dirty="0" smtClean="0">
              <a:latin typeface="Cambria" panose="02040503050406030204" pitchFamily="18" charset="0"/>
              <a:ea typeface="Calibri" pitchFamily="34" charset="0"/>
              <a:cs typeface="Times New Roman" pitchFamily="18" charset="0"/>
            </a:endParaRPr>
          </a:p>
          <a:p>
            <a:pPr marL="271463" indent="90488">
              <a:lnSpc>
                <a:spcPts val="1800"/>
              </a:lnSpc>
              <a:buFont typeface="Georgia" pitchFamily="18" charset="0"/>
              <a:buNone/>
              <a:defRPr/>
            </a:pPr>
            <a:endParaRPr lang="ru-RU" altLang="ru-RU" sz="1800" dirty="0" smtClean="0">
              <a:latin typeface="Cambria" panose="02040503050406030204" pitchFamily="18" charset="0"/>
              <a:ea typeface="Calibri" pitchFamily="34" charset="0"/>
              <a:cs typeface="Times New Roman" pitchFamily="18" charset="0"/>
            </a:endParaRPr>
          </a:p>
          <a:p>
            <a:pPr marL="1436688" indent="-1074738">
              <a:lnSpc>
                <a:spcPts val="1200"/>
              </a:lnSpc>
              <a:buFont typeface="Georgia" pitchFamily="18" charset="0"/>
              <a:buNone/>
              <a:tabLst>
                <a:tab pos="271463" algn="l"/>
              </a:tabLst>
              <a:defRPr/>
            </a:pPr>
            <a:r>
              <a:rPr lang="ru-RU" altLang="ru-RU" sz="1800" dirty="0" smtClean="0">
                <a:latin typeface="Cambria" panose="02040503050406030204" pitchFamily="18" charset="0"/>
                <a:ea typeface="Calibri" pitchFamily="34" charset="0"/>
                <a:cs typeface="Times New Roman" pitchFamily="18" charset="0"/>
              </a:rPr>
              <a:t>                  </a:t>
            </a:r>
          </a:p>
          <a:p>
            <a:pPr marL="1436688" indent="-1074738">
              <a:lnSpc>
                <a:spcPts val="1200"/>
              </a:lnSpc>
              <a:buFont typeface="Georgia" pitchFamily="18" charset="0"/>
              <a:buNone/>
              <a:tabLst>
                <a:tab pos="271463" algn="l"/>
              </a:tabLst>
              <a:defRPr/>
            </a:pPr>
            <a:endParaRPr lang="ru-RU" altLang="ru-RU" sz="1800" dirty="0">
              <a:latin typeface="Cambria" panose="02040503050406030204" pitchFamily="18" charset="0"/>
              <a:ea typeface="Calibri" pitchFamily="34" charset="0"/>
              <a:cs typeface="Times New Roman" pitchFamily="18" charset="0"/>
            </a:endParaRPr>
          </a:p>
          <a:p>
            <a:pPr marL="1436688" indent="-1074738">
              <a:lnSpc>
                <a:spcPts val="1200"/>
              </a:lnSpc>
              <a:buFont typeface="Georgia" pitchFamily="18" charset="0"/>
              <a:buNone/>
              <a:tabLst>
                <a:tab pos="271463" algn="l"/>
              </a:tabLst>
              <a:defRPr/>
            </a:pPr>
            <a:r>
              <a:rPr lang="ru-RU" altLang="ru-RU" sz="1800" dirty="0" smtClean="0">
                <a:latin typeface="Cambria" panose="02040503050406030204" pitchFamily="18" charset="0"/>
                <a:ea typeface="Calibri" pitchFamily="34" charset="0"/>
                <a:cs typeface="Times New Roman" pitchFamily="18" charset="0"/>
              </a:rPr>
              <a:t>                     </a:t>
            </a:r>
            <a:r>
              <a:rPr lang="ru-RU" altLang="ru-RU" sz="1400" b="1" dirty="0" smtClean="0">
                <a:solidFill>
                  <a:srgbClr val="0A0AF0"/>
                </a:solidFill>
                <a:latin typeface="Cambria" panose="02040503050406030204" pitchFamily="18" charset="0"/>
                <a:ea typeface="Calibri" pitchFamily="34" charset="0"/>
                <a:cs typeface="Times New Roman" pitchFamily="18" charset="0"/>
              </a:rPr>
              <a:t>Типовые детали : 1 – болт; 2 – шпилька; 3 – гайка; 4 – валы: а – прямой,                                                                                                  </a:t>
            </a:r>
            <a:r>
              <a:rPr lang="ru-RU" altLang="ru-RU" sz="1400" b="1" dirty="0" smtClean="0">
                <a:solidFill>
                  <a:schemeClr val="bg1"/>
                </a:solidFill>
                <a:latin typeface="Cambria" panose="02040503050406030204" pitchFamily="18" charset="0"/>
                <a:ea typeface="Calibri" pitchFamily="34" charset="0"/>
                <a:cs typeface="Times New Roman" pitchFamily="18" charset="0"/>
              </a:rPr>
              <a:t>б – коленчатый; 5 – трёхступенчатый шкив;  6 – подшипник;                                                                                    7 – зубчатые колёса:  а – цилиндрическое, б – коническое.</a:t>
            </a:r>
            <a:endParaRPr lang="ru-RU" altLang="ru-RU" sz="1800" b="1" dirty="0" smtClean="0">
              <a:solidFill>
                <a:schemeClr val="bg1"/>
              </a:solidFill>
              <a:latin typeface="Cambria" panose="02040503050406030204" pitchFamily="18" charset="0"/>
              <a:cs typeface="Calibri" pitchFamily="34" charset="0"/>
            </a:endParaRPr>
          </a:p>
          <a:p>
            <a:pPr marL="271463" indent="90488">
              <a:lnSpc>
                <a:spcPts val="1200"/>
              </a:lnSpc>
              <a:buFont typeface="Georgia" pitchFamily="18" charset="0"/>
              <a:buNone/>
              <a:defRPr/>
            </a:pPr>
            <a:endParaRPr lang="ru-RU" altLang="ru-RU" sz="1800" b="1" dirty="0" smtClean="0">
              <a:solidFill>
                <a:srgbClr val="0070C0"/>
              </a:solidFill>
              <a:latin typeface="Cambria" panose="02040503050406030204" pitchFamily="18" charset="0"/>
              <a:cs typeface="Calibri" pitchFamily="34" charset="0"/>
            </a:endParaRPr>
          </a:p>
        </p:txBody>
      </p:sp>
      <p:pic>
        <p:nvPicPr>
          <p:cNvPr id="11267" name="Picture 3"/>
          <p:cNvPicPr>
            <a:picLocks noChangeAspect="1" noChangeArrowheads="1"/>
          </p:cNvPicPr>
          <p:nvPr/>
        </p:nvPicPr>
        <p:blipFill>
          <a:blip r:embed="rId2" cstate="print"/>
          <a:srcRect/>
          <a:stretch>
            <a:fillRect/>
          </a:stretch>
        </p:blipFill>
        <p:spPr bwMode="auto">
          <a:xfrm>
            <a:off x="1500166" y="4357694"/>
            <a:ext cx="5784850" cy="1527175"/>
          </a:xfrm>
          <a:prstGeom prst="rect">
            <a:avLst/>
          </a:prstGeom>
          <a:noFill/>
          <a:ln w="9525">
            <a:solidFill>
              <a:srgbClr val="002060"/>
            </a:solid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nvPr>
        </p:nvGraphicFramePr>
        <p:xfrm>
          <a:off x="3540125" y="93663"/>
          <a:ext cx="5256212" cy="6503987"/>
        </p:xfrm>
        <a:graphic>
          <a:graphicData uri="http://schemas.openxmlformats.org/drawingml/2006/table">
            <a:tbl>
              <a:tblPr firstRow="1" bandRow="1">
                <a:tableStyleId>{5C22544A-7EE6-4342-B048-85BDC9FD1C3A}</a:tableStyleId>
              </a:tblPr>
              <a:tblGrid>
                <a:gridCol w="1681988"/>
                <a:gridCol w="1681988"/>
                <a:gridCol w="1892236"/>
              </a:tblGrid>
              <a:tr h="457332">
                <a:tc>
                  <a:txBody>
                    <a:bodyPr/>
                    <a:lstStyle/>
                    <a:p>
                      <a:pPr marL="0" indent="0" algn="ctr"/>
                      <a:r>
                        <a:rPr lang="ru-RU" sz="1200" dirty="0" smtClean="0">
                          <a:latin typeface="Cambria" panose="02040503050406030204" pitchFamily="18" charset="0"/>
                        </a:rPr>
                        <a:t>Наименование</a:t>
                      </a:r>
                      <a:endParaRPr lang="ru-RU" sz="12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0AF0"/>
                    </a:solidFill>
                  </a:tcPr>
                </a:tc>
                <a:tc>
                  <a:txBody>
                    <a:bodyPr/>
                    <a:lstStyle/>
                    <a:p>
                      <a:pPr algn="ctr"/>
                      <a:r>
                        <a:rPr lang="ru-RU" sz="1200" dirty="0" smtClean="0">
                          <a:latin typeface="Cambria" panose="02040503050406030204" pitchFamily="18" charset="0"/>
                        </a:rPr>
                        <a:t>Рисунок</a:t>
                      </a:r>
                      <a:endParaRPr lang="ru-RU" sz="12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0AF0"/>
                    </a:solidFill>
                  </a:tcPr>
                </a:tc>
                <a:tc>
                  <a:txBody>
                    <a:bodyPr/>
                    <a:lstStyle/>
                    <a:p>
                      <a:pPr algn="ctr"/>
                      <a:r>
                        <a:rPr lang="ru-RU" sz="1200" dirty="0" smtClean="0">
                          <a:latin typeface="Cambria" panose="02040503050406030204" pitchFamily="18" charset="0"/>
                        </a:rPr>
                        <a:t>Условное графическое</a:t>
                      </a:r>
                      <a:r>
                        <a:rPr lang="ru-RU" sz="1200" baseline="0" dirty="0" smtClean="0">
                          <a:latin typeface="Cambria" panose="02040503050406030204" pitchFamily="18" charset="0"/>
                        </a:rPr>
                        <a:t> изображение</a:t>
                      </a:r>
                      <a:endParaRPr lang="ru-RU" sz="12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0AF0"/>
                    </a:solidFill>
                  </a:tcPr>
                </a:tc>
              </a:tr>
              <a:tr h="717933">
                <a:tc>
                  <a:txBody>
                    <a:bodyPr/>
                    <a:lstStyle/>
                    <a:p>
                      <a:pPr algn="ctr"/>
                      <a:endParaRPr lang="ru-RU" sz="1200" dirty="0" smtClean="0">
                        <a:latin typeface="Cambria" panose="02040503050406030204" pitchFamily="18" charset="0"/>
                      </a:endParaRPr>
                    </a:p>
                    <a:p>
                      <a:pPr algn="ctr"/>
                      <a:r>
                        <a:rPr lang="ru-RU" sz="1200" dirty="0" smtClean="0">
                          <a:latin typeface="Cambria" panose="02040503050406030204" pitchFamily="18" charset="0"/>
                        </a:rPr>
                        <a:t>Валы, оси</a:t>
                      </a:r>
                      <a:endParaRPr lang="ru-RU" sz="12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u="sng" dirty="0" smtClean="0">
                          <a:effectLst/>
                          <a:latin typeface="Calibri"/>
                          <a:ea typeface="Calibri"/>
                          <a:cs typeface="Times New Roman"/>
                        </a:rPr>
                        <a:t>__________________</a:t>
                      </a:r>
                      <a:endParaRPr lang="ru-RU" sz="14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183">
                <a:tc>
                  <a:txBody>
                    <a:bodyPr/>
                    <a:lstStyle/>
                    <a:p>
                      <a:pPr algn="ctr"/>
                      <a:r>
                        <a:rPr lang="ru-RU" sz="1200" dirty="0" smtClean="0">
                          <a:latin typeface="Cambria" panose="02040503050406030204" pitchFamily="18" charset="0"/>
                        </a:rPr>
                        <a:t>Крепёжные изделия (болты, шурупы)</a:t>
                      </a:r>
                      <a:endParaRPr lang="ru-RU" sz="12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1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2293">
                <a:tc>
                  <a:txBody>
                    <a:bodyPr/>
                    <a:lstStyle/>
                    <a:p>
                      <a:pPr algn="ctr"/>
                      <a:r>
                        <a:rPr lang="ru-RU" sz="1200" dirty="0" smtClean="0">
                          <a:latin typeface="Cambria" panose="02040503050406030204" pitchFamily="18" charset="0"/>
                        </a:rPr>
                        <a:t>Детали передач (зубчатые колёса, звёздочки, шкивы)</a:t>
                      </a:r>
                      <a:endParaRPr lang="ru-RU" sz="12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1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183">
                <a:tc>
                  <a:txBody>
                    <a:bodyPr/>
                    <a:lstStyle/>
                    <a:p>
                      <a:pPr algn="ctr"/>
                      <a:endParaRPr lang="ru-RU" sz="1200" dirty="0" smtClean="0">
                        <a:latin typeface="Cambria" panose="02040503050406030204" pitchFamily="18" charset="0"/>
                      </a:endParaRPr>
                    </a:p>
                    <a:p>
                      <a:pPr algn="ctr"/>
                      <a:r>
                        <a:rPr lang="ru-RU" sz="1200" dirty="0" smtClean="0">
                          <a:latin typeface="Cambria" panose="02040503050406030204" pitchFamily="18" charset="0"/>
                        </a:rPr>
                        <a:t>Ходовой винт</a:t>
                      </a:r>
                      <a:endParaRPr lang="ru-RU" sz="12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128">
                <a:tc>
                  <a:txBody>
                    <a:bodyPr/>
                    <a:lstStyle/>
                    <a:p>
                      <a:pPr algn="ctr"/>
                      <a:r>
                        <a:rPr lang="ru-RU" sz="1200" dirty="0" smtClean="0">
                          <a:latin typeface="Cambria" panose="02040503050406030204" pitchFamily="18" charset="0"/>
                        </a:rPr>
                        <a:t>Опоры (подшипники скольжения)</a:t>
                      </a:r>
                      <a:endParaRPr lang="ru-RU" sz="12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8256">
                <a:tc>
                  <a:txBody>
                    <a:bodyPr/>
                    <a:lstStyle/>
                    <a:p>
                      <a:pPr algn="ctr"/>
                      <a:endParaRPr lang="ru-RU" sz="1200" dirty="0" smtClean="0">
                        <a:latin typeface="Cambria" panose="02040503050406030204" pitchFamily="18" charset="0"/>
                      </a:endParaRPr>
                    </a:p>
                    <a:p>
                      <a:pPr algn="ctr"/>
                      <a:r>
                        <a:rPr lang="ru-RU" sz="1200" dirty="0" smtClean="0">
                          <a:latin typeface="Cambria" panose="02040503050406030204" pitchFamily="18" charset="0"/>
                        </a:rPr>
                        <a:t>Подшипники качения</a:t>
                      </a:r>
                      <a:endParaRPr lang="ru-RU" sz="12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354">
                <a:tc>
                  <a:txBody>
                    <a:bodyPr/>
                    <a:lstStyle/>
                    <a:p>
                      <a:pPr algn="ctr"/>
                      <a:r>
                        <a:rPr lang="ru-RU" sz="1200" dirty="0" smtClean="0">
                          <a:latin typeface="Cambria" panose="02040503050406030204" pitchFamily="18" charset="0"/>
                        </a:rPr>
                        <a:t>Пружины</a:t>
                      </a:r>
                      <a:endParaRPr lang="ru-RU" sz="12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1325">
                <a:tc>
                  <a:txBody>
                    <a:bodyPr/>
                    <a:lstStyle/>
                    <a:p>
                      <a:pPr algn="ctr"/>
                      <a:endParaRPr lang="ru-RU" sz="1200" dirty="0" smtClean="0">
                        <a:latin typeface="Cambria" panose="02040503050406030204" pitchFamily="18" charset="0"/>
                      </a:endParaRPr>
                    </a:p>
                    <a:p>
                      <a:pPr algn="ctr"/>
                      <a:r>
                        <a:rPr lang="ru-RU" sz="1200" dirty="0" smtClean="0">
                          <a:latin typeface="Cambria" panose="02040503050406030204" pitchFamily="18" charset="0"/>
                        </a:rPr>
                        <a:t>Шкив ступенчатый</a:t>
                      </a:r>
                      <a:endParaRPr lang="ru-RU" sz="12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Cambria" panose="02040503050406030204" pitchFamily="18" charset="0"/>
                      </a:endParaRPr>
                    </a:p>
                  </a:txBody>
                  <a:tcPr marL="91434" marR="9143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2332" name="Picture 3"/>
          <p:cNvPicPr>
            <a:picLocks noChangeAspect="1" noChangeArrowheads="1"/>
          </p:cNvPicPr>
          <p:nvPr/>
        </p:nvPicPr>
        <p:blipFill>
          <a:blip r:embed="rId2" cstate="print"/>
          <a:srcRect/>
          <a:stretch>
            <a:fillRect/>
          </a:stretch>
        </p:blipFill>
        <p:spPr bwMode="auto">
          <a:xfrm>
            <a:off x="5502275" y="606425"/>
            <a:ext cx="1150938" cy="654050"/>
          </a:xfrm>
          <a:prstGeom prst="rect">
            <a:avLst/>
          </a:prstGeom>
          <a:noFill/>
          <a:ln w="9525">
            <a:noFill/>
            <a:miter lim="800000"/>
            <a:headEnd/>
            <a:tailEnd/>
          </a:ln>
          <a:effectLst/>
        </p:spPr>
      </p:pic>
      <p:pic>
        <p:nvPicPr>
          <p:cNvPr id="12333" name="Picture 4"/>
          <p:cNvPicPr>
            <a:picLocks noChangeAspect="1" noChangeArrowheads="1"/>
          </p:cNvPicPr>
          <p:nvPr/>
        </p:nvPicPr>
        <p:blipFill>
          <a:blip r:embed="rId3" cstate="print"/>
          <a:srcRect/>
          <a:stretch>
            <a:fillRect/>
          </a:stretch>
        </p:blipFill>
        <p:spPr bwMode="auto">
          <a:xfrm>
            <a:off x="5519738" y="1325563"/>
            <a:ext cx="1150937" cy="595312"/>
          </a:xfrm>
          <a:prstGeom prst="rect">
            <a:avLst/>
          </a:prstGeom>
          <a:noFill/>
          <a:ln w="9525">
            <a:noFill/>
            <a:miter lim="800000"/>
            <a:headEnd/>
            <a:tailEnd/>
          </a:ln>
          <a:effectLst/>
        </p:spPr>
      </p:pic>
      <p:pic>
        <p:nvPicPr>
          <p:cNvPr id="12334" name="Picture 5"/>
          <p:cNvPicPr>
            <a:picLocks noChangeAspect="1" noChangeArrowheads="1"/>
          </p:cNvPicPr>
          <p:nvPr/>
        </p:nvPicPr>
        <p:blipFill>
          <a:blip r:embed="rId4" cstate="print"/>
          <a:srcRect/>
          <a:stretch>
            <a:fillRect/>
          </a:stretch>
        </p:blipFill>
        <p:spPr bwMode="auto">
          <a:xfrm>
            <a:off x="7275513" y="1325563"/>
            <a:ext cx="1209675" cy="582612"/>
          </a:xfrm>
          <a:prstGeom prst="rect">
            <a:avLst/>
          </a:prstGeom>
          <a:noFill/>
          <a:ln w="9525">
            <a:noFill/>
            <a:miter lim="800000"/>
            <a:headEnd/>
            <a:tailEnd/>
          </a:ln>
          <a:effectLst/>
        </p:spPr>
      </p:pic>
      <p:pic>
        <p:nvPicPr>
          <p:cNvPr id="12335" name="Picture 6"/>
          <p:cNvPicPr>
            <a:picLocks noChangeAspect="1" noChangeArrowheads="1"/>
          </p:cNvPicPr>
          <p:nvPr/>
        </p:nvPicPr>
        <p:blipFill>
          <a:blip r:embed="rId5" cstate="print"/>
          <a:srcRect/>
          <a:stretch>
            <a:fillRect/>
          </a:stretch>
        </p:blipFill>
        <p:spPr bwMode="auto">
          <a:xfrm>
            <a:off x="5519738" y="2044700"/>
            <a:ext cx="1150937" cy="1046163"/>
          </a:xfrm>
          <a:prstGeom prst="rect">
            <a:avLst/>
          </a:prstGeom>
          <a:noFill/>
          <a:ln w="9525">
            <a:noFill/>
            <a:miter lim="800000"/>
            <a:headEnd/>
            <a:tailEnd/>
          </a:ln>
          <a:effectLst/>
        </p:spPr>
      </p:pic>
      <p:pic>
        <p:nvPicPr>
          <p:cNvPr id="12336" name="Picture 7"/>
          <p:cNvPicPr>
            <a:picLocks noChangeAspect="1" noChangeArrowheads="1"/>
          </p:cNvPicPr>
          <p:nvPr/>
        </p:nvPicPr>
        <p:blipFill>
          <a:blip r:embed="rId6" cstate="print"/>
          <a:srcRect/>
          <a:stretch>
            <a:fillRect/>
          </a:stretch>
        </p:blipFill>
        <p:spPr bwMode="auto">
          <a:xfrm>
            <a:off x="7262813" y="2079625"/>
            <a:ext cx="1209675" cy="981075"/>
          </a:xfrm>
          <a:prstGeom prst="rect">
            <a:avLst/>
          </a:prstGeom>
          <a:noFill/>
          <a:ln w="9525">
            <a:noFill/>
            <a:miter lim="800000"/>
            <a:headEnd/>
            <a:tailEnd/>
          </a:ln>
          <a:effectLst/>
        </p:spPr>
      </p:pic>
      <p:pic>
        <p:nvPicPr>
          <p:cNvPr id="12337" name="Picture 8"/>
          <p:cNvPicPr>
            <a:picLocks noChangeAspect="1" noChangeArrowheads="1"/>
          </p:cNvPicPr>
          <p:nvPr/>
        </p:nvPicPr>
        <p:blipFill>
          <a:blip r:embed="rId7" cstate="print"/>
          <a:srcRect/>
          <a:stretch>
            <a:fillRect/>
          </a:stretch>
        </p:blipFill>
        <p:spPr bwMode="auto">
          <a:xfrm>
            <a:off x="5508625" y="3213100"/>
            <a:ext cx="1150938" cy="603250"/>
          </a:xfrm>
          <a:prstGeom prst="rect">
            <a:avLst/>
          </a:prstGeom>
          <a:noFill/>
          <a:ln w="9525">
            <a:noFill/>
            <a:miter lim="800000"/>
            <a:headEnd/>
            <a:tailEnd/>
          </a:ln>
          <a:effectLst/>
        </p:spPr>
      </p:pic>
      <p:pic>
        <p:nvPicPr>
          <p:cNvPr id="12338" name="Picture 9"/>
          <p:cNvPicPr>
            <a:picLocks noChangeAspect="1" noChangeArrowheads="1"/>
          </p:cNvPicPr>
          <p:nvPr/>
        </p:nvPicPr>
        <p:blipFill>
          <a:blip r:embed="rId8" cstate="print"/>
          <a:srcRect/>
          <a:stretch>
            <a:fillRect/>
          </a:stretch>
        </p:blipFill>
        <p:spPr bwMode="auto">
          <a:xfrm>
            <a:off x="5519738" y="3930650"/>
            <a:ext cx="1150937" cy="398463"/>
          </a:xfrm>
          <a:prstGeom prst="rect">
            <a:avLst/>
          </a:prstGeom>
          <a:noFill/>
          <a:ln w="9525">
            <a:noFill/>
            <a:miter lim="800000"/>
            <a:headEnd/>
            <a:tailEnd/>
          </a:ln>
          <a:effectLst/>
        </p:spPr>
      </p:pic>
      <p:pic>
        <p:nvPicPr>
          <p:cNvPr id="12339" name="Picture 10"/>
          <p:cNvPicPr>
            <a:picLocks noChangeAspect="1" noChangeArrowheads="1"/>
          </p:cNvPicPr>
          <p:nvPr/>
        </p:nvPicPr>
        <p:blipFill>
          <a:blip r:embed="rId9" cstate="print"/>
          <a:srcRect/>
          <a:stretch>
            <a:fillRect/>
          </a:stretch>
        </p:blipFill>
        <p:spPr bwMode="auto">
          <a:xfrm>
            <a:off x="7245350" y="3190875"/>
            <a:ext cx="1227138" cy="609600"/>
          </a:xfrm>
          <a:prstGeom prst="rect">
            <a:avLst/>
          </a:prstGeom>
          <a:noFill/>
          <a:ln w="9525">
            <a:noFill/>
            <a:miter lim="800000"/>
            <a:headEnd/>
            <a:tailEnd/>
          </a:ln>
          <a:effectLst/>
        </p:spPr>
      </p:pic>
      <p:pic>
        <p:nvPicPr>
          <p:cNvPr id="12340" name="Picture 12"/>
          <p:cNvPicPr>
            <a:picLocks noChangeAspect="1" noChangeArrowheads="1"/>
          </p:cNvPicPr>
          <p:nvPr/>
        </p:nvPicPr>
        <p:blipFill>
          <a:blip r:embed="rId10" cstate="print"/>
          <a:srcRect/>
          <a:stretch>
            <a:fillRect/>
          </a:stretch>
        </p:blipFill>
        <p:spPr bwMode="auto">
          <a:xfrm>
            <a:off x="7245350" y="3906838"/>
            <a:ext cx="1227138" cy="422275"/>
          </a:xfrm>
          <a:prstGeom prst="rect">
            <a:avLst/>
          </a:prstGeom>
          <a:noFill/>
          <a:ln w="9525">
            <a:noFill/>
            <a:miter lim="800000"/>
            <a:headEnd/>
            <a:tailEnd/>
          </a:ln>
          <a:effectLst/>
        </p:spPr>
      </p:pic>
      <p:pic>
        <p:nvPicPr>
          <p:cNvPr id="12341" name="Picture 13"/>
          <p:cNvPicPr>
            <a:picLocks noChangeAspect="1" noChangeArrowheads="1"/>
          </p:cNvPicPr>
          <p:nvPr/>
        </p:nvPicPr>
        <p:blipFill>
          <a:blip r:embed="rId11" cstate="print"/>
          <a:srcRect/>
          <a:stretch>
            <a:fillRect/>
          </a:stretch>
        </p:blipFill>
        <p:spPr bwMode="auto">
          <a:xfrm>
            <a:off x="5508625" y="4476750"/>
            <a:ext cx="1150938" cy="860425"/>
          </a:xfrm>
          <a:prstGeom prst="rect">
            <a:avLst/>
          </a:prstGeom>
          <a:noFill/>
          <a:ln w="9525">
            <a:noFill/>
            <a:miter lim="800000"/>
            <a:headEnd/>
            <a:tailEnd/>
          </a:ln>
          <a:effectLst/>
        </p:spPr>
      </p:pic>
      <p:pic>
        <p:nvPicPr>
          <p:cNvPr id="12342" name="Picture 14"/>
          <p:cNvPicPr>
            <a:picLocks noChangeAspect="1" noChangeArrowheads="1"/>
          </p:cNvPicPr>
          <p:nvPr/>
        </p:nvPicPr>
        <p:blipFill>
          <a:blip r:embed="rId12" cstate="print"/>
          <a:srcRect/>
          <a:stretch>
            <a:fillRect/>
          </a:stretch>
        </p:blipFill>
        <p:spPr bwMode="auto">
          <a:xfrm>
            <a:off x="7272338" y="4676775"/>
            <a:ext cx="1209675" cy="460375"/>
          </a:xfrm>
          <a:prstGeom prst="rect">
            <a:avLst/>
          </a:prstGeom>
          <a:noFill/>
          <a:ln w="9525">
            <a:noFill/>
            <a:miter lim="800000"/>
            <a:headEnd/>
            <a:tailEnd/>
          </a:ln>
          <a:effectLst/>
        </p:spPr>
      </p:pic>
      <p:pic>
        <p:nvPicPr>
          <p:cNvPr id="12343" name="Picture 15"/>
          <p:cNvPicPr>
            <a:picLocks noChangeAspect="1" noChangeArrowheads="1"/>
          </p:cNvPicPr>
          <p:nvPr/>
        </p:nvPicPr>
        <p:blipFill>
          <a:blip r:embed="rId13" cstate="print"/>
          <a:srcRect/>
          <a:stretch>
            <a:fillRect/>
          </a:stretch>
        </p:blipFill>
        <p:spPr bwMode="auto">
          <a:xfrm>
            <a:off x="5411788" y="5445125"/>
            <a:ext cx="1366837" cy="325438"/>
          </a:xfrm>
          <a:prstGeom prst="rect">
            <a:avLst/>
          </a:prstGeom>
          <a:noFill/>
          <a:ln w="9525">
            <a:noFill/>
            <a:miter lim="800000"/>
            <a:headEnd/>
            <a:tailEnd/>
          </a:ln>
          <a:effectLst/>
        </p:spPr>
      </p:pic>
      <p:pic>
        <p:nvPicPr>
          <p:cNvPr id="12344" name="Picture 16"/>
          <p:cNvPicPr>
            <a:picLocks noChangeAspect="1" noChangeArrowheads="1"/>
          </p:cNvPicPr>
          <p:nvPr/>
        </p:nvPicPr>
        <p:blipFill>
          <a:blip r:embed="rId14" cstate="print"/>
          <a:srcRect/>
          <a:stretch>
            <a:fillRect/>
          </a:stretch>
        </p:blipFill>
        <p:spPr bwMode="auto">
          <a:xfrm>
            <a:off x="6967538" y="5427663"/>
            <a:ext cx="1800225" cy="342900"/>
          </a:xfrm>
          <a:prstGeom prst="rect">
            <a:avLst/>
          </a:prstGeom>
          <a:noFill/>
          <a:ln w="9525">
            <a:noFill/>
            <a:miter lim="800000"/>
            <a:headEnd/>
            <a:tailEnd/>
          </a:ln>
          <a:effectLst/>
        </p:spPr>
      </p:pic>
      <p:pic>
        <p:nvPicPr>
          <p:cNvPr id="12345" name="Picture 17"/>
          <p:cNvPicPr>
            <a:picLocks noChangeAspect="1" noChangeArrowheads="1"/>
          </p:cNvPicPr>
          <p:nvPr/>
        </p:nvPicPr>
        <p:blipFill>
          <a:blip r:embed="rId15" cstate="print"/>
          <a:srcRect/>
          <a:stretch>
            <a:fillRect/>
          </a:stretch>
        </p:blipFill>
        <p:spPr bwMode="auto">
          <a:xfrm>
            <a:off x="5502275" y="5876925"/>
            <a:ext cx="1150938" cy="709613"/>
          </a:xfrm>
          <a:prstGeom prst="rect">
            <a:avLst/>
          </a:prstGeom>
          <a:noFill/>
          <a:ln w="9525">
            <a:noFill/>
            <a:miter lim="800000"/>
            <a:headEnd/>
            <a:tailEnd/>
          </a:ln>
          <a:effectLst/>
        </p:spPr>
      </p:pic>
      <p:pic>
        <p:nvPicPr>
          <p:cNvPr id="12346" name="Picture 18"/>
          <p:cNvPicPr>
            <a:picLocks noChangeAspect="1" noChangeArrowheads="1"/>
          </p:cNvPicPr>
          <p:nvPr/>
        </p:nvPicPr>
        <p:blipFill>
          <a:blip r:embed="rId16" cstate="print"/>
          <a:srcRect/>
          <a:stretch>
            <a:fillRect/>
          </a:stretch>
        </p:blipFill>
        <p:spPr bwMode="auto">
          <a:xfrm>
            <a:off x="7245350" y="5815013"/>
            <a:ext cx="1227138" cy="676275"/>
          </a:xfrm>
          <a:prstGeom prst="rect">
            <a:avLst/>
          </a:prstGeom>
          <a:noFill/>
          <a:ln w="9525">
            <a:noFill/>
            <a:miter lim="800000"/>
            <a:headEnd/>
            <a:tailEnd/>
          </a:ln>
          <a:effectLst/>
        </p:spPr>
      </p:pic>
      <p:sp>
        <p:nvSpPr>
          <p:cNvPr id="12347" name="Прямоугольник 3"/>
          <p:cNvSpPr>
            <a:spLocks noChangeArrowheads="1"/>
          </p:cNvSpPr>
          <p:nvPr/>
        </p:nvSpPr>
        <p:spPr bwMode="auto">
          <a:xfrm>
            <a:off x="251520" y="260648"/>
            <a:ext cx="3311525" cy="1446212"/>
          </a:xfrm>
          <a:prstGeom prst="rect">
            <a:avLst/>
          </a:prstGeom>
          <a:noFill/>
          <a:ln w="9525">
            <a:noFill/>
            <a:miter lim="800000"/>
            <a:headEnd/>
            <a:tailEnd/>
          </a:ln>
        </p:spPr>
        <p:txBody>
          <a:bodyPr>
            <a:spAutoFit/>
          </a:bodyPr>
          <a:lstStyle/>
          <a:p>
            <a:pPr algn="ctr"/>
            <a:r>
              <a:rPr lang="ru-RU" altLang="ru-RU" sz="2200" b="1" dirty="0">
                <a:solidFill>
                  <a:schemeClr val="bg1"/>
                </a:solidFill>
                <a:latin typeface="Cambria" pitchFamily="18" charset="0"/>
              </a:rPr>
              <a:t>Условные обозначение деталей на кинематических схемах</a:t>
            </a:r>
          </a:p>
        </p:txBody>
      </p:sp>
      <p:sp>
        <p:nvSpPr>
          <p:cNvPr id="5" name="Прямоугольник 4"/>
          <p:cNvSpPr/>
          <p:nvPr/>
        </p:nvSpPr>
        <p:spPr>
          <a:xfrm>
            <a:off x="61913" y="1773238"/>
            <a:ext cx="3403600" cy="4965700"/>
          </a:xfrm>
          <a:prstGeom prst="rect">
            <a:avLst/>
          </a:prstGeom>
        </p:spPr>
        <p:txBody>
          <a:bodyPr>
            <a:spAutoFit/>
          </a:bodyPr>
          <a:lstStyle/>
          <a:p>
            <a:pPr marL="176213">
              <a:lnSpc>
                <a:spcPts val="2000"/>
              </a:lnSpc>
              <a:defRPr/>
            </a:pPr>
            <a:r>
              <a:rPr lang="ru-RU" sz="2000" b="1" dirty="0">
                <a:solidFill>
                  <a:schemeClr val="bg1"/>
                </a:solidFill>
                <a:latin typeface="Calibri" panose="020F0502020204030204" pitchFamily="34" charset="0"/>
                <a:ea typeface="Times New Roman"/>
                <a:cs typeface="Calibri" panose="020F0502020204030204" pitchFamily="34" charset="0"/>
              </a:rPr>
              <a:t> Кинематическая схема</a:t>
            </a:r>
            <a:r>
              <a:rPr lang="ru-RU" sz="2000" dirty="0">
                <a:solidFill>
                  <a:schemeClr val="bg1"/>
                </a:solidFill>
                <a:latin typeface="Calibri" panose="020F0502020204030204" pitchFamily="34" charset="0"/>
                <a:ea typeface="Times New Roman"/>
                <a:cs typeface="Calibri" panose="020F0502020204030204" pitchFamily="34" charset="0"/>
              </a:rPr>
              <a:t> представляет собой графический документ, на котором с помощью условных обозначений показаны передача движения и детали, участвующие в нем.</a:t>
            </a:r>
          </a:p>
          <a:p>
            <a:pPr marL="176213" indent="-131763">
              <a:lnSpc>
                <a:spcPts val="2000"/>
              </a:lnSpc>
              <a:defRPr/>
            </a:pPr>
            <a:r>
              <a:rPr lang="ru-RU" sz="2000" b="1" dirty="0">
                <a:solidFill>
                  <a:schemeClr val="bg1"/>
                </a:solidFill>
                <a:latin typeface="Calibri" panose="020F0502020204030204" pitchFamily="34" charset="0"/>
                <a:ea typeface="Times New Roman"/>
                <a:cs typeface="Calibri" panose="020F0502020204030204" pitchFamily="34" charset="0"/>
              </a:rPr>
              <a:t>  «Кинема» </a:t>
            </a:r>
            <a:r>
              <a:rPr lang="ru-RU" sz="2000" dirty="0">
                <a:solidFill>
                  <a:schemeClr val="bg1"/>
                </a:solidFill>
                <a:latin typeface="Calibri" panose="020F0502020204030204" pitchFamily="34" charset="0"/>
                <a:ea typeface="Times New Roman"/>
                <a:cs typeface="Calibri" panose="020F0502020204030204" pitchFamily="34" charset="0"/>
              </a:rPr>
              <a:t>в переводе с    греческого обозначает </a:t>
            </a:r>
            <a:r>
              <a:rPr lang="ru-RU" sz="2000" b="1" dirty="0">
                <a:solidFill>
                  <a:schemeClr val="bg1"/>
                </a:solidFill>
                <a:latin typeface="Calibri" panose="020F0502020204030204" pitchFamily="34" charset="0"/>
                <a:ea typeface="Times New Roman"/>
                <a:cs typeface="Calibri" panose="020F0502020204030204" pitchFamily="34" charset="0"/>
              </a:rPr>
              <a:t>«движение», </a:t>
            </a:r>
            <a:r>
              <a:rPr lang="ru-RU" sz="2000" dirty="0">
                <a:solidFill>
                  <a:schemeClr val="bg1"/>
                </a:solidFill>
                <a:latin typeface="Calibri" panose="020F0502020204030204" pitchFamily="34" charset="0"/>
                <a:ea typeface="Times New Roman"/>
                <a:cs typeface="Calibri" panose="020F0502020204030204" pitchFamily="34" charset="0"/>
              </a:rPr>
              <a:t>поэтому и схему подвижных элементов получила название </a:t>
            </a:r>
            <a:r>
              <a:rPr lang="ru-RU" sz="2000" b="1" i="1" dirty="0">
                <a:solidFill>
                  <a:schemeClr val="bg1"/>
                </a:solidFill>
                <a:latin typeface="Calibri" panose="020F0502020204030204" pitchFamily="34" charset="0"/>
                <a:ea typeface="Times New Roman"/>
                <a:cs typeface="Calibri" panose="020F0502020204030204" pitchFamily="34" charset="0"/>
              </a:rPr>
              <a:t>«кинематической», </a:t>
            </a:r>
            <a:r>
              <a:rPr lang="ru-RU" sz="2000" dirty="0">
                <a:solidFill>
                  <a:schemeClr val="bg1"/>
                </a:solidFill>
                <a:latin typeface="Calibri" panose="020F0502020204030204" pitchFamily="34" charset="0"/>
                <a:ea typeface="Times New Roman"/>
                <a:cs typeface="Calibri" panose="020F0502020204030204" pitchFamily="34" charset="0"/>
              </a:rPr>
              <a:t>термин </a:t>
            </a:r>
            <a:r>
              <a:rPr lang="ru-RU" sz="2000" b="1" i="1" dirty="0">
                <a:solidFill>
                  <a:schemeClr val="bg1"/>
                </a:solidFill>
                <a:latin typeface="Calibri" panose="020F0502020204030204" pitchFamily="34" charset="0"/>
                <a:ea typeface="Times New Roman"/>
                <a:cs typeface="Calibri" panose="020F0502020204030204" pitchFamily="34" charset="0"/>
              </a:rPr>
              <a:t>«схема» </a:t>
            </a:r>
            <a:r>
              <a:rPr lang="ru-RU" sz="2000" dirty="0">
                <a:solidFill>
                  <a:schemeClr val="bg1"/>
                </a:solidFill>
                <a:latin typeface="Calibri" panose="020F0502020204030204" pitchFamily="34" charset="0"/>
                <a:ea typeface="Times New Roman"/>
                <a:cs typeface="Calibri" panose="020F0502020204030204" pitchFamily="34" charset="0"/>
              </a:rPr>
              <a:t>– в переводе с греческого – </a:t>
            </a:r>
            <a:r>
              <a:rPr lang="ru-RU" sz="2000" b="1" dirty="0">
                <a:solidFill>
                  <a:schemeClr val="bg1"/>
                </a:solidFill>
                <a:latin typeface="Calibri" panose="020F0502020204030204" pitchFamily="34" charset="0"/>
                <a:ea typeface="Times New Roman"/>
                <a:cs typeface="Calibri" panose="020F0502020204030204" pitchFamily="34" charset="0"/>
              </a:rPr>
              <a:t>«образ, вид»</a:t>
            </a:r>
            <a:r>
              <a:rPr lang="ru-RU" sz="2000" b="1" dirty="0">
                <a:solidFill>
                  <a:srgbClr val="0A0AF0"/>
                </a:solidFill>
                <a:latin typeface="Calibri" panose="020F0502020204030204" pitchFamily="34" charset="0"/>
                <a:ea typeface="Times New Roman"/>
                <a:cs typeface="Calibri" panose="020F0502020204030204" pitchFamily="34" charset="0"/>
              </a:rPr>
              <a:t/>
            </a:r>
            <a:br>
              <a:rPr lang="ru-RU" sz="2000" b="1" dirty="0">
                <a:solidFill>
                  <a:srgbClr val="0A0AF0"/>
                </a:solidFill>
                <a:latin typeface="Calibri" panose="020F0502020204030204" pitchFamily="34" charset="0"/>
                <a:ea typeface="Times New Roman"/>
                <a:cs typeface="Calibri" panose="020F0502020204030204" pitchFamily="34" charset="0"/>
              </a:rPr>
            </a:br>
            <a:endParaRPr lang="ru-RU" sz="2000" b="1" dirty="0">
              <a:solidFill>
                <a:srgbClr val="0A0AF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ъект 2"/>
          <p:cNvSpPr>
            <a:spLocks noGrp="1"/>
          </p:cNvSpPr>
          <p:nvPr>
            <p:ph idx="1"/>
          </p:nvPr>
        </p:nvSpPr>
        <p:spPr>
          <a:xfrm>
            <a:off x="0" y="0"/>
            <a:ext cx="9144000" cy="6858000"/>
          </a:xfrm>
          <a:prstGeom prst="rect">
            <a:avLst/>
          </a:prstGeom>
        </p:spPr>
        <p:txBody>
          <a:bodyPr/>
          <a:lstStyle/>
          <a:p>
            <a:pPr marL="44450" indent="131763" eaLnBrk="1" hangingPunct="1">
              <a:lnSpc>
                <a:spcPts val="2000"/>
              </a:lnSpc>
              <a:spcBef>
                <a:spcPct val="0"/>
              </a:spcBef>
              <a:spcAft>
                <a:spcPct val="0"/>
              </a:spcAft>
              <a:buClrTx/>
              <a:buSzTx/>
              <a:buFont typeface="Georgia" pitchFamily="18" charset="0"/>
              <a:buNone/>
              <a:defRPr/>
            </a:pPr>
            <a:r>
              <a:rPr lang="ru-RU" altLang="ru-RU" sz="1700" b="1" dirty="0" smtClean="0">
                <a:solidFill>
                  <a:schemeClr val="bg1"/>
                </a:solidFill>
                <a:latin typeface="Cambria" pitchFamily="18" charset="0"/>
                <a:cs typeface="Times New Roman" pitchFamily="18" charset="0"/>
              </a:rPr>
              <a:t>Детали механизмов соединены одна с другой различными способами. </a:t>
            </a:r>
            <a:r>
              <a:rPr lang="ru-RU" altLang="ru-RU" sz="1700" b="1" i="1" dirty="0" smtClean="0">
                <a:solidFill>
                  <a:schemeClr val="bg1"/>
                </a:solidFill>
                <a:latin typeface="Cambria" pitchFamily="18" charset="0"/>
                <a:cs typeface="Times New Roman" pitchFamily="18" charset="0"/>
              </a:rPr>
              <a:t>Если они не могут перемещаться относительно друг друга, то такое соединение называется неподвижным</a:t>
            </a:r>
            <a:r>
              <a:rPr lang="ru-RU" altLang="ru-RU" sz="1700" b="1" dirty="0" smtClean="0">
                <a:solidFill>
                  <a:schemeClr val="bg1"/>
                </a:solidFill>
                <a:latin typeface="Cambria" pitchFamily="18" charset="0"/>
                <a:cs typeface="Times New Roman" pitchFamily="18" charset="0"/>
              </a:rPr>
              <a:t>. Существуют неподвижные соединения деталей с помощью винтов, болтов и гаек (резьбовые соединения), с помощью сварки, пайки, клёпки  и др. </a:t>
            </a:r>
            <a:br>
              <a:rPr lang="ru-RU" altLang="ru-RU" sz="1700" b="1" dirty="0" smtClean="0">
                <a:solidFill>
                  <a:schemeClr val="bg1"/>
                </a:solidFill>
                <a:latin typeface="Cambria" pitchFamily="18" charset="0"/>
                <a:cs typeface="Times New Roman" pitchFamily="18" charset="0"/>
              </a:rPr>
            </a:br>
            <a:r>
              <a:rPr lang="ru-RU" altLang="ru-RU" sz="1700" b="1" i="1" dirty="0" smtClean="0">
                <a:solidFill>
                  <a:schemeClr val="bg1"/>
                </a:solidFill>
                <a:latin typeface="Cambria" pitchFamily="18" charset="0"/>
                <a:cs typeface="Times New Roman" pitchFamily="18" charset="0"/>
              </a:rPr>
              <a:t>Если детали могут перемещаться одна относительно другой, то такое соединение деталей называется подвижным. </a:t>
            </a:r>
            <a:r>
              <a:rPr lang="ru-RU" altLang="ru-RU" sz="1700" b="1" dirty="0" smtClean="0">
                <a:solidFill>
                  <a:schemeClr val="bg1"/>
                </a:solidFill>
                <a:latin typeface="Cambria" pitchFamily="18" charset="0"/>
                <a:cs typeface="Times New Roman" pitchFamily="18" charset="0"/>
              </a:rPr>
              <a:t>Разновидность подвижного соединения – шарнирное соединение.                                                                                                                           Соединения деталей бывают разъёмные (резьбовые) и неразъёмные (сварные)</a:t>
            </a:r>
          </a:p>
          <a:p>
            <a:pPr marL="44450" indent="131763" algn="ctr" eaLnBrk="1" hangingPunct="1">
              <a:lnSpc>
                <a:spcPts val="2000"/>
              </a:lnSpc>
              <a:spcBef>
                <a:spcPct val="0"/>
              </a:spcBef>
              <a:spcAft>
                <a:spcPct val="0"/>
              </a:spcAft>
              <a:buClrTx/>
              <a:buSzTx/>
              <a:buFont typeface="Georgia" pitchFamily="18" charset="0"/>
              <a:buNone/>
              <a:defRPr/>
            </a:pPr>
            <a:r>
              <a:rPr lang="ru-RU" altLang="ru-RU" sz="1700" b="1" dirty="0" smtClean="0">
                <a:solidFill>
                  <a:schemeClr val="bg1"/>
                </a:solidFill>
                <a:latin typeface="Cambria" pitchFamily="18" charset="0"/>
                <a:cs typeface="Times New Roman" pitchFamily="18" charset="0"/>
              </a:rPr>
              <a:t>                                                                                                     </a:t>
            </a:r>
            <a:r>
              <a:rPr lang="ru-RU" altLang="ru-RU" sz="1800" b="1" dirty="0" smtClean="0">
                <a:solidFill>
                  <a:schemeClr val="bg1"/>
                </a:solidFill>
                <a:latin typeface="Cambria" pitchFamily="18" charset="0"/>
                <a:cs typeface="Times New Roman" pitchFamily="18" charset="0"/>
              </a:rPr>
              <a:t>                                                         </a:t>
            </a:r>
            <a:r>
              <a:rPr lang="ru-RU" altLang="ru-RU" sz="2400" b="1" dirty="0" smtClean="0">
                <a:solidFill>
                  <a:schemeClr val="bg1"/>
                </a:solidFill>
                <a:latin typeface="Cambria" pitchFamily="18" charset="0"/>
                <a:cs typeface="Times New Roman" pitchFamily="18" charset="0"/>
              </a:rPr>
              <a:t>Соединение деталей машин и их изображение на кинематической схеме</a:t>
            </a:r>
          </a:p>
          <a:p>
            <a:pPr marL="44450" indent="131763" algn="ctr" eaLnBrk="1" hangingPunct="1">
              <a:lnSpc>
                <a:spcPts val="2000"/>
              </a:lnSpc>
              <a:spcBef>
                <a:spcPct val="0"/>
              </a:spcBef>
              <a:spcAft>
                <a:spcPct val="0"/>
              </a:spcAft>
              <a:buClrTx/>
              <a:buSzTx/>
              <a:buFont typeface="Georgia" pitchFamily="18" charset="0"/>
              <a:buNone/>
              <a:defRPr/>
            </a:pPr>
            <a:endParaRPr lang="ru-RU" altLang="ru-RU" sz="2400" b="1" dirty="0" smtClean="0">
              <a:solidFill>
                <a:schemeClr val="bg1"/>
              </a:solidFill>
              <a:latin typeface="Cambria" pitchFamily="18" charset="0"/>
              <a:cs typeface="Times New Roman" pitchFamily="18" charset="0"/>
            </a:endParaRPr>
          </a:p>
          <a:p>
            <a:pPr marL="44450" indent="131763" algn="ctr" eaLnBrk="1" hangingPunct="1">
              <a:lnSpc>
                <a:spcPts val="2000"/>
              </a:lnSpc>
              <a:spcBef>
                <a:spcPct val="0"/>
              </a:spcBef>
              <a:spcAft>
                <a:spcPct val="0"/>
              </a:spcAft>
              <a:buClrTx/>
              <a:buSzTx/>
              <a:buFont typeface="Georgia" pitchFamily="18" charset="0"/>
              <a:buNone/>
              <a:defRPr/>
            </a:pPr>
            <a:endParaRPr lang="ru-RU" altLang="ru-RU" sz="2400" b="1" dirty="0" smtClean="0">
              <a:solidFill>
                <a:schemeClr val="bg1"/>
              </a:solidFill>
              <a:latin typeface="Cambria" pitchFamily="18" charset="0"/>
              <a:cs typeface="Times New Roman" pitchFamily="18" charset="0"/>
            </a:endParaRPr>
          </a:p>
          <a:p>
            <a:pPr marL="44450" indent="131763" algn="ctr" eaLnBrk="1" hangingPunct="1">
              <a:lnSpc>
                <a:spcPts val="2000"/>
              </a:lnSpc>
              <a:spcBef>
                <a:spcPct val="0"/>
              </a:spcBef>
              <a:spcAft>
                <a:spcPct val="0"/>
              </a:spcAft>
              <a:buClrTx/>
              <a:buSzTx/>
              <a:buFont typeface="Georgia" pitchFamily="18" charset="0"/>
              <a:buNone/>
              <a:defRPr/>
            </a:pPr>
            <a:endParaRPr lang="ru-RU" altLang="ru-RU" sz="2400" b="1" dirty="0" smtClean="0">
              <a:solidFill>
                <a:srgbClr val="0D79CA"/>
              </a:solidFill>
              <a:latin typeface="Cambria" pitchFamily="18" charset="0"/>
              <a:cs typeface="Times New Roman" pitchFamily="18" charset="0"/>
            </a:endParaRPr>
          </a:p>
          <a:p>
            <a:pPr marL="44450" indent="131763" algn="ctr" eaLnBrk="1" hangingPunct="1">
              <a:lnSpc>
                <a:spcPts val="2000"/>
              </a:lnSpc>
              <a:spcBef>
                <a:spcPct val="0"/>
              </a:spcBef>
              <a:spcAft>
                <a:spcPct val="0"/>
              </a:spcAft>
              <a:buClrTx/>
              <a:buSzTx/>
              <a:buFont typeface="Georgia" pitchFamily="18" charset="0"/>
              <a:buNone/>
              <a:defRPr/>
            </a:pPr>
            <a:endParaRPr lang="ru-RU" altLang="ru-RU" sz="2400" b="1" dirty="0" smtClean="0">
              <a:solidFill>
                <a:srgbClr val="0D79CA"/>
              </a:solidFill>
              <a:latin typeface="Cambria" pitchFamily="18" charset="0"/>
              <a:cs typeface="Times New Roman" pitchFamily="18" charset="0"/>
            </a:endParaRPr>
          </a:p>
          <a:p>
            <a:pPr marL="44450" indent="131763" algn="ctr" eaLnBrk="1" hangingPunct="1">
              <a:lnSpc>
                <a:spcPts val="2000"/>
              </a:lnSpc>
              <a:spcBef>
                <a:spcPct val="0"/>
              </a:spcBef>
              <a:spcAft>
                <a:spcPct val="0"/>
              </a:spcAft>
              <a:buClrTx/>
              <a:buSzTx/>
              <a:buFont typeface="Georgia" pitchFamily="18" charset="0"/>
              <a:buNone/>
              <a:defRPr/>
            </a:pPr>
            <a:endParaRPr lang="ru-RU" altLang="ru-RU" sz="2400" b="1" dirty="0" smtClean="0">
              <a:solidFill>
                <a:srgbClr val="0D79CA"/>
              </a:solidFill>
              <a:latin typeface="Cambria" pitchFamily="18" charset="0"/>
              <a:cs typeface="Times New Roman" pitchFamily="18" charset="0"/>
            </a:endParaRPr>
          </a:p>
          <a:p>
            <a:pPr marL="44450" indent="131763" algn="ctr" eaLnBrk="1" hangingPunct="1">
              <a:lnSpc>
                <a:spcPts val="2000"/>
              </a:lnSpc>
              <a:spcBef>
                <a:spcPct val="0"/>
              </a:spcBef>
              <a:spcAft>
                <a:spcPct val="0"/>
              </a:spcAft>
              <a:buClrTx/>
              <a:buSzTx/>
              <a:buFont typeface="Georgia" pitchFamily="18" charset="0"/>
              <a:buNone/>
              <a:defRPr/>
            </a:pPr>
            <a:endParaRPr lang="ru-RU" altLang="ru-RU" sz="2400" b="1" dirty="0" smtClean="0">
              <a:solidFill>
                <a:srgbClr val="0D79CA"/>
              </a:solidFill>
              <a:latin typeface="Cambria" pitchFamily="18" charset="0"/>
              <a:cs typeface="Times New Roman" pitchFamily="18" charset="0"/>
            </a:endParaRPr>
          </a:p>
          <a:p>
            <a:pPr marL="44450" indent="131763" algn="ctr" eaLnBrk="1" hangingPunct="1">
              <a:lnSpc>
                <a:spcPts val="2000"/>
              </a:lnSpc>
              <a:spcBef>
                <a:spcPct val="0"/>
              </a:spcBef>
              <a:spcAft>
                <a:spcPct val="0"/>
              </a:spcAft>
              <a:buClrTx/>
              <a:buSzTx/>
              <a:buFont typeface="Georgia" pitchFamily="18" charset="0"/>
              <a:buNone/>
              <a:defRPr/>
            </a:pPr>
            <a:endParaRPr lang="ru-RU" altLang="ru-RU" sz="2400" b="1" dirty="0" smtClean="0">
              <a:solidFill>
                <a:srgbClr val="0D79CA"/>
              </a:solidFill>
              <a:latin typeface="Cambria" pitchFamily="18" charset="0"/>
              <a:cs typeface="Times New Roman" pitchFamily="18" charset="0"/>
            </a:endParaRPr>
          </a:p>
          <a:p>
            <a:pPr marL="44450" indent="131763" algn="ctr" eaLnBrk="1" hangingPunct="1">
              <a:lnSpc>
                <a:spcPts val="2000"/>
              </a:lnSpc>
              <a:spcBef>
                <a:spcPct val="0"/>
              </a:spcBef>
              <a:spcAft>
                <a:spcPct val="0"/>
              </a:spcAft>
              <a:buClrTx/>
              <a:buSzTx/>
              <a:buFont typeface="Georgia" pitchFamily="18" charset="0"/>
              <a:buNone/>
              <a:defRPr/>
            </a:pPr>
            <a:endParaRPr lang="ru-RU" altLang="ru-RU" sz="2400" b="1" dirty="0" smtClean="0">
              <a:solidFill>
                <a:srgbClr val="0D79CA"/>
              </a:solidFill>
              <a:latin typeface="Cambria" pitchFamily="18" charset="0"/>
              <a:cs typeface="Times New Roman" pitchFamily="18" charset="0"/>
            </a:endParaRPr>
          </a:p>
          <a:p>
            <a:pPr marL="44450" indent="131763" algn="ctr" eaLnBrk="1" hangingPunct="1">
              <a:lnSpc>
                <a:spcPts val="2000"/>
              </a:lnSpc>
              <a:spcBef>
                <a:spcPct val="0"/>
              </a:spcBef>
              <a:spcAft>
                <a:spcPct val="0"/>
              </a:spcAft>
              <a:buClrTx/>
              <a:buSzTx/>
              <a:buFont typeface="Georgia" pitchFamily="18" charset="0"/>
              <a:buNone/>
              <a:defRPr/>
            </a:pPr>
            <a:endParaRPr lang="ru-RU" altLang="ru-RU" sz="2400" b="1" dirty="0" smtClean="0">
              <a:solidFill>
                <a:srgbClr val="0D79CA"/>
              </a:solidFill>
              <a:latin typeface="Cambria" pitchFamily="18" charset="0"/>
              <a:cs typeface="Times New Roman" pitchFamily="18" charset="0"/>
            </a:endParaRPr>
          </a:p>
          <a:p>
            <a:pPr marL="44450" indent="131763" algn="ctr" eaLnBrk="1" hangingPunct="1">
              <a:lnSpc>
                <a:spcPts val="2000"/>
              </a:lnSpc>
              <a:spcBef>
                <a:spcPct val="0"/>
              </a:spcBef>
              <a:spcAft>
                <a:spcPct val="0"/>
              </a:spcAft>
              <a:buClrTx/>
              <a:buSzTx/>
              <a:buFont typeface="Georgia" pitchFamily="18" charset="0"/>
              <a:buNone/>
              <a:defRPr/>
            </a:pPr>
            <a:endParaRPr lang="ru-RU" altLang="ru-RU" sz="2400" b="1" dirty="0" smtClean="0">
              <a:solidFill>
                <a:srgbClr val="0D79CA"/>
              </a:solidFill>
              <a:latin typeface="Cambria" pitchFamily="18" charset="0"/>
              <a:cs typeface="Times New Roman" pitchFamily="18" charset="0"/>
            </a:endParaRPr>
          </a:p>
          <a:p>
            <a:pPr marL="44450" indent="131763" algn="ctr" eaLnBrk="1" hangingPunct="1">
              <a:lnSpc>
                <a:spcPts val="2000"/>
              </a:lnSpc>
              <a:spcBef>
                <a:spcPct val="0"/>
              </a:spcBef>
              <a:spcAft>
                <a:spcPct val="0"/>
              </a:spcAft>
              <a:buClrTx/>
              <a:buSzTx/>
              <a:buFont typeface="Georgia" pitchFamily="18" charset="0"/>
              <a:buNone/>
              <a:defRPr/>
            </a:pPr>
            <a:endParaRPr lang="ru-RU" altLang="ru-RU" sz="2400" b="1" dirty="0" smtClean="0">
              <a:solidFill>
                <a:srgbClr val="0D79CA"/>
              </a:solidFill>
              <a:latin typeface="Cambria" pitchFamily="18" charset="0"/>
              <a:cs typeface="Times New Roman" pitchFamily="18" charset="0"/>
            </a:endParaRPr>
          </a:p>
          <a:p>
            <a:pPr marL="44450" indent="131763" algn="ctr" eaLnBrk="1" hangingPunct="1">
              <a:lnSpc>
                <a:spcPts val="2000"/>
              </a:lnSpc>
              <a:spcBef>
                <a:spcPct val="0"/>
              </a:spcBef>
              <a:spcAft>
                <a:spcPct val="0"/>
              </a:spcAft>
              <a:buClrTx/>
              <a:buSzTx/>
              <a:buFont typeface="Georgia" pitchFamily="18" charset="0"/>
              <a:buNone/>
              <a:defRPr/>
            </a:pPr>
            <a:endParaRPr lang="ru-RU" altLang="ru-RU" sz="2400" b="1" dirty="0" smtClean="0">
              <a:solidFill>
                <a:srgbClr val="0D79CA"/>
              </a:solidFill>
              <a:latin typeface="Cambria" pitchFamily="18" charset="0"/>
              <a:cs typeface="Times New Roman" pitchFamily="18" charset="0"/>
            </a:endParaRPr>
          </a:p>
          <a:p>
            <a:pPr marL="44450" indent="41275" eaLnBrk="1" hangingPunct="1">
              <a:lnSpc>
                <a:spcPts val="1500"/>
              </a:lnSpc>
              <a:spcBef>
                <a:spcPct val="0"/>
              </a:spcBef>
              <a:spcAft>
                <a:spcPct val="0"/>
              </a:spcAft>
              <a:buClrTx/>
              <a:buSzTx/>
              <a:buFont typeface="Georgia" pitchFamily="18" charset="0"/>
              <a:buNone/>
              <a:defRPr/>
            </a:pPr>
            <a:r>
              <a:rPr lang="ru-RU" altLang="ru-RU" sz="1400" b="1" dirty="0" smtClean="0">
                <a:solidFill>
                  <a:schemeClr val="bg1"/>
                </a:solidFill>
                <a:latin typeface="Cambria" pitchFamily="18" charset="0"/>
                <a:cs typeface="Times New Roman" pitchFamily="18" charset="0"/>
              </a:rPr>
              <a:t>Термин </a:t>
            </a:r>
            <a:r>
              <a:rPr lang="ru-RU" altLang="ru-RU" sz="1400" b="1" i="1" dirty="0" smtClean="0">
                <a:solidFill>
                  <a:schemeClr val="bg1"/>
                </a:solidFill>
                <a:latin typeface="Cambria" pitchFamily="18" charset="0"/>
                <a:cs typeface="Times New Roman" pitchFamily="18" charset="0"/>
              </a:rPr>
              <a:t>«шарнир» </a:t>
            </a:r>
            <a:r>
              <a:rPr lang="ru-RU" altLang="ru-RU" sz="1400" b="1" dirty="0" smtClean="0">
                <a:solidFill>
                  <a:schemeClr val="bg1"/>
                </a:solidFill>
                <a:latin typeface="Cambria" pitchFamily="18" charset="0"/>
                <a:cs typeface="Times New Roman" pitchFamily="18" charset="0"/>
              </a:rPr>
              <a:t>в переводе с латинского </a:t>
            </a:r>
          </a:p>
          <a:p>
            <a:pPr marL="44450" indent="41275" eaLnBrk="1" hangingPunct="1">
              <a:lnSpc>
                <a:spcPts val="1500"/>
              </a:lnSpc>
              <a:spcBef>
                <a:spcPct val="0"/>
              </a:spcBef>
              <a:spcAft>
                <a:spcPct val="0"/>
              </a:spcAft>
              <a:buClrTx/>
              <a:buSzTx/>
              <a:buFont typeface="Georgia" pitchFamily="18" charset="0"/>
              <a:buNone/>
              <a:defRPr/>
            </a:pPr>
            <a:r>
              <a:rPr lang="ru-RU" altLang="ru-RU" sz="1400" b="1" dirty="0">
                <a:solidFill>
                  <a:schemeClr val="bg1"/>
                </a:solidFill>
                <a:latin typeface="Cambria" pitchFamily="18" charset="0"/>
                <a:cs typeface="Times New Roman" pitchFamily="18" charset="0"/>
              </a:rPr>
              <a:t>о</a:t>
            </a:r>
            <a:r>
              <a:rPr lang="ru-RU" altLang="ru-RU" sz="1400" b="1" dirty="0" smtClean="0">
                <a:solidFill>
                  <a:schemeClr val="bg1"/>
                </a:solidFill>
                <a:latin typeface="Cambria" pitchFamily="18" charset="0"/>
                <a:cs typeface="Times New Roman" pitchFamily="18" charset="0"/>
              </a:rPr>
              <a:t>значает «дверная петля». </a:t>
            </a:r>
            <a:r>
              <a:rPr lang="ru-RU" altLang="ru-RU" sz="1400" b="1" i="1" dirty="0" smtClean="0">
                <a:solidFill>
                  <a:schemeClr val="bg1"/>
                </a:solidFill>
                <a:latin typeface="Cambria" pitchFamily="18" charset="0"/>
                <a:cs typeface="Times New Roman" pitchFamily="18" charset="0"/>
              </a:rPr>
              <a:t>«Шлиц» </a:t>
            </a:r>
            <a:r>
              <a:rPr lang="ru-RU" altLang="ru-RU" sz="1400" b="1" dirty="0" smtClean="0">
                <a:solidFill>
                  <a:schemeClr val="bg1"/>
                </a:solidFill>
                <a:latin typeface="Cambria" pitchFamily="18" charset="0"/>
                <a:cs typeface="Times New Roman" pitchFamily="18" charset="0"/>
              </a:rPr>
              <a:t>и </a:t>
            </a:r>
            <a:r>
              <a:rPr lang="ru-RU" altLang="ru-RU" sz="1400" b="1" i="1" dirty="0" smtClean="0">
                <a:solidFill>
                  <a:schemeClr val="bg1"/>
                </a:solidFill>
                <a:latin typeface="Cambria" pitchFamily="18" charset="0"/>
                <a:cs typeface="Times New Roman" pitchFamily="18" charset="0"/>
              </a:rPr>
              <a:t>«шпонка» </a:t>
            </a:r>
          </a:p>
          <a:p>
            <a:pPr marL="44450" indent="41275" eaLnBrk="1" hangingPunct="1">
              <a:lnSpc>
                <a:spcPts val="1500"/>
              </a:lnSpc>
              <a:spcBef>
                <a:spcPct val="0"/>
              </a:spcBef>
              <a:spcAft>
                <a:spcPct val="0"/>
              </a:spcAft>
              <a:buClrTx/>
              <a:buSzTx/>
              <a:buFont typeface="Georgia" pitchFamily="18" charset="0"/>
              <a:buNone/>
              <a:defRPr/>
            </a:pPr>
            <a:r>
              <a:rPr lang="ru-RU" altLang="ru-RU" sz="1400" b="1" dirty="0">
                <a:solidFill>
                  <a:schemeClr val="bg1"/>
                </a:solidFill>
                <a:latin typeface="Cambria" pitchFamily="18" charset="0"/>
                <a:cs typeface="Times New Roman" pitchFamily="18" charset="0"/>
              </a:rPr>
              <a:t>п</a:t>
            </a:r>
            <a:r>
              <a:rPr lang="ru-RU" altLang="ru-RU" sz="1400" b="1" dirty="0" smtClean="0">
                <a:solidFill>
                  <a:schemeClr val="bg1"/>
                </a:solidFill>
                <a:latin typeface="Cambria" pitchFamily="18" charset="0"/>
                <a:cs typeface="Times New Roman" pitchFamily="18" charset="0"/>
              </a:rPr>
              <a:t>ереводится с немецкого соответственно как</a:t>
            </a:r>
          </a:p>
          <a:p>
            <a:pPr marL="44450" indent="41275" eaLnBrk="1" hangingPunct="1">
              <a:lnSpc>
                <a:spcPts val="1500"/>
              </a:lnSpc>
              <a:spcBef>
                <a:spcPct val="0"/>
              </a:spcBef>
              <a:spcAft>
                <a:spcPct val="0"/>
              </a:spcAft>
              <a:buClrTx/>
              <a:buSzTx/>
              <a:buFont typeface="Georgia" pitchFamily="18" charset="0"/>
              <a:buNone/>
              <a:defRPr/>
            </a:pPr>
            <a:r>
              <a:rPr lang="ru-RU" altLang="ru-RU" sz="1400" b="1" dirty="0" smtClean="0">
                <a:solidFill>
                  <a:schemeClr val="bg1"/>
                </a:solidFill>
                <a:latin typeface="Cambria" pitchFamily="18" charset="0"/>
                <a:cs typeface="Times New Roman" pitchFamily="18" charset="0"/>
              </a:rPr>
              <a:t>«щель, паз, разрез» и «щепка, подкладка».</a:t>
            </a:r>
            <a:endParaRPr lang="ru-RU" altLang="ru-RU" sz="1400" b="1" dirty="0" smtClean="0">
              <a:solidFill>
                <a:schemeClr val="bg1"/>
              </a:solidFill>
              <a:latin typeface="Cambria" pitchFamily="18" charset="0"/>
            </a:endParaRPr>
          </a:p>
        </p:txBody>
      </p:sp>
      <p:graphicFrame>
        <p:nvGraphicFramePr>
          <p:cNvPr id="2" name="Таблица 1"/>
          <p:cNvGraphicFramePr>
            <a:graphicFrameLocks noGrp="1"/>
          </p:cNvGraphicFramePr>
          <p:nvPr/>
        </p:nvGraphicFramePr>
        <p:xfrm>
          <a:off x="196850" y="3155950"/>
          <a:ext cx="3744913" cy="2578100"/>
        </p:xfrm>
        <a:graphic>
          <a:graphicData uri="http://schemas.openxmlformats.org/drawingml/2006/table">
            <a:tbl>
              <a:tblPr firstRow="1" bandRow="1">
                <a:tableStyleId>{5C22544A-7EE6-4342-B048-85BDC9FD1C3A}</a:tableStyleId>
              </a:tblPr>
              <a:tblGrid>
                <a:gridCol w="2016492"/>
                <a:gridCol w="1728421"/>
              </a:tblGrid>
              <a:tr h="921383">
                <a:tc>
                  <a:txBody>
                    <a:bodyPr/>
                    <a:lstStyle/>
                    <a:p>
                      <a:endParaRPr lang="ru-RU" sz="1800" dirty="0"/>
                    </a:p>
                  </a:txBody>
                  <a:tcPr marL="91452" marR="91452"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800" dirty="0"/>
                    </a:p>
                  </a:txBody>
                  <a:tcPr marL="91452" marR="91452"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36405">
                <a:tc>
                  <a:txBody>
                    <a:bodyPr/>
                    <a:lstStyle/>
                    <a:p>
                      <a:endParaRPr lang="ru-RU" sz="1800" dirty="0"/>
                    </a:p>
                  </a:txBody>
                  <a:tcPr marL="91452" marR="91452"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800" dirty="0"/>
                    </a:p>
                  </a:txBody>
                  <a:tcPr marL="91452" marR="91452"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0312">
                <a:tc>
                  <a:txBody>
                    <a:bodyPr/>
                    <a:lstStyle/>
                    <a:p>
                      <a:endParaRPr lang="ru-RU" sz="1800" dirty="0"/>
                    </a:p>
                  </a:txBody>
                  <a:tcPr marL="91452" marR="91452"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800" dirty="0"/>
                    </a:p>
                  </a:txBody>
                  <a:tcPr marL="91452" marR="91452"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3329" name="Picture 3"/>
          <p:cNvPicPr>
            <a:picLocks noChangeAspect="1" noChangeArrowheads="1"/>
          </p:cNvPicPr>
          <p:nvPr/>
        </p:nvPicPr>
        <p:blipFill>
          <a:blip r:embed="rId2" cstate="print"/>
          <a:srcRect/>
          <a:stretch>
            <a:fillRect/>
          </a:stretch>
        </p:blipFill>
        <p:spPr bwMode="auto">
          <a:xfrm>
            <a:off x="284163" y="3243263"/>
            <a:ext cx="1889125" cy="795337"/>
          </a:xfrm>
          <a:prstGeom prst="rect">
            <a:avLst/>
          </a:prstGeom>
          <a:noFill/>
          <a:ln w="28575">
            <a:solidFill>
              <a:schemeClr val="bg1"/>
            </a:solidFill>
            <a:miter lim="800000"/>
            <a:headEnd/>
            <a:tailEnd/>
          </a:ln>
          <a:effectLst/>
        </p:spPr>
      </p:pic>
      <p:pic>
        <p:nvPicPr>
          <p:cNvPr id="13330" name="Picture 5"/>
          <p:cNvPicPr>
            <a:picLocks noChangeAspect="1" noChangeArrowheads="1"/>
          </p:cNvPicPr>
          <p:nvPr/>
        </p:nvPicPr>
        <p:blipFill>
          <a:blip r:embed="rId3" cstate="print"/>
          <a:srcRect/>
          <a:stretch>
            <a:fillRect/>
          </a:stretch>
        </p:blipFill>
        <p:spPr bwMode="auto">
          <a:xfrm>
            <a:off x="306388" y="4149725"/>
            <a:ext cx="1889125" cy="749300"/>
          </a:xfrm>
          <a:prstGeom prst="rect">
            <a:avLst/>
          </a:prstGeom>
          <a:noFill/>
          <a:ln w="9525">
            <a:noFill/>
            <a:miter lim="800000"/>
            <a:headEnd/>
            <a:tailEnd/>
          </a:ln>
          <a:effectLst/>
        </p:spPr>
      </p:pic>
      <p:pic>
        <p:nvPicPr>
          <p:cNvPr id="13331" name="Picture 6"/>
          <p:cNvPicPr>
            <a:picLocks noChangeAspect="1" noChangeArrowheads="1"/>
          </p:cNvPicPr>
          <p:nvPr/>
        </p:nvPicPr>
        <p:blipFill>
          <a:blip r:embed="rId4" cstate="print"/>
          <a:srcRect/>
          <a:stretch>
            <a:fillRect/>
          </a:stretch>
        </p:blipFill>
        <p:spPr bwMode="auto">
          <a:xfrm>
            <a:off x="2274888" y="4149725"/>
            <a:ext cx="1619250" cy="809625"/>
          </a:xfrm>
          <a:prstGeom prst="rect">
            <a:avLst/>
          </a:prstGeom>
          <a:noFill/>
          <a:ln w="9525">
            <a:noFill/>
            <a:miter lim="800000"/>
            <a:headEnd/>
            <a:tailEnd/>
          </a:ln>
          <a:effectLst/>
        </p:spPr>
      </p:pic>
      <p:pic>
        <p:nvPicPr>
          <p:cNvPr id="13332" name="Picture 7"/>
          <p:cNvPicPr>
            <a:picLocks noChangeAspect="1" noChangeArrowheads="1"/>
          </p:cNvPicPr>
          <p:nvPr/>
        </p:nvPicPr>
        <p:blipFill>
          <a:blip r:embed="rId5" cstate="print"/>
          <a:srcRect/>
          <a:stretch>
            <a:fillRect/>
          </a:stretch>
        </p:blipFill>
        <p:spPr bwMode="auto">
          <a:xfrm>
            <a:off x="2274888" y="3201988"/>
            <a:ext cx="1603375" cy="819150"/>
          </a:xfrm>
          <a:prstGeom prst="rect">
            <a:avLst/>
          </a:prstGeom>
          <a:noFill/>
          <a:ln w="9525">
            <a:noFill/>
            <a:miter lim="800000"/>
            <a:headEnd/>
            <a:tailEnd/>
          </a:ln>
          <a:effectLst/>
        </p:spPr>
      </p:pic>
      <p:pic>
        <p:nvPicPr>
          <p:cNvPr id="13333" name="Picture 8"/>
          <p:cNvPicPr>
            <a:picLocks noChangeAspect="1" noChangeArrowheads="1"/>
          </p:cNvPicPr>
          <p:nvPr/>
        </p:nvPicPr>
        <p:blipFill>
          <a:blip r:embed="rId6" cstate="print"/>
          <a:srcRect/>
          <a:stretch>
            <a:fillRect/>
          </a:stretch>
        </p:blipFill>
        <p:spPr bwMode="auto">
          <a:xfrm>
            <a:off x="307975" y="5084763"/>
            <a:ext cx="1905000" cy="612775"/>
          </a:xfrm>
          <a:prstGeom prst="rect">
            <a:avLst/>
          </a:prstGeom>
          <a:noFill/>
          <a:ln w="9525">
            <a:noFill/>
            <a:miter lim="800000"/>
            <a:headEnd/>
            <a:tailEnd/>
          </a:ln>
          <a:effectLst/>
        </p:spPr>
      </p:pic>
      <p:pic>
        <p:nvPicPr>
          <p:cNvPr id="13334" name="Picture 9"/>
          <p:cNvPicPr>
            <a:picLocks noChangeAspect="1" noChangeArrowheads="1"/>
          </p:cNvPicPr>
          <p:nvPr/>
        </p:nvPicPr>
        <p:blipFill>
          <a:blip r:embed="rId7" cstate="print"/>
          <a:srcRect/>
          <a:stretch>
            <a:fillRect/>
          </a:stretch>
        </p:blipFill>
        <p:spPr bwMode="auto">
          <a:xfrm>
            <a:off x="2282825" y="5084763"/>
            <a:ext cx="1619250" cy="612775"/>
          </a:xfrm>
          <a:prstGeom prst="rect">
            <a:avLst/>
          </a:prstGeom>
          <a:noFill/>
          <a:ln w="9525">
            <a:noFill/>
            <a:miter lim="800000"/>
            <a:headEnd/>
            <a:tailEnd/>
          </a:ln>
          <a:effectLst/>
        </p:spPr>
      </p:pic>
      <p:graphicFrame>
        <p:nvGraphicFramePr>
          <p:cNvPr id="3" name="Таблица 2"/>
          <p:cNvGraphicFramePr>
            <a:graphicFrameLocks noGrp="1"/>
          </p:cNvGraphicFramePr>
          <p:nvPr/>
        </p:nvGraphicFramePr>
        <p:xfrm>
          <a:off x="4356100" y="3162300"/>
          <a:ext cx="4005263" cy="3074987"/>
        </p:xfrm>
        <a:graphic>
          <a:graphicData uri="http://schemas.openxmlformats.org/drawingml/2006/table">
            <a:tbl>
              <a:tblPr firstRow="1" bandRow="1">
                <a:tableStyleId>{5C22544A-7EE6-4342-B048-85BDC9FD1C3A}</a:tableStyleId>
              </a:tblPr>
              <a:tblGrid>
                <a:gridCol w="2159918"/>
                <a:gridCol w="1845345"/>
              </a:tblGrid>
              <a:tr h="915193">
                <a:tc>
                  <a:txBody>
                    <a:bodyPr/>
                    <a:lstStyle/>
                    <a:p>
                      <a:endParaRPr lang="ru-RU" sz="1800" dirty="0"/>
                    </a:p>
                  </a:txBody>
                  <a:tcPr marL="91426" marR="91426"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800" dirty="0"/>
                    </a:p>
                  </a:txBody>
                  <a:tcPr marL="91426" marR="91426"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79897">
                <a:tc>
                  <a:txBody>
                    <a:bodyPr/>
                    <a:lstStyle/>
                    <a:p>
                      <a:endParaRPr lang="ru-RU" sz="1800" dirty="0"/>
                    </a:p>
                  </a:txBody>
                  <a:tcPr marL="91426" marR="91426"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800" dirty="0"/>
                    </a:p>
                  </a:txBody>
                  <a:tcPr marL="91426" marR="91426"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79897">
                <a:tc>
                  <a:txBody>
                    <a:bodyPr/>
                    <a:lstStyle/>
                    <a:p>
                      <a:endParaRPr lang="ru-RU" sz="1800" dirty="0"/>
                    </a:p>
                  </a:txBody>
                  <a:tcPr marL="91426" marR="91426"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dirty="0"/>
                    </a:p>
                  </a:txBody>
                  <a:tcPr marL="91426" marR="91426"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3349" name="Picture 23"/>
          <p:cNvPicPr>
            <a:picLocks noChangeAspect="1" noChangeArrowheads="1"/>
          </p:cNvPicPr>
          <p:nvPr/>
        </p:nvPicPr>
        <p:blipFill>
          <a:blip r:embed="rId8" cstate="print"/>
          <a:srcRect/>
          <a:stretch>
            <a:fillRect/>
          </a:stretch>
        </p:blipFill>
        <p:spPr bwMode="auto">
          <a:xfrm>
            <a:off x="4427538" y="3201988"/>
            <a:ext cx="2016125" cy="819150"/>
          </a:xfrm>
          <a:prstGeom prst="rect">
            <a:avLst/>
          </a:prstGeom>
          <a:noFill/>
          <a:ln w="9525">
            <a:noFill/>
            <a:miter lim="800000"/>
            <a:headEnd/>
            <a:tailEnd/>
          </a:ln>
          <a:effectLst/>
        </p:spPr>
      </p:pic>
      <p:pic>
        <p:nvPicPr>
          <p:cNvPr id="13350" name="Picture 24"/>
          <p:cNvPicPr>
            <a:picLocks noChangeAspect="1" noChangeArrowheads="1"/>
          </p:cNvPicPr>
          <p:nvPr/>
        </p:nvPicPr>
        <p:blipFill>
          <a:blip r:embed="rId9" cstate="print"/>
          <a:srcRect/>
          <a:stretch>
            <a:fillRect/>
          </a:stretch>
        </p:blipFill>
        <p:spPr bwMode="auto">
          <a:xfrm>
            <a:off x="6581775" y="3243263"/>
            <a:ext cx="1662113" cy="723900"/>
          </a:xfrm>
          <a:prstGeom prst="rect">
            <a:avLst/>
          </a:prstGeom>
          <a:noFill/>
          <a:ln w="9525">
            <a:noFill/>
            <a:miter lim="800000"/>
            <a:headEnd/>
            <a:tailEnd/>
          </a:ln>
          <a:effectLst/>
        </p:spPr>
      </p:pic>
      <p:pic>
        <p:nvPicPr>
          <p:cNvPr id="13351" name="Picture 25"/>
          <p:cNvPicPr>
            <a:picLocks noChangeAspect="1" noChangeArrowheads="1"/>
          </p:cNvPicPr>
          <p:nvPr/>
        </p:nvPicPr>
        <p:blipFill>
          <a:blip r:embed="rId10" cstate="print"/>
          <a:srcRect/>
          <a:stretch>
            <a:fillRect/>
          </a:stretch>
        </p:blipFill>
        <p:spPr bwMode="auto">
          <a:xfrm>
            <a:off x="4427538" y="4122738"/>
            <a:ext cx="2016125" cy="962025"/>
          </a:xfrm>
          <a:prstGeom prst="rect">
            <a:avLst/>
          </a:prstGeom>
          <a:noFill/>
          <a:ln w="9525">
            <a:noFill/>
            <a:miter lim="800000"/>
            <a:headEnd/>
            <a:tailEnd/>
          </a:ln>
          <a:effectLst/>
        </p:spPr>
      </p:pic>
      <p:pic>
        <p:nvPicPr>
          <p:cNvPr id="13352" name="Picture 26"/>
          <p:cNvPicPr>
            <a:picLocks noChangeAspect="1" noChangeArrowheads="1"/>
          </p:cNvPicPr>
          <p:nvPr/>
        </p:nvPicPr>
        <p:blipFill>
          <a:blip r:embed="rId11" cstate="print"/>
          <a:srcRect/>
          <a:stretch>
            <a:fillRect/>
          </a:stretch>
        </p:blipFill>
        <p:spPr bwMode="auto">
          <a:xfrm>
            <a:off x="6581775" y="4116388"/>
            <a:ext cx="1662113" cy="976312"/>
          </a:xfrm>
          <a:prstGeom prst="rect">
            <a:avLst/>
          </a:prstGeom>
          <a:noFill/>
          <a:ln w="9525">
            <a:noFill/>
            <a:miter lim="800000"/>
            <a:headEnd/>
            <a:tailEnd/>
          </a:ln>
          <a:effectLst/>
        </p:spPr>
      </p:pic>
      <p:pic>
        <p:nvPicPr>
          <p:cNvPr id="13353" name="Picture 27"/>
          <p:cNvPicPr>
            <a:picLocks noChangeAspect="1" noChangeArrowheads="1"/>
          </p:cNvPicPr>
          <p:nvPr/>
        </p:nvPicPr>
        <p:blipFill>
          <a:blip r:embed="rId12" cstate="print"/>
          <a:srcRect/>
          <a:stretch>
            <a:fillRect/>
          </a:stretch>
        </p:blipFill>
        <p:spPr bwMode="auto">
          <a:xfrm>
            <a:off x="4427538" y="5191125"/>
            <a:ext cx="2051050" cy="946150"/>
          </a:xfrm>
          <a:prstGeom prst="rect">
            <a:avLst/>
          </a:prstGeom>
          <a:noFill/>
          <a:ln w="9525">
            <a:noFill/>
            <a:miter lim="800000"/>
            <a:headEnd/>
            <a:tailEnd/>
          </a:ln>
          <a:effectLst/>
        </p:spPr>
      </p:pic>
      <p:pic>
        <p:nvPicPr>
          <p:cNvPr id="13354" name="Picture 28"/>
          <p:cNvPicPr>
            <a:picLocks noChangeAspect="1" noChangeArrowheads="1"/>
          </p:cNvPicPr>
          <p:nvPr/>
        </p:nvPicPr>
        <p:blipFill>
          <a:blip r:embed="rId13" cstate="print"/>
          <a:srcRect/>
          <a:stretch>
            <a:fillRect/>
          </a:stretch>
        </p:blipFill>
        <p:spPr bwMode="auto">
          <a:xfrm>
            <a:off x="6581775" y="5191125"/>
            <a:ext cx="1662113" cy="947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noRot="1" noChangeAspect="1" noMove="1" noResize="1" noEditPoints="1" noAdjustHandles="1" noChangeArrowheads="1" noChangeShapeType="1" noTextEdit="1"/>
          </p:cNvSpPr>
          <p:nvPr>
            <p:ph idx="1"/>
          </p:nvPr>
        </p:nvSpPr>
        <p:spPr>
          <a:xfrm>
            <a:off x="0" y="0"/>
            <a:ext cx="9144000" cy="6858000"/>
          </a:xfrm>
          <a:prstGeom prst="rect">
            <a:avLst/>
          </a:prstGeom>
          <a:blipFill rotWithShape="1">
            <a:blip r:embed="rId2" cstate="print"/>
            <a:stretch>
              <a:fillRect t="-444" r="-733"/>
            </a:stretch>
          </a:blipFill>
          <a:extLst>
            <a:ext uri="{91240B29-F687-4F45-9708-019B960494DF}">
              <a14:hiddenLine xmlns:a14="http://schemas.microsoft.com/office/drawing/2010/main" xmlns="" w="9525">
                <a:solidFill>
                  <a:srgbClr val="000000"/>
                </a:solidFill>
                <a:miter lim="800000"/>
                <a:headEnd/>
                <a:tailEnd/>
              </a14:hiddenLine>
            </a:ext>
          </a:extLst>
        </p:spPr>
        <p:txBody>
          <a:bodyPr/>
          <a:lstStyle/>
          <a:p>
            <a:pPr lvl="3">
              <a:defRPr/>
            </a:pPr>
            <a:r>
              <a:rPr lang="ru-RU" dirty="0">
                <a:noFill/>
              </a:rPr>
              <a:t>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ab71b55ced81243140f82b95429777dd25e1b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TotalTime>
  <Words>1957</Words>
  <Application>Microsoft Office PowerPoint</Application>
  <PresentationFormat>Экран (4:3)</PresentationFormat>
  <Paragraphs>251</Paragraphs>
  <Slides>20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SpykeR</dc:creator>
  <cp:lastModifiedBy>KetUt</cp:lastModifiedBy>
  <cp:revision>6</cp:revision>
  <dcterms:created xsi:type="dcterms:W3CDTF">2014-06-19T09:10:47Z</dcterms:created>
  <dcterms:modified xsi:type="dcterms:W3CDTF">2014-11-18T06:47:20Z</dcterms:modified>
</cp:coreProperties>
</file>