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7FDEE-DEFE-42AC-8303-E62A4D40FBD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931A2-5522-414D-8386-5F0613D65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6420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64208m"/>
          <p:cNvPicPr>
            <a:picLocks noChangeAspect="1" noChangeArrowheads="1"/>
          </p:cNvPicPr>
          <p:nvPr/>
        </p:nvPicPr>
        <p:blipFill>
          <a:blip r:embed="rId13" cstate="print"/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ZHestokoe%20obraschenie%20s%20det'm.fl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78;&#1077;&#1089;&#1090;&#1086;&#1082;&#1086;&#1077;%20&#1086;&#1073;&#1088;&#1072;&#1097;&#1077;&#1085;&#1080;&#1077;%20&#1089;%20&#1076;&#1077;&#1090;&#1100;&#1084;&#1080;.pp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352928" cy="3816424"/>
          </a:xfrm>
        </p:spPr>
        <p:txBody>
          <a:bodyPr/>
          <a:lstStyle/>
          <a:p>
            <a:r>
              <a:rPr lang="ru-RU" sz="3600" b="1" dirty="0" smtClean="0">
                <a:latin typeface="Georgia" pitchFamily="18" charset="0"/>
              </a:rPr>
              <a:t>Родительское собрание</a:t>
            </a:r>
          </a:p>
          <a:p>
            <a:r>
              <a:rPr lang="ru-RU" sz="3600" b="1" dirty="0" smtClean="0">
                <a:latin typeface="Georgia" pitchFamily="18" charset="0"/>
              </a:rPr>
              <a:t> в 5 а классе</a:t>
            </a:r>
            <a:r>
              <a:rPr lang="ru-RU" sz="3600" b="1" u="sng" dirty="0" smtClean="0">
                <a:latin typeface="Georgia" pitchFamily="18" charset="0"/>
              </a:rPr>
              <a:t> </a:t>
            </a:r>
          </a:p>
          <a:p>
            <a:r>
              <a:rPr lang="ru-RU" sz="2800" dirty="0" smtClean="0">
                <a:latin typeface="Georgia" pitchFamily="18" charset="0"/>
              </a:rPr>
              <a:t>МБОУ Шахунской СОШ №1  им. Д Комарова</a:t>
            </a:r>
          </a:p>
          <a:p>
            <a:r>
              <a:rPr lang="ru-RU" sz="4400" b="1" u="sng" dirty="0" smtClean="0">
                <a:solidFill>
                  <a:srgbClr val="C00000"/>
                </a:solidFill>
                <a:latin typeface="Georgia" pitchFamily="18" charset="0"/>
              </a:rPr>
              <a:t>«Педагогическая позиция родителей»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2400" b="1" dirty="0" smtClean="0">
                <a:latin typeface="Georgia" pitchFamily="18" charset="0"/>
              </a:rPr>
              <a:t>19 марта 2013 года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19872" cy="26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Поговорим?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530066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«НАКАЗАНИЯ И ПООЩРЕНИЯ В СЕМЬЕ»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Как вы считаете, нужны ли в воспитании детей поощрения? Наказания? Почему? </a:t>
            </a:r>
          </a:p>
          <a:p>
            <a:pPr algn="ctr">
              <a:buNone/>
            </a:pPr>
            <a:endParaRPr lang="ru-RU" sz="24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Какие средства поощрения вы знаете и используете в воспитании?</a:t>
            </a: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Как можно одобрить ребенка? </a:t>
            </a:r>
          </a:p>
          <a:p>
            <a:pPr algn="ctr">
              <a:buNone/>
            </a:pPr>
            <a:endParaRPr lang="ru-RU" sz="24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Как можно похвалить ребенка?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Доверие - это проявление уважения к детям</a:t>
            </a:r>
          </a:p>
          <a:p>
            <a:pPr algn="ctr">
              <a:buNone/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Вывод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751982"/>
          </a:xfrm>
        </p:spPr>
        <p:txBody>
          <a:bodyPr/>
          <a:lstStyle/>
          <a:p>
            <a:pPr algn="ctr">
              <a:buNone/>
            </a:pPr>
            <a:endParaRPr lang="ru-RU" sz="40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Georgia" pitchFamily="18" charset="0"/>
              </a:rPr>
              <a:t>Поощрять</a:t>
            </a:r>
            <a:r>
              <a:rPr lang="ru-RU" sz="4000" dirty="0" smtClean="0">
                <a:latin typeface="Georgia" pitchFamily="18" charset="0"/>
              </a:rPr>
              <a:t> ребенка надо </a:t>
            </a:r>
            <a:r>
              <a:rPr lang="ru-RU" sz="4000" u="sng" dirty="0" smtClean="0">
                <a:latin typeface="Georgia" pitchFamily="18" charset="0"/>
              </a:rPr>
              <a:t>не за сам факт </a:t>
            </a:r>
            <a:r>
              <a:rPr lang="ru-RU" sz="4000" dirty="0" smtClean="0">
                <a:latin typeface="Georgia" pitchFamily="18" charset="0"/>
              </a:rPr>
              <a:t>выполнения обязанностей,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а зато, с каким старанием и прилежанием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он выполнил эту работу.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Поговорим?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Georgia" pitchFamily="18" charset="0"/>
                <a:hlinkClick r:id="rId2" action="ppaction://hlinkfile"/>
              </a:rPr>
              <a:t>А как вы относитесь к материальным поощрениям? </a:t>
            </a:r>
            <a:endParaRPr lang="ru-RU" sz="3200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32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Georgia" pitchFamily="18" charset="0"/>
              </a:rPr>
              <a:t>Какими подарками можно поощрять? </a:t>
            </a:r>
          </a:p>
          <a:p>
            <a:pPr algn="ctr">
              <a:buNone/>
            </a:pPr>
            <a:endParaRPr lang="ru-RU" sz="32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Georgia" pitchFamily="18" charset="0"/>
              </a:rPr>
              <a:t>Какие средства наказания можно использовать?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Виды наказания: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35958"/>
          </a:xfrm>
        </p:spPr>
        <p:txBody>
          <a:bodyPr/>
          <a:lstStyle/>
          <a:p>
            <a:pPr algn="ctr"/>
            <a:r>
              <a:rPr lang="ru-RU" sz="3600" dirty="0" smtClean="0">
                <a:latin typeface="Georgia" pitchFamily="18" charset="0"/>
              </a:rPr>
              <a:t>замечание; 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лишения удовольствия и развлечений; 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лишение доверия. </a:t>
            </a:r>
          </a:p>
          <a:p>
            <a:pPr algn="ctr">
              <a:buNone/>
            </a:pPr>
            <a:endParaRPr lang="ru-RU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hlinkClick r:id="rId2" action="ppaction://hlinkpres?slideindex=1&amp;slidetitle="/>
              </a:rPr>
              <a:t>Нужны ли физические наказания?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«Если бы меня спросили, какое воспитание хуже – авторитарное или попустительское, я бы ответил: и то и другое плохо, но ещё хуже – непоследовательное воспитание». 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Georgia" pitchFamily="18" charset="0"/>
              </a:rPr>
              <a:t>(А. Петровский, академик, доктор психологических наук.)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Памятка родителям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Усвойте три основных умения: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ru-RU" sz="2400" dirty="0" smtClean="0">
                <a:latin typeface="Georgia" pitchFamily="18" charset="0"/>
              </a:rPr>
              <a:t>Активно слушайте, то есть умейте слышать, что ребёнок хочет сказать вам;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Доводите  до сознания ребёнка собственные слова, другими словами – это умение выразить собственные чувства;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Используйте принцип «оба правы» при разрешении спорных вопросов, то есть говорите с ребёнком так, чтобы результатами разговора были довольны оба его участника.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Georgia" pitchFamily="18" charset="0"/>
              </a:rPr>
              <a:t>Удачи Вам!</a:t>
            </a:r>
            <a:endParaRPr lang="ru-RU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46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935831"/>
          </a:xfrm>
        </p:spPr>
        <p:txBody>
          <a:bodyPr/>
          <a:lstStyle/>
          <a:p>
            <a:r>
              <a:rPr lang="ru-RU" sz="2000" dirty="0" smtClean="0">
                <a:latin typeface="Georgia" pitchFamily="18" charset="0"/>
              </a:rPr>
              <a:t>Каждый день в семье, где есть дети, возникают десятки различных педагогических ситуаций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1829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8104" y="1484784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Родители должны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правильно оценить поступок ребёнка,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занять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определённую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позицию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по отношению к нему, применить меры воздействия, то есть </a:t>
            </a: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выступить в роли воспитателей.</a:t>
            </a:r>
            <a:endParaRPr lang="ru-RU" sz="24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Условно можно выделить несколько видов семейных отношений.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Диктат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– это тип семейных отношений, где одни её члены подавляют самостоятельность, инициативу, чувство собственного достоинства других. </a:t>
            </a:r>
          </a:p>
          <a:p>
            <a:pPr algn="ctr">
              <a:buNone/>
            </a:pP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63"/>
            <a:ext cx="9144000" cy="68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530066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Родители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предпочитающие</a:t>
            </a:r>
            <a:r>
              <a:rPr lang="ru-RU" sz="2800" dirty="0" smtClean="0">
                <a:latin typeface="Georgia" pitchFamily="18" charset="0"/>
              </a:rPr>
              <a:t> всем видам воздействия </a:t>
            </a:r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приказ</a:t>
            </a:r>
            <a:r>
              <a:rPr lang="ru-RU" sz="2800" dirty="0" smtClean="0">
                <a:latin typeface="Georgia" pitchFamily="18" charset="0"/>
              </a:rPr>
              <a:t>, неизбежно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сталкиваются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 сопротивлением ребёнка</a:t>
            </a:r>
            <a:r>
              <a:rPr lang="ru-RU" sz="2800" dirty="0" smtClean="0">
                <a:latin typeface="Georgia" pitchFamily="18" charset="0"/>
              </a:rPr>
              <a:t>, </a:t>
            </a:r>
          </a:p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который отвечает за нажим, принуждение, угрозы и другие жестокие меры своими контрмерами, 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обманом, вспышками грубости, а иногда и откровенной ненавистью. </a:t>
            </a:r>
          </a:p>
          <a:p>
            <a:pPr algn="ctr">
              <a:buNone/>
            </a:pPr>
            <a:r>
              <a:rPr lang="ru-RU" sz="2800" u="sng" dirty="0" smtClean="0">
                <a:latin typeface="Georgia" pitchFamily="18" charset="0"/>
              </a:rPr>
              <a:t>Может вырасти</a:t>
            </a:r>
            <a:r>
              <a:rPr lang="ru-RU" sz="2800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приспособленец, трус, циник, хам, деспот.</a:t>
            </a:r>
          </a:p>
          <a:p>
            <a:pPr algn="ctr">
              <a:buNone/>
            </a:pPr>
            <a:endParaRPr lang="ru-RU" sz="28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Возможные причины диктатуры ребёнка: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823990"/>
          </a:xfrm>
        </p:spPr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>Ребёнок долго болеет, и родители готовы сделать всё, чтобы «компенсировать» то, чего лишила его болезнь;</a:t>
            </a:r>
          </a:p>
          <a:p>
            <a:r>
              <a:rPr lang="ru-RU" sz="2800" dirty="0" smtClean="0">
                <a:latin typeface="Georgia" pitchFamily="18" charset="0"/>
              </a:rPr>
              <a:t> «Поздний ребёнок» у весьма немолодых  родителей, потерявших надежду на то, что у них будет ребёнок. Дети часто в этом случае не знают отказа  и их любые требования выполняются безоговорочно.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Диктат родителей и опека – </a:t>
            </a:r>
          </a:p>
          <a:p>
            <a:pPr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Georgia" pitchFamily="18" charset="0"/>
              </a:rPr>
              <a:t>явление одного порядка</a:t>
            </a: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Разумеется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32859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Диктат </a:t>
            </a:r>
            <a:r>
              <a:rPr lang="ru-RU" sz="2800" dirty="0" smtClean="0">
                <a:latin typeface="Georgia" pitchFamily="18" charset="0"/>
              </a:rPr>
              <a:t>предполагает насилие, приказ, жестокий авторитаризм, 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опека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– заботу, ограждение от трудностей, ласковое участие. Однако результат во многом совпадает: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у детей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отсутствует  самостоятельность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инициативность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они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устранены от решения вопросов,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 касающихся их лично, общих проблем семьи</a:t>
            </a:r>
            <a:r>
              <a:rPr lang="ru-RU" sz="2800" dirty="0" smtClean="0">
                <a:latin typeface="Georgia" pitchFamily="18" charset="0"/>
              </a:rPr>
              <a:t>. Возникающий ещё в раннем детстве импульс, почти инстинкт «я сам» уступают место безразличию «</a:t>
            </a:r>
            <a:r>
              <a:rPr lang="ru-RU" sz="2800" b="1" i="1" dirty="0" smtClean="0">
                <a:solidFill>
                  <a:schemeClr val="tx2"/>
                </a:solidFill>
                <a:latin typeface="Georgia" pitchFamily="18" charset="0"/>
              </a:rPr>
              <a:t>пусть мама, пусть папа сделают, решат, помогут</a:t>
            </a:r>
            <a:r>
              <a:rPr lang="ru-RU" sz="2800" dirty="0" smtClean="0">
                <a:latin typeface="Georgia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«Диктат снизу» -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деспотизм ребёнка оборотная сторона чрезмерной опеки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530066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Однако </a:t>
            </a:r>
            <a:r>
              <a:rPr lang="ru-RU" sz="2800" b="1" dirty="0" smtClean="0">
                <a:latin typeface="Georgia" pitchFamily="18" charset="0"/>
              </a:rPr>
              <a:t>не всегда опека порождает деспотическое поведение</a:t>
            </a:r>
            <a:r>
              <a:rPr lang="ru-RU" sz="2800" dirty="0" smtClean="0">
                <a:latin typeface="Georgia" pitchFamily="18" charset="0"/>
              </a:rPr>
              <a:t>. Этого может и не быть, если </a:t>
            </a:r>
            <a:r>
              <a:rPr lang="ru-RU" sz="2800" u="sng" dirty="0" smtClean="0">
                <a:solidFill>
                  <a:srgbClr val="C00000"/>
                </a:solidFill>
                <a:latin typeface="Georgia" pitchFamily="18" charset="0"/>
              </a:rPr>
              <a:t>родители не теряют чувства собственного достоинства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и </a:t>
            </a:r>
            <a:r>
              <a:rPr lang="ru-RU" sz="2800" u="sng" dirty="0" smtClean="0">
                <a:solidFill>
                  <a:srgbClr val="C00000"/>
                </a:solidFill>
                <a:latin typeface="Georgia" pitchFamily="18" charset="0"/>
              </a:rPr>
              <a:t>умеют вызвать к себе уважение ребёнка</a:t>
            </a:r>
            <a:r>
              <a:rPr lang="ru-RU" sz="2800" dirty="0" smtClean="0">
                <a:latin typeface="Georgia" pitchFamily="18" charset="0"/>
              </a:rPr>
              <a:t>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Опека</a:t>
            </a:r>
            <a:r>
              <a:rPr lang="ru-RU" sz="2800" dirty="0" smtClean="0">
                <a:latin typeface="Georgia" pitchFamily="18" charset="0"/>
              </a:rPr>
              <a:t> как воспитательная тактика – </a:t>
            </a:r>
            <a:r>
              <a:rPr lang="ru-RU" sz="2800" b="1" dirty="0" smtClean="0">
                <a:latin typeface="Georgia" pitchFamily="18" charset="0"/>
              </a:rPr>
              <a:t>откровенный враг, </a:t>
            </a:r>
            <a:r>
              <a:rPr lang="ru-RU" sz="2800" dirty="0" smtClean="0">
                <a:latin typeface="Georgia" pitchFamily="18" charset="0"/>
              </a:rPr>
              <a:t>потому что опекаемого, прежде всего, </a:t>
            </a:r>
            <a:r>
              <a:rPr lang="ru-RU" sz="2800" b="1" dirty="0" smtClean="0">
                <a:latin typeface="Georgia" pitchFamily="18" charset="0"/>
              </a:rPr>
              <a:t>ограждают от трудовых усилий и ответственности</a:t>
            </a:r>
            <a:r>
              <a:rPr lang="ru-RU" sz="2800" dirty="0" smtClean="0">
                <a:latin typeface="Georgia" pitchFamily="18" charset="0"/>
              </a:rPr>
              <a:t>. Погубить человека с помощью чрезмерной опеки, в общем – то легче, чем осчастливить его.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Как желательно относится к своему ребёнку: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530066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1</a:t>
            </a:r>
            <a:r>
              <a:rPr lang="ru-RU" sz="1800" b="1" dirty="0" smtClean="0"/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Смотри</a:t>
            </a:r>
            <a:r>
              <a:rPr lang="ru-RU" sz="1800" b="1" dirty="0" smtClean="0"/>
              <a:t> </a:t>
            </a:r>
            <a:r>
              <a:rPr lang="ru-RU" sz="1800" dirty="0" smtClean="0"/>
              <a:t>на своего ребенка </a:t>
            </a:r>
            <a:r>
              <a:rPr lang="ru-RU" sz="1800" b="1" dirty="0" smtClean="0">
                <a:solidFill>
                  <a:srgbClr val="C00000"/>
                </a:solidFill>
              </a:rPr>
              <a:t>как на самостоятельную личность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2. </a:t>
            </a:r>
            <a:r>
              <a:rPr lang="ru-RU" sz="1800" b="1" dirty="0" smtClean="0">
                <a:solidFill>
                  <a:srgbClr val="C00000"/>
                </a:solidFill>
              </a:rPr>
              <a:t>Говори</a:t>
            </a:r>
            <a:r>
              <a:rPr lang="ru-RU" sz="1800" dirty="0" smtClean="0"/>
              <a:t> с ним </a:t>
            </a:r>
            <a:r>
              <a:rPr lang="ru-RU" sz="1800" b="1" dirty="0" smtClean="0">
                <a:solidFill>
                  <a:srgbClr val="C00000"/>
                </a:solidFill>
              </a:rPr>
              <a:t>о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некоторых </a:t>
            </a:r>
            <a:r>
              <a:rPr lang="ru-RU" sz="1800" b="1" dirty="0" smtClean="0">
                <a:solidFill>
                  <a:srgbClr val="C00000"/>
                </a:solidFill>
              </a:rPr>
              <a:t>планах,</a:t>
            </a:r>
            <a:r>
              <a:rPr lang="ru-RU" sz="1800" dirty="0" smtClean="0"/>
              <a:t> касающихся домашнего хозяйства, например, </a:t>
            </a:r>
            <a:r>
              <a:rPr lang="ru-RU" sz="1800" u="sng" dirty="0" smtClean="0"/>
              <a:t>что купить</a:t>
            </a:r>
            <a:r>
              <a:rPr lang="ru-RU" sz="1800" dirty="0" smtClean="0"/>
              <a:t>, </a:t>
            </a:r>
            <a:r>
              <a:rPr lang="ru-RU" sz="1800" u="sng" dirty="0" smtClean="0"/>
              <a:t>что поправить</a:t>
            </a:r>
            <a:r>
              <a:rPr lang="ru-RU" sz="1800" dirty="0" smtClean="0"/>
              <a:t>, </a:t>
            </a:r>
            <a:r>
              <a:rPr lang="ru-RU" sz="1800" u="sng" dirty="0" smtClean="0"/>
              <a:t>что сэкономить</a:t>
            </a:r>
            <a:r>
              <a:rPr lang="ru-RU" sz="1800" dirty="0" smtClean="0"/>
              <a:t>, чтобы ребенок чувствовал себя членом семейного коллектива.</a:t>
            </a:r>
          </a:p>
          <a:p>
            <a:pPr>
              <a:buNone/>
            </a:pPr>
            <a:r>
              <a:rPr lang="ru-RU" sz="1800" dirty="0" smtClean="0"/>
              <a:t>	3. Все время </a:t>
            </a:r>
            <a:r>
              <a:rPr lang="ru-RU" sz="1800" b="1" dirty="0" smtClean="0">
                <a:solidFill>
                  <a:srgbClr val="C00000"/>
                </a:solidFill>
              </a:rPr>
              <a:t>доказывай</a:t>
            </a:r>
            <a:r>
              <a:rPr lang="ru-RU" sz="1800" dirty="0" smtClean="0"/>
              <a:t> своим поведением, </a:t>
            </a:r>
            <a:r>
              <a:rPr lang="ru-RU" sz="1800" b="1" dirty="0" smtClean="0">
                <a:solidFill>
                  <a:srgbClr val="C00000"/>
                </a:solidFill>
              </a:rPr>
              <a:t>что умеешь держать слово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 4. </a:t>
            </a:r>
            <a:r>
              <a:rPr lang="ru-RU" sz="1800" dirty="0" smtClean="0">
                <a:solidFill>
                  <a:srgbClr val="C00000"/>
                </a:solidFill>
              </a:rPr>
              <a:t>Держи себя так</a:t>
            </a:r>
            <a:r>
              <a:rPr lang="ru-RU" sz="1800" dirty="0" smtClean="0"/>
              <a:t>, чтобы </a:t>
            </a:r>
            <a:r>
              <a:rPr lang="ru-RU" sz="1800" dirty="0" smtClean="0">
                <a:solidFill>
                  <a:srgbClr val="C00000"/>
                </a:solidFill>
              </a:rPr>
              <a:t>ребенок не боялся идти к тебе </a:t>
            </a:r>
            <a:r>
              <a:rPr lang="ru-RU" sz="1800" dirty="0" smtClean="0"/>
              <a:t>с любым вопросом, даже и тогда, когда чувствует, что вопрос деликатный.</a:t>
            </a:r>
          </a:p>
          <a:p>
            <a:pPr>
              <a:buNone/>
            </a:pPr>
            <a:r>
              <a:rPr lang="ru-RU" sz="1800" dirty="0" smtClean="0"/>
              <a:t>	5. Раньше, </a:t>
            </a:r>
            <a:r>
              <a:rPr lang="ru-RU" sz="1800" b="1" dirty="0" smtClean="0">
                <a:solidFill>
                  <a:srgbClr val="C00000"/>
                </a:solidFill>
              </a:rPr>
              <a:t>чем пристыдить или наказать </a:t>
            </a:r>
            <a:r>
              <a:rPr lang="ru-RU" sz="1800" dirty="0" smtClean="0"/>
              <a:t>ребенка, </a:t>
            </a:r>
            <a:r>
              <a:rPr lang="ru-RU" sz="1800" b="1" dirty="0" smtClean="0">
                <a:solidFill>
                  <a:srgbClr val="C00000"/>
                </a:solidFill>
              </a:rPr>
              <a:t>постарайся понять</a:t>
            </a:r>
            <a:r>
              <a:rPr lang="ru-RU" sz="1800" dirty="0" smtClean="0"/>
              <a:t>, по каким побуждениям он совершил свой поступок.</a:t>
            </a:r>
          </a:p>
          <a:p>
            <a:pPr>
              <a:buNone/>
            </a:pPr>
            <a:r>
              <a:rPr lang="ru-RU" sz="1800" dirty="0" smtClean="0"/>
              <a:t>	6. </a:t>
            </a:r>
            <a:r>
              <a:rPr lang="ru-RU" sz="1800" b="1" dirty="0" smtClean="0">
                <a:solidFill>
                  <a:srgbClr val="C00000"/>
                </a:solidFill>
              </a:rPr>
              <a:t>Не обращайся </a:t>
            </a:r>
            <a:r>
              <a:rPr lang="ru-RU" sz="1800" dirty="0" smtClean="0"/>
              <a:t>с ним все время </a:t>
            </a:r>
            <a:r>
              <a:rPr lang="ru-RU" sz="1800" b="1" dirty="0" smtClean="0">
                <a:solidFill>
                  <a:srgbClr val="C00000"/>
                </a:solidFill>
              </a:rPr>
              <a:t>как с маленьким ребенком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	7. </a:t>
            </a:r>
            <a:r>
              <a:rPr lang="ru-RU" sz="1800" b="1" dirty="0" smtClean="0">
                <a:solidFill>
                  <a:srgbClr val="C00000"/>
                </a:solidFill>
              </a:rPr>
              <a:t>Не балуй его </a:t>
            </a:r>
            <a:r>
              <a:rPr lang="ru-RU" sz="1800" dirty="0" smtClean="0"/>
              <a:t>и не делай за него то, что он мог бы сделать сам.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Помните! Воспитывая ребенка, оба родителя и остальные родственники должны действовать согласованно.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Edu blue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172</TotalTime>
  <Words>505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Тема9</vt:lpstr>
      <vt:lpstr>Слайд 1</vt:lpstr>
      <vt:lpstr>Каждый день в семье, где есть дети, возникают десятки различных педагогических ситуаций. </vt:lpstr>
      <vt:lpstr> Условно можно выделить несколько видов семейных отношений. </vt:lpstr>
      <vt:lpstr>Слайд 4</vt:lpstr>
      <vt:lpstr>Слайд 5</vt:lpstr>
      <vt:lpstr> Возможные причины диктатуры ребёнка: </vt:lpstr>
      <vt:lpstr>Разумеется</vt:lpstr>
      <vt:lpstr>«Диктат снизу» - деспотизм ребёнка оборотная сторона чрезмерной опеки</vt:lpstr>
      <vt:lpstr>  Как желательно относится к своему ребёнку:    </vt:lpstr>
      <vt:lpstr>Поговорим?</vt:lpstr>
      <vt:lpstr>Вывод</vt:lpstr>
      <vt:lpstr>Поговорим?</vt:lpstr>
      <vt:lpstr> Виды наказания:  </vt:lpstr>
      <vt:lpstr>Слайд 14</vt:lpstr>
      <vt:lpstr>Памятка родителям</vt:lpstr>
      <vt:lpstr>Удачи Вам!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21</cp:revision>
  <dcterms:modified xsi:type="dcterms:W3CDTF">2013-11-24T12:59:04Z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