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89" r:id="rId3"/>
    <p:sldId id="290" r:id="rId4"/>
    <p:sldId id="291" r:id="rId5"/>
    <p:sldId id="266" r:id="rId6"/>
    <p:sldId id="267" r:id="rId7"/>
    <p:sldId id="257" r:id="rId8"/>
    <p:sldId id="258" r:id="rId9"/>
    <p:sldId id="259" r:id="rId10"/>
    <p:sldId id="260" r:id="rId11"/>
    <p:sldId id="261" r:id="rId12"/>
    <p:sldId id="262" r:id="rId13"/>
    <p:sldId id="274" r:id="rId14"/>
    <p:sldId id="275" r:id="rId15"/>
    <p:sldId id="276" r:id="rId16"/>
    <p:sldId id="277" r:id="rId17"/>
    <p:sldId id="278" r:id="rId18"/>
    <p:sldId id="287" r:id="rId19"/>
    <p:sldId id="288" r:id="rId20"/>
    <p:sldId id="279" r:id="rId21"/>
    <p:sldId id="280" r:id="rId22"/>
    <p:sldId id="281" r:id="rId23"/>
    <p:sldId id="292" r:id="rId24"/>
    <p:sldId id="293" r:id="rId25"/>
    <p:sldId id="294" r:id="rId26"/>
    <p:sldId id="295" r:id="rId27"/>
    <p:sldId id="296" r:id="rId28"/>
    <p:sldId id="297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C0C0C"/>
    <a:srgbClr val="FF0000"/>
    <a:srgbClr val="3333CC"/>
    <a:srgbClr val="FF9933"/>
    <a:srgbClr val="009999"/>
    <a:srgbClr val="333399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81388C0D-ED30-41FE-AADE-4D7B14413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2248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3A52F-A07C-4CC7-B37E-D73A80495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920049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168FD-74A8-46F2-A428-24C2F822E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162434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B1F53-D4F3-479F-8234-A51524CEF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567338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2B671-F483-46A5-84C1-94F8C0F8F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321949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0A08D-322B-4882-949B-17D05044B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642116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E57DA-6687-4454-9D74-CD02E80E6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685403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04B06-3DA0-44F0-A28E-FDD1E191E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871849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038CD-0D3C-4C4A-9A13-2E9D5FF5C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345110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714B6-4974-413C-918C-9BCD50480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282231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97F74-1567-4104-88C0-2914CAB69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563613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970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B5089EC-E3E7-495A-B58E-3E2774953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97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/>
      <p:bldP spid="29706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70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70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70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70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70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70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70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70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70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70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70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70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70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70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70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4400" dirty="0" smtClean="0"/>
              <a:t>Контрольные вопросы</a:t>
            </a:r>
            <a:br>
              <a:rPr lang="ru-RU" sz="4400" dirty="0" smtClean="0"/>
            </a:br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Подготовка </a:t>
            </a:r>
            <a:r>
              <a:rPr lang="ru-RU" sz="4400" dirty="0" smtClean="0">
                <a:solidFill>
                  <a:srgbClr val="FF0000"/>
                </a:solidFill>
              </a:rPr>
              <a:t>к олимпиаде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800" smtClean="0">
                <a:solidFill>
                  <a:srgbClr val="D60093"/>
                </a:solidFill>
              </a:rPr>
              <a:t>  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4800" smtClean="0">
                <a:solidFill>
                  <a:srgbClr val="D60093"/>
                </a:solidFill>
              </a:rPr>
              <a:t>     </a:t>
            </a:r>
            <a:r>
              <a:rPr lang="ru-RU" sz="2000" smtClean="0">
                <a:solidFill>
                  <a:srgbClr val="D60093"/>
                </a:solidFill>
              </a:rPr>
              <a:t>(Алексеев В.С., учитель  технологии  МБОУ  СОШ №2, 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D60093"/>
                </a:solidFill>
              </a:rPr>
              <a:t>           ст. Медведовская)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79925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При определении величины припуска на обработку учитывают: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0195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A) </a:t>
            </a:r>
            <a:r>
              <a:rPr lang="ru-RU" sz="2400" smtClean="0"/>
              <a:t>Разность размеров заготовки и готовой детали</a:t>
            </a:r>
            <a:r>
              <a:rPr lang="en-US" sz="2400" smtClean="0"/>
              <a:t>;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Б</a:t>
            </a:r>
            <a:r>
              <a:rPr lang="en-US" sz="2400" smtClean="0"/>
              <a:t>) </a:t>
            </a:r>
            <a:r>
              <a:rPr lang="ru-RU" sz="2400" smtClean="0"/>
              <a:t>Разность наибольшего и наименьшего размеров заготовки</a:t>
            </a:r>
            <a:r>
              <a:rPr lang="en-US" sz="2400" smtClean="0"/>
              <a:t>;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В</a:t>
            </a:r>
            <a:r>
              <a:rPr lang="en-US" sz="2400" smtClean="0"/>
              <a:t>) </a:t>
            </a:r>
            <a:r>
              <a:rPr lang="ru-RU" sz="2400" smtClean="0"/>
              <a:t>Разность габаритных размеров деталей</a:t>
            </a:r>
            <a:r>
              <a:rPr lang="en-US" sz="2400" smtClean="0"/>
              <a:t>;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Г</a:t>
            </a:r>
            <a:r>
              <a:rPr lang="en-US" sz="2400" smtClean="0"/>
              <a:t>) </a:t>
            </a:r>
            <a:r>
              <a:rPr lang="ru-RU" sz="2400" smtClean="0"/>
              <a:t>Разность между наибольшим и наименьшим предельными размерами</a:t>
            </a:r>
            <a:r>
              <a:rPr lang="en-US" sz="2400" smtClean="0"/>
              <a:t>;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Д</a:t>
            </a:r>
            <a:r>
              <a:rPr lang="en-US" sz="2400" smtClean="0"/>
              <a:t>) </a:t>
            </a:r>
            <a:r>
              <a:rPr lang="ru-RU" sz="2400" smtClean="0"/>
              <a:t>Разность между наименьшими размерами заготовки и детали</a:t>
            </a:r>
            <a:r>
              <a:rPr lang="en-US" sz="2400" smtClean="0"/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		</a:t>
            </a:r>
            <a:r>
              <a:rPr lang="ru-RU" smtClean="0">
                <a:solidFill>
                  <a:srgbClr val="FF0000"/>
                </a:solidFill>
              </a:rPr>
              <a:t>Ответ: А</a:t>
            </a:r>
          </a:p>
        </p:txBody>
      </p:sp>
      <p:pic>
        <p:nvPicPr>
          <p:cNvPr id="12292" name="Picture 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357813"/>
            <a:ext cx="4762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8274050" cy="1296988"/>
          </a:xfrm>
        </p:spPr>
        <p:txBody>
          <a:bodyPr/>
          <a:lstStyle/>
          <a:p>
            <a:pPr eaLnBrk="1" hangingPunct="1"/>
            <a:r>
              <a:rPr lang="ru-RU" sz="2800" smtClean="0"/>
              <a:t>Установите правильную последовательность работы с изделием из древесины: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7766050" cy="37242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3600" smtClean="0"/>
              <a:t>A) </a:t>
            </a:r>
            <a:r>
              <a:rPr lang="ru-RU" sz="3600" smtClean="0"/>
              <a:t>Выпиливание;</a:t>
            </a:r>
            <a:endParaRPr lang="en-US" sz="36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600" smtClean="0"/>
              <a:t>Б</a:t>
            </a:r>
            <a:r>
              <a:rPr lang="en-US" sz="3600" smtClean="0"/>
              <a:t>)</a:t>
            </a:r>
            <a:r>
              <a:rPr lang="ru-RU" sz="3600" smtClean="0"/>
              <a:t> Разметка;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ru-RU" sz="3600" smtClean="0"/>
              <a:t>В</a:t>
            </a:r>
            <a:r>
              <a:rPr lang="en-US" sz="3600" smtClean="0"/>
              <a:t>)</a:t>
            </a:r>
            <a:r>
              <a:rPr lang="ru-RU" sz="3600" smtClean="0"/>
              <a:t> контроль качества обработки;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ru-RU" sz="3600" smtClean="0"/>
              <a:t>Г</a:t>
            </a:r>
            <a:r>
              <a:rPr lang="en-US" sz="3600" smtClean="0"/>
              <a:t>)</a:t>
            </a:r>
            <a:r>
              <a:rPr lang="ru-RU" sz="3600" smtClean="0"/>
              <a:t> чистовая обработка;</a:t>
            </a:r>
            <a:r>
              <a:rPr lang="en-US" sz="3600" smtClean="0"/>
              <a:t/>
            </a:r>
            <a:br>
              <a:rPr lang="en-US" sz="3600" smtClean="0"/>
            </a:br>
            <a:endParaRPr lang="ru-RU" sz="36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400" smtClean="0"/>
              <a:t>			</a:t>
            </a:r>
            <a:r>
              <a:rPr lang="ru-RU" sz="2400" smtClean="0">
                <a:solidFill>
                  <a:srgbClr val="FF0000"/>
                </a:solidFill>
              </a:rPr>
              <a:t>Ответ: Б А Г В</a:t>
            </a:r>
          </a:p>
        </p:txBody>
      </p:sp>
      <p:pic>
        <p:nvPicPr>
          <p:cNvPr id="13316" name="Picture 5" descr="261-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300663"/>
            <a:ext cx="16795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7924800" cy="1236663"/>
          </a:xfrm>
        </p:spPr>
        <p:txBody>
          <a:bodyPr/>
          <a:lstStyle/>
          <a:p>
            <a:pPr eaLnBrk="1" hangingPunct="1"/>
            <a:r>
              <a:rPr lang="ru-RU" sz="3200" smtClean="0"/>
              <a:t>   </a:t>
            </a:r>
            <a:r>
              <a:rPr lang="ru-RU" sz="2800" smtClean="0"/>
              <a:t>В каком направлении к волокнам необходимо изготавливать хозяйственную лопаточку</a:t>
            </a:r>
            <a:r>
              <a:rPr lang="en-US" sz="2800" smtClean="0"/>
              <a:t>?</a:t>
            </a:r>
            <a:endParaRPr lang="ru-RU" sz="32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3200" smtClean="0"/>
              <a:t>A) </a:t>
            </a:r>
            <a:r>
              <a:rPr lang="ru-RU" sz="3200" smtClean="0"/>
              <a:t>Поперёк волокон</a:t>
            </a:r>
            <a:endParaRPr lang="en-US" sz="32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200" smtClean="0"/>
              <a:t>Б</a:t>
            </a:r>
            <a:r>
              <a:rPr lang="en-US" sz="3200" smtClean="0"/>
              <a:t>) </a:t>
            </a:r>
            <a:r>
              <a:rPr lang="ru-RU" sz="3200" smtClean="0"/>
              <a:t>Вдоль волокон</a:t>
            </a:r>
            <a:endParaRPr lang="en-US" sz="32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200" smtClean="0"/>
              <a:t>В</a:t>
            </a:r>
            <a:r>
              <a:rPr lang="en-US" sz="3200" smtClean="0"/>
              <a:t>) </a:t>
            </a:r>
            <a:r>
              <a:rPr lang="ru-RU" sz="3200" smtClean="0"/>
              <a:t>Под углом к волокнам</a:t>
            </a:r>
            <a:endParaRPr lang="en-US" sz="32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200" smtClean="0"/>
              <a:t>Г</a:t>
            </a:r>
            <a:r>
              <a:rPr lang="en-US" sz="3200" smtClean="0"/>
              <a:t>) </a:t>
            </a:r>
            <a:r>
              <a:rPr lang="ru-RU" sz="3200" smtClean="0"/>
              <a:t>Не имеет значения</a:t>
            </a:r>
            <a:endParaRPr lang="en-US" sz="32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		</a:t>
            </a:r>
            <a:endParaRPr lang="ru-RU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Б</a:t>
            </a:r>
            <a:r>
              <a:rPr lang="en-US" smtClean="0"/>
              <a:t>	</a:t>
            </a:r>
            <a:endParaRPr lang="ru-RU" smtClean="0"/>
          </a:p>
        </p:txBody>
      </p:sp>
      <p:pic>
        <p:nvPicPr>
          <p:cNvPr id="14341" name="Picture 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3789363"/>
            <a:ext cx="936625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8274050" cy="1236663"/>
          </a:xfrm>
        </p:spPr>
        <p:txBody>
          <a:bodyPr/>
          <a:lstStyle/>
          <a:p>
            <a:pPr eaLnBrk="1" hangingPunct="1"/>
            <a:r>
              <a:rPr lang="ru-RU" sz="3200" smtClean="0"/>
              <a:t>   При изготовлении ручки для напильника используют резцы -стамески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87508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3200" smtClean="0"/>
              <a:t>A) </a:t>
            </a:r>
            <a:r>
              <a:rPr lang="ru-RU" sz="3200" smtClean="0"/>
              <a:t>Фасонные</a:t>
            </a:r>
            <a:endParaRPr lang="en-US" sz="32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200" smtClean="0"/>
              <a:t>Б</a:t>
            </a:r>
            <a:r>
              <a:rPr lang="en-US" sz="3200" smtClean="0"/>
              <a:t>) </a:t>
            </a:r>
            <a:r>
              <a:rPr lang="ru-RU" sz="3200" smtClean="0"/>
              <a:t>Полукруглые</a:t>
            </a:r>
            <a:endParaRPr lang="en-US" sz="32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200" smtClean="0"/>
              <a:t>В</a:t>
            </a:r>
            <a:r>
              <a:rPr lang="en-US" sz="3200" smtClean="0"/>
              <a:t>) </a:t>
            </a:r>
            <a:r>
              <a:rPr lang="ru-RU" sz="3200" smtClean="0"/>
              <a:t>Косые</a:t>
            </a:r>
            <a:endParaRPr lang="en-US" sz="32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200" smtClean="0"/>
              <a:t>Г</a:t>
            </a:r>
            <a:r>
              <a:rPr lang="en-US" sz="3200" smtClean="0"/>
              <a:t>) </a:t>
            </a:r>
            <a:r>
              <a:rPr lang="ru-RU" sz="3200" smtClean="0"/>
              <a:t>Крючки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200" smtClean="0"/>
              <a:t>Д) Не имеет значения</a:t>
            </a:r>
            <a:r>
              <a:rPr lang="en-US" smtClean="0"/>
              <a:t>		</a:t>
            </a:r>
            <a:endParaRPr lang="ru-RU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Б В</a:t>
            </a:r>
            <a:r>
              <a:rPr lang="en-US" smtClean="0"/>
              <a:t>	</a:t>
            </a:r>
            <a:endParaRPr lang="ru-RU" smtClean="0"/>
          </a:p>
        </p:txBody>
      </p:sp>
      <p:pic>
        <p:nvPicPr>
          <p:cNvPr id="15364" name="Picture 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789363"/>
            <a:ext cx="1457325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7924800" cy="1236663"/>
          </a:xfrm>
        </p:spPr>
        <p:txBody>
          <a:bodyPr/>
          <a:lstStyle/>
          <a:p>
            <a:pPr eaLnBrk="1" hangingPunct="1"/>
            <a:r>
              <a:rPr lang="ru-RU" sz="3200" smtClean="0"/>
              <a:t>   Установите последовательность выполнения заклёпочного соединения: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A) </a:t>
            </a:r>
            <a:r>
              <a:rPr lang="ru-RU" smtClean="0"/>
              <a:t>Разметка и сверление отверстия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Б</a:t>
            </a:r>
            <a:r>
              <a:rPr lang="en-US" smtClean="0"/>
              <a:t>) </a:t>
            </a:r>
            <a:r>
              <a:rPr lang="ru-RU" smtClean="0"/>
              <a:t>Осаживания склёпываемых заготовок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</a:t>
            </a:r>
            <a:r>
              <a:rPr lang="en-US" smtClean="0"/>
              <a:t>) </a:t>
            </a:r>
            <a:r>
              <a:rPr lang="ru-RU" smtClean="0"/>
              <a:t>Вставка заклёпки в отверстие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Г</a:t>
            </a:r>
            <a:r>
              <a:rPr lang="en-US" smtClean="0"/>
              <a:t>) </a:t>
            </a:r>
            <a:r>
              <a:rPr lang="ru-RU" smtClean="0"/>
              <a:t>Формирование замыкающей головки заклёпки</a:t>
            </a:r>
            <a:r>
              <a:rPr lang="en-US" smtClean="0"/>
              <a:t>		</a:t>
            </a:r>
            <a:endParaRPr lang="ru-RU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А В Б Г</a:t>
            </a:r>
            <a:r>
              <a:rPr lang="en-US" smtClean="0"/>
              <a:t>	</a:t>
            </a:r>
            <a:endParaRPr lang="ru-RU" smtClean="0"/>
          </a:p>
        </p:txBody>
      </p:sp>
      <p:pic>
        <p:nvPicPr>
          <p:cNvPr id="16388" name="Picture 16" descr="9600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47675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569325" cy="1236663"/>
          </a:xfrm>
        </p:spPr>
        <p:txBody>
          <a:bodyPr/>
          <a:lstStyle/>
          <a:p>
            <a:pPr eaLnBrk="1" hangingPunct="1"/>
            <a:r>
              <a:rPr lang="ru-RU" sz="2400" smtClean="0"/>
              <a:t>Выберите правильное название той части токарного станка для обработки древесины, которая служит опорой для режущего инструмента:</a:t>
            </a:r>
            <a:endParaRPr lang="ru-RU" sz="32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3200" smtClean="0"/>
              <a:t>A) </a:t>
            </a:r>
            <a:r>
              <a:rPr lang="ru-RU" sz="3200" smtClean="0"/>
              <a:t>Станина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200" smtClean="0"/>
              <a:t>Б</a:t>
            </a:r>
            <a:r>
              <a:rPr lang="en-US" sz="3200" smtClean="0"/>
              <a:t>) </a:t>
            </a:r>
            <a:r>
              <a:rPr lang="ru-RU" sz="3200" smtClean="0"/>
              <a:t>Задняя бабка</a:t>
            </a:r>
            <a:endParaRPr lang="en-US" sz="32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200" smtClean="0"/>
              <a:t>В</a:t>
            </a:r>
            <a:r>
              <a:rPr lang="en-US" sz="3200" smtClean="0"/>
              <a:t>) </a:t>
            </a:r>
            <a:r>
              <a:rPr lang="ru-RU" sz="3200" smtClean="0"/>
              <a:t>Планшайба</a:t>
            </a:r>
            <a:endParaRPr lang="en-US" sz="32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200" smtClean="0"/>
              <a:t>Г</a:t>
            </a:r>
            <a:r>
              <a:rPr lang="en-US" sz="3200" smtClean="0"/>
              <a:t>) </a:t>
            </a:r>
            <a:r>
              <a:rPr lang="ru-RU" sz="3200" smtClean="0"/>
              <a:t>Подручник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200" smtClean="0"/>
              <a:t>Д) Передняя бабка</a:t>
            </a:r>
            <a:r>
              <a:rPr lang="en-US" smtClean="0"/>
              <a:t>		</a:t>
            </a:r>
            <a:endParaRPr lang="ru-RU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Г</a:t>
            </a:r>
            <a:r>
              <a:rPr lang="en-US" smtClean="0"/>
              <a:t>	</a:t>
            </a:r>
            <a:endParaRPr lang="ru-RU" smtClean="0"/>
          </a:p>
        </p:txBody>
      </p:sp>
      <p:pic>
        <p:nvPicPr>
          <p:cNvPr id="17412" name="Picture 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652963"/>
            <a:ext cx="77946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7924800" cy="1236663"/>
          </a:xfrm>
        </p:spPr>
        <p:txBody>
          <a:bodyPr/>
          <a:lstStyle/>
          <a:p>
            <a:pPr eaLnBrk="1" hangingPunct="1"/>
            <a:r>
              <a:rPr lang="ru-RU" sz="3200" smtClean="0"/>
              <a:t>   </a:t>
            </a:r>
            <a:r>
              <a:rPr lang="ru-RU" sz="2400" smtClean="0"/>
              <a:t>Условное изображение детали, выполненное по определённым правилам и с помощью чертёжных принадлежностей, называется:</a:t>
            </a:r>
            <a:endParaRPr lang="ru-RU" sz="28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3200" smtClean="0"/>
              <a:t>A) </a:t>
            </a:r>
            <a:r>
              <a:rPr lang="ru-RU" sz="3200" smtClean="0"/>
              <a:t>Технический рисунок</a:t>
            </a:r>
            <a:endParaRPr lang="en-US" sz="32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200" smtClean="0"/>
              <a:t>Б</a:t>
            </a:r>
            <a:r>
              <a:rPr lang="en-US" sz="3200" smtClean="0"/>
              <a:t>) </a:t>
            </a:r>
            <a:r>
              <a:rPr lang="ru-RU" sz="3200" smtClean="0"/>
              <a:t>Эскиз</a:t>
            </a:r>
            <a:endParaRPr lang="en-US" sz="32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200" smtClean="0"/>
              <a:t>В</a:t>
            </a:r>
            <a:r>
              <a:rPr lang="en-US" sz="3200" smtClean="0"/>
              <a:t>) </a:t>
            </a:r>
            <a:r>
              <a:rPr lang="ru-RU" sz="3200" smtClean="0"/>
              <a:t>Чертёж</a:t>
            </a:r>
            <a:endParaRPr lang="en-US" sz="32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200" smtClean="0"/>
              <a:t>Г</a:t>
            </a:r>
            <a:r>
              <a:rPr lang="en-US" sz="3200" smtClean="0"/>
              <a:t>) </a:t>
            </a:r>
            <a:r>
              <a:rPr lang="ru-RU" sz="3200" smtClean="0"/>
              <a:t>Спецификация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200" smtClean="0"/>
              <a:t>Д) Масштаб</a:t>
            </a:r>
            <a:r>
              <a:rPr lang="en-US" smtClean="0"/>
              <a:t>		</a:t>
            </a:r>
            <a:endParaRPr lang="ru-RU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В</a:t>
            </a:r>
            <a:r>
              <a:rPr lang="en-US" smtClean="0"/>
              <a:t>	</a:t>
            </a:r>
            <a:endParaRPr lang="ru-RU" smtClean="0"/>
          </a:p>
        </p:txBody>
      </p:sp>
      <p:pic>
        <p:nvPicPr>
          <p:cNvPr id="18436" name="Picture 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4005263"/>
            <a:ext cx="14954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7924800" cy="1236663"/>
          </a:xfrm>
        </p:spPr>
        <p:txBody>
          <a:bodyPr/>
          <a:lstStyle/>
          <a:p>
            <a:pPr eaLnBrk="1" hangingPunct="1"/>
            <a:r>
              <a:rPr lang="ru-RU" sz="3200" smtClean="0"/>
              <a:t>   Центром художественной обработки древесины является: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3200" smtClean="0"/>
              <a:t>A) </a:t>
            </a:r>
            <a:r>
              <a:rPr lang="ru-RU" sz="3200" smtClean="0"/>
              <a:t>Гжель</a:t>
            </a:r>
            <a:endParaRPr lang="en-US" sz="32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200" smtClean="0"/>
              <a:t>Б</a:t>
            </a:r>
            <a:r>
              <a:rPr lang="en-US" sz="3200" smtClean="0"/>
              <a:t>) </a:t>
            </a:r>
            <a:r>
              <a:rPr lang="ru-RU" sz="3200" smtClean="0"/>
              <a:t>Кубачи</a:t>
            </a:r>
            <a:endParaRPr lang="en-US" sz="32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200" smtClean="0"/>
              <a:t>В</a:t>
            </a:r>
            <a:r>
              <a:rPr lang="en-US" sz="3200" smtClean="0"/>
              <a:t>) </a:t>
            </a:r>
            <a:r>
              <a:rPr lang="ru-RU" sz="3200" smtClean="0"/>
              <a:t>Хохлома</a:t>
            </a:r>
            <a:endParaRPr lang="en-US" sz="32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200" smtClean="0"/>
              <a:t>Г</a:t>
            </a:r>
            <a:r>
              <a:rPr lang="en-US" sz="3200" smtClean="0"/>
              <a:t>) </a:t>
            </a:r>
            <a:r>
              <a:rPr lang="ru-RU" sz="3200" smtClean="0"/>
              <a:t>Дымково</a:t>
            </a:r>
            <a:r>
              <a:rPr lang="en-US" smtClean="0"/>
              <a:t>		</a:t>
            </a:r>
            <a:endParaRPr lang="ru-RU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Г</a:t>
            </a:r>
            <a:r>
              <a:rPr lang="en-US" smtClean="0"/>
              <a:t>	</a:t>
            </a:r>
            <a:endParaRPr lang="ru-RU" smtClean="0"/>
          </a:p>
        </p:txBody>
      </p:sp>
      <p:pic>
        <p:nvPicPr>
          <p:cNvPr id="19460" name="Picture 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3" y="0"/>
            <a:ext cx="13398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Изделия из слободы Дымково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838200" y="2276475"/>
            <a:ext cx="8197850" cy="3810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535238"/>
            <a:ext cx="1800225" cy="324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160713"/>
            <a:ext cx="3140075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265488"/>
            <a:ext cx="302260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Изделия из слободы Дымково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2070100"/>
            <a:ext cx="120015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276475"/>
            <a:ext cx="2849563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4432300"/>
            <a:ext cx="1758950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390775"/>
            <a:ext cx="12700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4432300"/>
            <a:ext cx="27908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2535238"/>
            <a:ext cx="1235075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4452938"/>
            <a:ext cx="3157537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7924800" cy="1236663"/>
          </a:xfrm>
        </p:spPr>
        <p:txBody>
          <a:bodyPr/>
          <a:lstStyle/>
          <a:p>
            <a:pPr eaLnBrk="1" hangingPunct="1"/>
            <a:r>
              <a:rPr lang="ru-RU" sz="3200" smtClean="0"/>
              <a:t>   </a:t>
            </a:r>
            <a:r>
              <a:rPr lang="ru-RU" sz="2800" smtClean="0"/>
              <a:t>Как устроен (из каких элементов состоит) столярный верстак</a:t>
            </a:r>
            <a:r>
              <a:rPr lang="en-US" sz="2800" smtClean="0"/>
              <a:t>?</a:t>
            </a:r>
            <a:endParaRPr lang="ru-RU" sz="32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1.</a:t>
            </a:r>
            <a:r>
              <a:rPr lang="en-US" smtClean="0"/>
              <a:t> </a:t>
            </a:r>
            <a:r>
              <a:rPr lang="ru-RU" smtClean="0"/>
              <a:t>Подверстачье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2. Крышка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3. Отверстия под клинья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4. Лоток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5. Передний и боковой(задний) винтовые 							зажимы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6. Выдвижная опора</a:t>
            </a:r>
            <a:r>
              <a:rPr lang="en-US" sz="3200" smtClean="0"/>
              <a:t>		</a:t>
            </a:r>
            <a:endParaRPr lang="ru-RU" sz="32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</a:t>
            </a:r>
            <a:endParaRPr lang="ru-RU" smtClean="0"/>
          </a:p>
        </p:txBody>
      </p:sp>
      <p:pic>
        <p:nvPicPr>
          <p:cNvPr id="4101" name="Picture 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76250"/>
            <a:ext cx="129698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7924800" cy="1236663"/>
          </a:xfrm>
        </p:spPr>
        <p:txBody>
          <a:bodyPr/>
          <a:lstStyle/>
          <a:p>
            <a:pPr eaLnBrk="1" hangingPunct="1"/>
            <a:r>
              <a:rPr lang="ru-RU" sz="3200" smtClean="0"/>
              <a:t>   </a:t>
            </a:r>
            <a:r>
              <a:rPr lang="ru-RU" sz="2800" smtClean="0"/>
              <a:t>Резьба по дереву, рисунок которой в основном составляют треугольники и квадраты, называется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3200" smtClean="0"/>
              <a:t>A) </a:t>
            </a:r>
            <a:r>
              <a:rPr lang="ru-RU" sz="3200" smtClean="0"/>
              <a:t>Контурная</a:t>
            </a:r>
            <a:endParaRPr lang="en-US" sz="32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200" smtClean="0"/>
              <a:t>Б</a:t>
            </a:r>
            <a:r>
              <a:rPr lang="en-US" sz="3200" smtClean="0"/>
              <a:t>) </a:t>
            </a:r>
            <a:r>
              <a:rPr lang="ru-RU" sz="3200" smtClean="0"/>
              <a:t>Плоскорельефная</a:t>
            </a:r>
            <a:endParaRPr lang="en-US" sz="32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200" smtClean="0"/>
              <a:t>В</a:t>
            </a:r>
            <a:r>
              <a:rPr lang="en-US" sz="3200" smtClean="0"/>
              <a:t>) </a:t>
            </a:r>
            <a:r>
              <a:rPr lang="ru-RU" sz="3200" smtClean="0"/>
              <a:t>Прорезная</a:t>
            </a:r>
            <a:endParaRPr lang="en-US" sz="32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200" smtClean="0"/>
              <a:t>Г</a:t>
            </a:r>
            <a:r>
              <a:rPr lang="en-US" sz="3200" smtClean="0"/>
              <a:t>) </a:t>
            </a:r>
            <a:r>
              <a:rPr lang="ru-RU" sz="3200" smtClean="0"/>
              <a:t>Геометрическая</a:t>
            </a:r>
            <a:endParaRPr lang="en-US" sz="32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Д) Фигурная</a:t>
            </a:r>
            <a:r>
              <a:rPr lang="en-US" smtClean="0"/>
              <a:t>		</a:t>
            </a:r>
            <a:endParaRPr lang="ru-RU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Г</a:t>
            </a:r>
            <a:r>
              <a:rPr lang="en-US" smtClean="0"/>
              <a:t>	</a:t>
            </a:r>
            <a:endParaRPr lang="ru-RU" smtClean="0"/>
          </a:p>
        </p:txBody>
      </p:sp>
      <p:pic>
        <p:nvPicPr>
          <p:cNvPr id="22532" name="Picture 16" descr="9600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37063"/>
            <a:ext cx="120015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7924800" cy="1296988"/>
          </a:xfrm>
        </p:spPr>
        <p:txBody>
          <a:bodyPr/>
          <a:lstStyle/>
          <a:p>
            <a:pPr eaLnBrk="1" hangingPunct="1"/>
            <a:r>
              <a:rPr lang="ru-RU" sz="3200" smtClean="0"/>
              <a:t>   </a:t>
            </a:r>
            <a:r>
              <a:rPr lang="ru-RU" sz="2800" smtClean="0"/>
              <a:t>Установите технологическую последовательность покраски оконной рамы:</a:t>
            </a:r>
            <a:endParaRPr lang="ru-RU" sz="32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3200" smtClean="0"/>
              <a:t>A) </a:t>
            </a:r>
            <a:r>
              <a:rPr lang="ru-RU" sz="3200" smtClean="0"/>
              <a:t>Убрать рабочую зону</a:t>
            </a:r>
            <a:endParaRPr lang="en-US" sz="32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200" smtClean="0"/>
              <a:t>Б</a:t>
            </a:r>
            <a:r>
              <a:rPr lang="en-US" sz="3200" smtClean="0"/>
              <a:t>) </a:t>
            </a:r>
            <a:r>
              <a:rPr lang="ru-RU" sz="3200" smtClean="0"/>
              <a:t>Подготовить краску, кисти и		   	сопутствующие материалы</a:t>
            </a:r>
            <a:endParaRPr lang="en-US" sz="32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200" smtClean="0"/>
              <a:t>В</a:t>
            </a:r>
            <a:r>
              <a:rPr lang="en-US" sz="3200" smtClean="0"/>
              <a:t>) </a:t>
            </a:r>
            <a:r>
              <a:rPr lang="ru-RU" sz="3200" smtClean="0"/>
              <a:t>Выполнить покраску</a:t>
            </a:r>
            <a:endParaRPr lang="en-US" sz="32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200" smtClean="0"/>
              <a:t>Г</a:t>
            </a:r>
            <a:r>
              <a:rPr lang="en-US" sz="3200" smtClean="0"/>
              <a:t>) </a:t>
            </a:r>
            <a:r>
              <a:rPr lang="ru-RU" sz="3200" smtClean="0"/>
              <a:t>шпаклевать трещины и неровности</a:t>
            </a:r>
            <a:r>
              <a:rPr lang="en-US" smtClean="0"/>
              <a:t>	</a:t>
            </a:r>
            <a:endParaRPr lang="ru-RU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Г Б В А</a:t>
            </a:r>
            <a:r>
              <a:rPr lang="en-US" smtClean="0"/>
              <a:t>	</a:t>
            </a:r>
            <a:endParaRPr lang="ru-RU" smtClean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3495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7924800" cy="1236663"/>
          </a:xfrm>
        </p:spPr>
        <p:txBody>
          <a:bodyPr/>
          <a:lstStyle/>
          <a:p>
            <a:pPr eaLnBrk="1" hangingPunct="1"/>
            <a:r>
              <a:rPr lang="ru-RU" sz="3200" smtClean="0"/>
              <a:t>   Выполнение проектной работы начинается с: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2362200"/>
            <a:ext cx="8364538" cy="3587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A)</a:t>
            </a:r>
            <a:r>
              <a:rPr lang="ru-RU" smtClean="0"/>
              <a:t>Выбора оптимальной идеи реализации 								    проекта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Б</a:t>
            </a:r>
            <a:r>
              <a:rPr lang="en-US" smtClean="0"/>
              <a:t>) </a:t>
            </a:r>
            <a:r>
              <a:rPr lang="ru-RU" smtClean="0"/>
              <a:t>Разработки конструкции изделия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</a:t>
            </a:r>
            <a:r>
              <a:rPr lang="en-US" smtClean="0"/>
              <a:t>) </a:t>
            </a:r>
            <a:r>
              <a:rPr lang="ru-RU" smtClean="0"/>
              <a:t>Определения проблемы и темы проекта	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Г</a:t>
            </a:r>
            <a:r>
              <a:rPr lang="en-US" smtClean="0"/>
              <a:t>) </a:t>
            </a:r>
            <a:r>
              <a:rPr lang="ru-RU" smtClean="0"/>
              <a:t>Разработки технологии изготовления изделия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В</a:t>
            </a:r>
            <a:r>
              <a:rPr lang="en-US" smtClean="0"/>
              <a:t>	</a:t>
            </a:r>
            <a:endParaRPr lang="ru-RU" smtClean="0"/>
          </a:p>
        </p:txBody>
      </p:sp>
      <p:pic>
        <p:nvPicPr>
          <p:cNvPr id="24581" name="Picture 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296863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7924800" cy="1236663"/>
          </a:xfrm>
        </p:spPr>
        <p:txBody>
          <a:bodyPr/>
          <a:lstStyle/>
          <a:p>
            <a:pPr eaLnBrk="1" hangingPunct="1"/>
            <a:r>
              <a:rPr lang="ru-RU" sz="3200" smtClean="0"/>
              <a:t>   Технологические знания важны в первую очередь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2362200"/>
            <a:ext cx="8364538" cy="3587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A)</a:t>
            </a:r>
            <a:r>
              <a:rPr lang="ru-RU" smtClean="0"/>
              <a:t> При анализе физических явлений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Б</a:t>
            </a:r>
            <a:r>
              <a:rPr lang="en-US" smtClean="0"/>
              <a:t>) </a:t>
            </a:r>
            <a:r>
              <a:rPr lang="ru-RU" smtClean="0"/>
              <a:t>при изучении химических процессов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</a:t>
            </a:r>
            <a:r>
              <a:rPr lang="en-US" smtClean="0"/>
              <a:t>) </a:t>
            </a:r>
            <a:r>
              <a:rPr lang="ru-RU" smtClean="0"/>
              <a:t>при рассмотрении биологических объектов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Г</a:t>
            </a:r>
            <a:r>
              <a:rPr lang="en-US" smtClean="0"/>
              <a:t>) </a:t>
            </a:r>
            <a:r>
              <a:rPr lang="ru-RU" smtClean="0"/>
              <a:t>при проектировании и изготовлении изделий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Г</a:t>
            </a:r>
            <a:r>
              <a:rPr lang="en-US" smtClean="0"/>
              <a:t>	</a:t>
            </a:r>
            <a:endParaRPr lang="ru-RU" smtClean="0"/>
          </a:p>
        </p:txBody>
      </p:sp>
      <p:pic>
        <p:nvPicPr>
          <p:cNvPr id="25605" name="Picture 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96863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333375"/>
            <a:ext cx="7924800" cy="1595438"/>
          </a:xfrm>
        </p:spPr>
        <p:txBody>
          <a:bodyPr/>
          <a:lstStyle/>
          <a:p>
            <a:pPr eaLnBrk="1" hangingPunct="1"/>
            <a:r>
              <a:rPr lang="ru-RU" sz="3200" smtClean="0"/>
              <a:t>   На горизонтально-фрезерном станке НГФ-110Ш движение подачи выполняется с помощью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2362200"/>
            <a:ext cx="8364538" cy="3587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A)</a:t>
            </a:r>
            <a:r>
              <a:rPr lang="ru-RU" smtClean="0"/>
              <a:t> Реечной передачи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Б</a:t>
            </a:r>
            <a:r>
              <a:rPr lang="en-US" smtClean="0"/>
              <a:t>) </a:t>
            </a:r>
            <a:r>
              <a:rPr lang="ru-RU" smtClean="0"/>
              <a:t>винтовой передачи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</a:t>
            </a:r>
            <a:r>
              <a:rPr lang="en-US" smtClean="0"/>
              <a:t>) </a:t>
            </a:r>
            <a:r>
              <a:rPr lang="ru-RU" smtClean="0"/>
              <a:t>ременной передачи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Г</a:t>
            </a:r>
            <a:r>
              <a:rPr lang="en-US" smtClean="0"/>
              <a:t>) </a:t>
            </a:r>
            <a:r>
              <a:rPr lang="ru-RU" smtClean="0"/>
              <a:t>электродвигателя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А</a:t>
            </a:r>
            <a:r>
              <a:rPr lang="en-US" smtClean="0"/>
              <a:t>	</a:t>
            </a:r>
            <a:endParaRPr lang="ru-RU" smtClean="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82588"/>
            <a:ext cx="476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7924800" cy="1236663"/>
          </a:xfrm>
        </p:spPr>
        <p:txBody>
          <a:bodyPr/>
          <a:lstStyle/>
          <a:p>
            <a:pPr eaLnBrk="1" hangingPunct="1"/>
            <a:r>
              <a:rPr lang="ru-RU" sz="3200" smtClean="0"/>
              <a:t>   На рисунке приведено условное графическое изображение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2362200"/>
            <a:ext cx="8364538" cy="3587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A)</a:t>
            </a:r>
            <a:r>
              <a:rPr lang="ru-RU" smtClean="0"/>
              <a:t> Зубчатой передачи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Б</a:t>
            </a:r>
            <a:r>
              <a:rPr lang="en-US" smtClean="0"/>
              <a:t>) </a:t>
            </a:r>
            <a:r>
              <a:rPr lang="ru-RU" smtClean="0"/>
              <a:t>кулачковой муфты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</a:t>
            </a:r>
            <a:r>
              <a:rPr lang="en-US" smtClean="0"/>
              <a:t>) </a:t>
            </a:r>
            <a:r>
              <a:rPr lang="ru-RU" smtClean="0"/>
              <a:t>винтовой передачи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Г</a:t>
            </a:r>
            <a:r>
              <a:rPr lang="en-US" smtClean="0"/>
              <a:t>) </a:t>
            </a:r>
            <a:r>
              <a:rPr lang="ru-RU" smtClean="0"/>
              <a:t>червячной передачи  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А</a:t>
            </a:r>
            <a:r>
              <a:rPr lang="en-US" smtClean="0"/>
              <a:t>	</a:t>
            </a:r>
            <a:endParaRPr lang="ru-RU" smtClean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795963" y="3213100"/>
            <a:ext cx="50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300788" y="2924175"/>
            <a:ext cx="0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300788" y="2924175"/>
            <a:ext cx="142875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300788" y="3068638"/>
            <a:ext cx="142875" cy="144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300788" y="3213100"/>
            <a:ext cx="142875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6300788" y="3284538"/>
            <a:ext cx="142875" cy="144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804025" y="2924175"/>
            <a:ext cx="0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804025" y="3176588"/>
            <a:ext cx="360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6624638" y="2924175"/>
            <a:ext cx="179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6624638" y="3429000"/>
            <a:ext cx="179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624638" y="2924175"/>
            <a:ext cx="179387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56" name="Прямая соединительная линия 27655"/>
          <p:cNvCxnSpPr/>
          <p:nvPr/>
        </p:nvCxnSpPr>
        <p:spPr>
          <a:xfrm flipV="1">
            <a:off x="6624638" y="3284538"/>
            <a:ext cx="179387" cy="144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58" name="Прямая соединительная линия 27657"/>
          <p:cNvCxnSpPr/>
          <p:nvPr/>
        </p:nvCxnSpPr>
        <p:spPr>
          <a:xfrm flipV="1">
            <a:off x="6624638" y="3068638"/>
            <a:ext cx="179387" cy="10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62" name="Прямая соединительная линия 27661"/>
          <p:cNvCxnSpPr/>
          <p:nvPr/>
        </p:nvCxnSpPr>
        <p:spPr>
          <a:xfrm>
            <a:off x="6624638" y="3176588"/>
            <a:ext cx="179387" cy="10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67" name="Picture 1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466725"/>
            <a:ext cx="35877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>
          <a:xfrm>
            <a:off x="852488" y="188913"/>
            <a:ext cx="8291512" cy="2160587"/>
          </a:xfrm>
        </p:spPr>
        <p:txBody>
          <a:bodyPr/>
          <a:lstStyle/>
          <a:p>
            <a:pPr eaLnBrk="1" hangingPunct="1"/>
            <a:r>
              <a:rPr lang="ru-RU" sz="3200" smtClean="0"/>
              <a:t>   Диаметр ведущего шкифа ременной передачи 50мм, а ведомого 100мм. Ведомый шкиф вращается со скоростью 700 об\мин. Какое число оборотов у ведущего шкифа</a:t>
            </a:r>
            <a:r>
              <a:rPr lang="en-US" sz="3200" smtClean="0"/>
              <a:t>?</a:t>
            </a:r>
            <a:endParaRPr lang="ru-RU" sz="32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2852738"/>
            <a:ext cx="8364538" cy="309721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A)</a:t>
            </a:r>
            <a:r>
              <a:rPr lang="ru-RU" smtClean="0"/>
              <a:t> 70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Б</a:t>
            </a:r>
            <a:r>
              <a:rPr lang="en-US" smtClean="0"/>
              <a:t>) </a:t>
            </a:r>
            <a:r>
              <a:rPr lang="ru-RU" smtClean="0"/>
              <a:t>350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</a:t>
            </a:r>
            <a:r>
              <a:rPr lang="en-US" smtClean="0"/>
              <a:t>) </a:t>
            </a:r>
            <a:r>
              <a:rPr lang="ru-RU" smtClean="0"/>
              <a:t>750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Г</a:t>
            </a:r>
            <a:r>
              <a:rPr lang="en-US" smtClean="0"/>
              <a:t>) </a:t>
            </a:r>
            <a:r>
              <a:rPr lang="ru-RU" smtClean="0"/>
              <a:t>1400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Г</a:t>
            </a:r>
            <a:r>
              <a:rPr lang="en-US" smtClean="0"/>
              <a:t>	</a:t>
            </a:r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7924800" cy="1236663"/>
          </a:xfrm>
        </p:spPr>
        <p:txBody>
          <a:bodyPr/>
          <a:lstStyle/>
          <a:p>
            <a:pPr eaLnBrk="1" hangingPunct="1"/>
            <a:r>
              <a:rPr lang="ru-RU" sz="3200" smtClean="0"/>
              <a:t>   В какой из перечисленных передач  не используются шестерни</a:t>
            </a:r>
            <a:r>
              <a:rPr lang="en-US" sz="3200" smtClean="0"/>
              <a:t>?</a:t>
            </a:r>
            <a:endParaRPr lang="ru-RU" sz="32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2362200"/>
            <a:ext cx="8364538" cy="3587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A)</a:t>
            </a:r>
            <a:r>
              <a:rPr lang="ru-RU" smtClean="0"/>
              <a:t> Реечная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Б</a:t>
            </a:r>
            <a:r>
              <a:rPr lang="en-US" smtClean="0"/>
              <a:t>) </a:t>
            </a:r>
            <a:r>
              <a:rPr lang="ru-RU" smtClean="0"/>
              <a:t>Цепная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</a:t>
            </a:r>
            <a:r>
              <a:rPr lang="en-US" smtClean="0"/>
              <a:t>) </a:t>
            </a:r>
            <a:r>
              <a:rPr lang="ru-RU" smtClean="0"/>
              <a:t>Ременная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Г</a:t>
            </a:r>
            <a:r>
              <a:rPr lang="en-US" smtClean="0"/>
              <a:t>) </a:t>
            </a:r>
            <a:r>
              <a:rPr lang="ru-RU" smtClean="0"/>
              <a:t>Зубчатая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В</a:t>
            </a:r>
            <a:r>
              <a:rPr lang="en-US" smtClean="0"/>
              <a:t>	</a:t>
            </a:r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7924800" cy="1236663"/>
          </a:xfrm>
        </p:spPr>
        <p:txBody>
          <a:bodyPr/>
          <a:lstStyle/>
          <a:p>
            <a:pPr eaLnBrk="1" hangingPunct="1"/>
            <a:r>
              <a:rPr lang="ru-RU" sz="3200" smtClean="0"/>
              <a:t>   </a:t>
            </a:r>
            <a:r>
              <a:rPr lang="ru-RU" sz="2800" smtClean="0"/>
              <a:t>Для характеристики конструкционных материалов наиболее важным является</a:t>
            </a:r>
            <a:endParaRPr lang="ru-RU" sz="32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2362200"/>
            <a:ext cx="8364538" cy="3587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А) химические свойства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Б</a:t>
            </a:r>
            <a:r>
              <a:rPr lang="en-US" smtClean="0"/>
              <a:t>) </a:t>
            </a:r>
            <a:r>
              <a:rPr lang="ru-RU" smtClean="0"/>
              <a:t>Физические свойства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</a:t>
            </a:r>
            <a:r>
              <a:rPr lang="en-US" smtClean="0"/>
              <a:t>) </a:t>
            </a:r>
            <a:r>
              <a:rPr lang="ru-RU" smtClean="0"/>
              <a:t>механические свойства	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Г</a:t>
            </a:r>
            <a:r>
              <a:rPr lang="en-US" smtClean="0"/>
              <a:t>) </a:t>
            </a:r>
            <a:r>
              <a:rPr lang="ru-RU" smtClean="0"/>
              <a:t>технологические свойства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Г</a:t>
            </a:r>
            <a:r>
              <a:rPr lang="en-US" smtClean="0"/>
              <a:t>	</a:t>
            </a:r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7924800" cy="1236663"/>
          </a:xfrm>
        </p:spPr>
        <p:txBody>
          <a:bodyPr/>
          <a:lstStyle/>
          <a:p>
            <a:pPr eaLnBrk="1" hangingPunct="1"/>
            <a:r>
              <a:rPr lang="ru-RU" sz="3200" smtClean="0"/>
              <a:t>   Резкий скипидарный запах у древесины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2362200"/>
            <a:ext cx="8364538" cy="3587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A)</a:t>
            </a:r>
            <a:r>
              <a:rPr lang="ru-RU" smtClean="0"/>
              <a:t> Липы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Б</a:t>
            </a:r>
            <a:r>
              <a:rPr lang="en-US" smtClean="0"/>
              <a:t>) </a:t>
            </a:r>
            <a:r>
              <a:rPr lang="ru-RU" smtClean="0"/>
              <a:t>Берёзы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</a:t>
            </a:r>
            <a:r>
              <a:rPr lang="en-US" smtClean="0"/>
              <a:t>) </a:t>
            </a:r>
            <a:r>
              <a:rPr lang="ru-RU" smtClean="0"/>
              <a:t>Бука	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Г</a:t>
            </a:r>
            <a:r>
              <a:rPr lang="en-US" smtClean="0"/>
              <a:t>) </a:t>
            </a:r>
            <a:r>
              <a:rPr lang="ru-RU" smtClean="0"/>
              <a:t>Сосны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В</a:t>
            </a:r>
            <a:r>
              <a:rPr lang="en-US" smtClean="0"/>
              <a:t>	</a:t>
            </a:r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7924800" cy="1236663"/>
          </a:xfrm>
        </p:spPr>
        <p:txBody>
          <a:bodyPr/>
          <a:lstStyle/>
          <a:p>
            <a:pPr eaLnBrk="1" hangingPunct="1"/>
            <a:r>
              <a:rPr lang="ru-RU" sz="3200" smtClean="0"/>
              <a:t>   Назначение элементов столярного или универсального верстака: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276475"/>
            <a:ext cx="8126412" cy="41052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2400" smtClean="0"/>
              <a:t>1.Передний и задний винтовые зажимы предназначены</a:t>
            </a:r>
            <a:endParaRPr lang="en-US" sz="24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400" smtClean="0"/>
              <a:t>     Передний–для строгания; Задний- для пиления.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400" smtClean="0"/>
              <a:t>2.Отверстия в крышке верстака -  для: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400" smtClean="0"/>
              <a:t>   установки клиньев и зажатия заготовки.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400" smtClean="0"/>
              <a:t>3.Выдвижные (поворотные) опоры – для: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400" smtClean="0"/>
              <a:t>   установки длинных заготовок.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400" smtClean="0"/>
              <a:t>4.Подверстачье предназначено для: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400" smtClean="0"/>
              <a:t>   размещения инструментов, приспособлений и    	заготовки. 	   	</a:t>
            </a:r>
            <a:r>
              <a:rPr lang="ru-RU" sz="2400" smtClean="0">
                <a:solidFill>
                  <a:srgbClr val="000000"/>
                </a:solidFill>
              </a:rPr>
              <a:t>	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7924800" cy="1236663"/>
          </a:xfrm>
        </p:spPr>
        <p:txBody>
          <a:bodyPr/>
          <a:lstStyle/>
          <a:p>
            <a:pPr eaLnBrk="1" hangingPunct="1"/>
            <a:r>
              <a:rPr lang="ru-RU" sz="3200" smtClean="0"/>
              <a:t>   Наибольший процент углерода содержит сталь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2362200"/>
            <a:ext cx="8364538" cy="3587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A)</a:t>
            </a:r>
            <a:r>
              <a:rPr lang="ru-RU" smtClean="0"/>
              <a:t> У13А  </a:t>
            </a:r>
            <a:r>
              <a:rPr lang="ru-RU" sz="1800" smtClean="0"/>
              <a:t>(инструментальная углеродистая сталь – </a:t>
            </a:r>
            <a:r>
              <a:rPr lang="ru-RU" sz="1800" u="sng" smtClean="0"/>
              <a:t>прочнее конструкционной стали</a:t>
            </a:r>
            <a:r>
              <a:rPr lang="ru-RU" sz="1800" smtClean="0"/>
              <a:t>  </a:t>
            </a:r>
            <a:r>
              <a:rPr lang="ru-RU" sz="1600" smtClean="0">
                <a:solidFill>
                  <a:srgbClr val="FF0000"/>
                </a:solidFill>
              </a:rPr>
              <a:t>(У13А- означает 1,3% углерода, У8 – 0,8% углерода)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Б</a:t>
            </a:r>
            <a:r>
              <a:rPr lang="en-US" smtClean="0"/>
              <a:t>) </a:t>
            </a:r>
            <a:r>
              <a:rPr lang="ru-RU" smtClean="0"/>
              <a:t>Сталь45 </a:t>
            </a:r>
            <a:r>
              <a:rPr lang="ru-RU" sz="1600" smtClean="0"/>
              <a:t>(конструкционная сталь (Сталь45 – 4,5% углерода)</a:t>
            </a:r>
            <a:endParaRPr lang="en-US" sz="16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</a:t>
            </a:r>
            <a:r>
              <a:rPr lang="en-US" smtClean="0"/>
              <a:t>) </a:t>
            </a:r>
            <a:r>
              <a:rPr lang="ru-RU" smtClean="0"/>
              <a:t>Р6М5 </a:t>
            </a:r>
            <a:r>
              <a:rPr lang="ru-RU" sz="1600" smtClean="0"/>
              <a:t>(Сталь инструментальная быстрорежущая -  для изготовления резьбонарезного инструмента)	</a:t>
            </a:r>
            <a:endParaRPr lang="en-US" sz="16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Г</a:t>
            </a:r>
            <a:r>
              <a:rPr lang="en-US" smtClean="0"/>
              <a:t>) </a:t>
            </a:r>
            <a:r>
              <a:rPr lang="ru-RU" smtClean="0"/>
              <a:t>У8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                      Ответ: А  		</a:t>
            </a:r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7924800" cy="1236663"/>
          </a:xfrm>
        </p:spPr>
        <p:txBody>
          <a:bodyPr/>
          <a:lstStyle/>
          <a:p>
            <a:pPr eaLnBrk="1" hangingPunct="1"/>
            <a:r>
              <a:rPr lang="ru-RU" sz="3200" smtClean="0"/>
              <a:t>   Для изготовления киянки заготовку необходимо взять из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2362200"/>
            <a:ext cx="8364538" cy="3587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A)</a:t>
            </a:r>
            <a:r>
              <a:rPr lang="ru-RU" smtClean="0"/>
              <a:t> Бука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Б</a:t>
            </a:r>
            <a:r>
              <a:rPr lang="en-US" smtClean="0"/>
              <a:t>) </a:t>
            </a:r>
            <a:r>
              <a:rPr lang="ru-RU" smtClean="0"/>
              <a:t>Ольхи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</a:t>
            </a:r>
            <a:r>
              <a:rPr lang="en-US" smtClean="0"/>
              <a:t>) </a:t>
            </a:r>
            <a:r>
              <a:rPr lang="ru-RU" smtClean="0"/>
              <a:t>Сосны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Г</a:t>
            </a:r>
            <a:r>
              <a:rPr lang="en-US" smtClean="0"/>
              <a:t>) </a:t>
            </a:r>
            <a:r>
              <a:rPr lang="ru-RU" smtClean="0"/>
              <a:t>Тополя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А</a:t>
            </a:r>
            <a:r>
              <a:rPr lang="en-US" smtClean="0"/>
              <a:t>	</a:t>
            </a:r>
            <a:endParaRPr lang="ru-RU" smtClean="0"/>
          </a:p>
        </p:txBody>
      </p:sp>
      <p:sp>
        <p:nvSpPr>
          <p:cNvPr id="34821" name="TextBox 2"/>
          <p:cNvSpPr txBox="1">
            <a:spLocks noChangeArrowheads="1"/>
          </p:cNvSpPr>
          <p:nvPr/>
        </p:nvSpPr>
        <p:spPr bwMode="auto">
          <a:xfrm>
            <a:off x="7740650" y="333375"/>
            <a:ext cx="503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32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15888"/>
            <a:ext cx="8274050" cy="2017712"/>
          </a:xfrm>
        </p:spPr>
        <p:txBody>
          <a:bodyPr/>
          <a:lstStyle/>
          <a:p>
            <a:pPr eaLnBrk="1" hangingPunct="1"/>
            <a:r>
              <a:rPr lang="ru-RU" sz="3200" smtClean="0"/>
              <a:t>   Предмет производства, из которого изменением формы, размеров, шереховатости свойств материала изготавливают деталь, называется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2362200"/>
            <a:ext cx="8364538" cy="3587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                       </a:t>
            </a:r>
            <a:r>
              <a:rPr lang="ru-RU" sz="4800" smtClean="0"/>
              <a:t>ЗАГОТОВКА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>
          <a:xfrm>
            <a:off x="107950" y="692150"/>
            <a:ext cx="9036050" cy="1236663"/>
          </a:xfrm>
        </p:spPr>
        <p:txBody>
          <a:bodyPr/>
          <a:lstStyle/>
          <a:p>
            <a:pPr eaLnBrk="1" hangingPunct="1"/>
            <a:r>
              <a:rPr lang="ru-RU" sz="3200" smtClean="0"/>
              <a:t>   Русский учёный, механик, изобретатель      	станков с механическим приводом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2362200"/>
            <a:ext cx="8364538" cy="3587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A)</a:t>
            </a:r>
            <a:r>
              <a:rPr lang="ru-RU" smtClean="0"/>
              <a:t> Кулибин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Б</a:t>
            </a:r>
            <a:r>
              <a:rPr lang="en-US" smtClean="0"/>
              <a:t>) </a:t>
            </a:r>
            <a:r>
              <a:rPr lang="ru-RU" smtClean="0"/>
              <a:t>Нартов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</a:t>
            </a:r>
            <a:r>
              <a:rPr lang="en-US" smtClean="0"/>
              <a:t>) </a:t>
            </a:r>
            <a:r>
              <a:rPr lang="ru-RU" smtClean="0"/>
              <a:t>Ползунов	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Г</a:t>
            </a:r>
            <a:r>
              <a:rPr lang="en-US" smtClean="0"/>
              <a:t>) </a:t>
            </a:r>
            <a:r>
              <a:rPr lang="ru-RU" smtClean="0"/>
              <a:t>Ломоносов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Б</a:t>
            </a:r>
            <a:r>
              <a:rPr lang="en-US" smtClean="0"/>
              <a:t>	</a:t>
            </a:r>
            <a:endParaRPr lang="ru-RU" smtClean="0"/>
          </a:p>
        </p:txBody>
      </p:sp>
      <p:pic>
        <p:nvPicPr>
          <p:cNvPr id="36868" name="Picture 16" descr="9600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724400"/>
            <a:ext cx="12001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7924800" cy="1236663"/>
          </a:xfrm>
        </p:spPr>
        <p:txBody>
          <a:bodyPr/>
          <a:lstStyle/>
          <a:p>
            <a:pPr eaLnBrk="1" hangingPunct="1"/>
            <a:r>
              <a:rPr lang="ru-RU" sz="3200" smtClean="0"/>
              <a:t>   На сверлильном станке модели НС-12М движение подачи выполняется с помощью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2362200"/>
            <a:ext cx="8364538" cy="3587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A)</a:t>
            </a:r>
            <a:r>
              <a:rPr lang="ru-RU" smtClean="0"/>
              <a:t> Реечной передачи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Б</a:t>
            </a:r>
            <a:r>
              <a:rPr lang="en-US" smtClean="0"/>
              <a:t>) </a:t>
            </a:r>
            <a:r>
              <a:rPr lang="ru-RU" smtClean="0"/>
              <a:t>Винтовой передачи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</a:t>
            </a:r>
            <a:r>
              <a:rPr lang="en-US" smtClean="0"/>
              <a:t>) </a:t>
            </a:r>
            <a:r>
              <a:rPr lang="ru-RU" smtClean="0"/>
              <a:t>Ременной передачи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Г</a:t>
            </a:r>
            <a:r>
              <a:rPr lang="en-US" smtClean="0"/>
              <a:t>) </a:t>
            </a:r>
            <a:r>
              <a:rPr lang="ru-RU" smtClean="0"/>
              <a:t>Электродвигателя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А</a:t>
            </a:r>
            <a:r>
              <a:rPr lang="en-US" smtClean="0"/>
              <a:t>	</a:t>
            </a:r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>
          <a:xfrm>
            <a:off x="1154113" y="476250"/>
            <a:ext cx="7924800" cy="1425575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   преобразование вращательного движения в поступательное осуществляется с помощью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2362200"/>
            <a:ext cx="8364538" cy="3587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A)</a:t>
            </a:r>
            <a:r>
              <a:rPr lang="ru-RU" smtClean="0"/>
              <a:t> Цепной передачи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Б</a:t>
            </a:r>
            <a:r>
              <a:rPr lang="en-US" smtClean="0"/>
              <a:t>) </a:t>
            </a:r>
            <a:r>
              <a:rPr lang="ru-RU" smtClean="0"/>
              <a:t>Зубчатой передачи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</a:t>
            </a:r>
            <a:r>
              <a:rPr lang="en-US" smtClean="0"/>
              <a:t>) </a:t>
            </a:r>
            <a:r>
              <a:rPr lang="ru-RU" smtClean="0"/>
              <a:t>реечной передачи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Г</a:t>
            </a:r>
            <a:r>
              <a:rPr lang="en-US" smtClean="0"/>
              <a:t>) </a:t>
            </a:r>
            <a:r>
              <a:rPr lang="ru-RU" smtClean="0"/>
              <a:t>ременной передачи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В</a:t>
            </a:r>
            <a:r>
              <a:rPr lang="en-US" smtClean="0"/>
              <a:t>	</a:t>
            </a:r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7924800" cy="1236663"/>
          </a:xfrm>
        </p:spPr>
        <p:txBody>
          <a:bodyPr/>
          <a:lstStyle/>
          <a:p>
            <a:pPr eaLnBrk="1" hangingPunct="1"/>
            <a:r>
              <a:rPr lang="ru-RU" sz="3200" smtClean="0"/>
              <a:t>   Свойство материала восстанавливать первоначальную форму после устранения внешних сил называется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2362200"/>
            <a:ext cx="8364538" cy="3587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A)</a:t>
            </a:r>
            <a:r>
              <a:rPr lang="ru-RU" smtClean="0"/>
              <a:t> прочностью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Б</a:t>
            </a:r>
            <a:r>
              <a:rPr lang="en-US" smtClean="0"/>
              <a:t>) </a:t>
            </a:r>
            <a:r>
              <a:rPr lang="ru-RU" smtClean="0"/>
              <a:t>упругостью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</a:t>
            </a:r>
            <a:r>
              <a:rPr lang="en-US" smtClean="0"/>
              <a:t>) </a:t>
            </a:r>
            <a:r>
              <a:rPr lang="ru-RU" smtClean="0"/>
              <a:t>вязкостью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Г</a:t>
            </a:r>
            <a:r>
              <a:rPr lang="en-US" smtClean="0"/>
              <a:t>) </a:t>
            </a:r>
            <a:r>
              <a:rPr lang="ru-RU" smtClean="0"/>
              <a:t>твёрдостью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Б</a:t>
            </a:r>
            <a:r>
              <a:rPr lang="en-US" smtClean="0"/>
              <a:t>	</a:t>
            </a:r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7924800" cy="1236663"/>
          </a:xfrm>
        </p:spPr>
        <p:txBody>
          <a:bodyPr/>
          <a:lstStyle/>
          <a:p>
            <a:pPr eaLnBrk="1" hangingPunct="1"/>
            <a:r>
              <a:rPr lang="ru-RU" sz="3200" smtClean="0"/>
              <a:t>   Листовыми являются древесные материалы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2362200"/>
            <a:ext cx="8364538" cy="3587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A)</a:t>
            </a:r>
            <a:r>
              <a:rPr lang="ru-RU" smtClean="0"/>
              <a:t> ДСП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Б</a:t>
            </a:r>
            <a:r>
              <a:rPr lang="en-US" smtClean="0"/>
              <a:t>) </a:t>
            </a:r>
            <a:r>
              <a:rPr lang="ru-RU" smtClean="0"/>
              <a:t>ДВП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</a:t>
            </a:r>
            <a:r>
              <a:rPr lang="en-US" smtClean="0"/>
              <a:t>) </a:t>
            </a:r>
            <a:r>
              <a:rPr lang="ru-RU" smtClean="0"/>
              <a:t>Фанера	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Г</a:t>
            </a:r>
            <a:r>
              <a:rPr lang="en-US" smtClean="0"/>
              <a:t>) </a:t>
            </a:r>
            <a:r>
              <a:rPr lang="ru-RU" smtClean="0"/>
              <a:t>широкая обрезная доска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А, Б, В</a:t>
            </a:r>
            <a:r>
              <a:rPr lang="en-US" smtClean="0"/>
              <a:t>	</a:t>
            </a:r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7924800" cy="1236663"/>
          </a:xfrm>
        </p:spPr>
        <p:txBody>
          <a:bodyPr/>
          <a:lstStyle/>
          <a:p>
            <a:pPr eaLnBrk="1" hangingPunct="1"/>
            <a:r>
              <a:rPr lang="ru-RU" sz="3200" smtClean="0"/>
              <a:t>   Масса образца древесины до высушивания – 2,25 кГ, после -1,5 кГ. Чему равна влажность древесины</a:t>
            </a:r>
            <a:r>
              <a:rPr lang="en-US" sz="3200" smtClean="0"/>
              <a:t>?</a:t>
            </a:r>
            <a:endParaRPr lang="ru-RU" sz="32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2362200"/>
            <a:ext cx="8364538" cy="3587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A)</a:t>
            </a:r>
            <a:r>
              <a:rPr lang="ru-RU" smtClean="0"/>
              <a:t> 20%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Б</a:t>
            </a:r>
            <a:r>
              <a:rPr lang="en-US" smtClean="0"/>
              <a:t>) </a:t>
            </a:r>
            <a:r>
              <a:rPr lang="ru-RU" smtClean="0"/>
              <a:t>30%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</a:t>
            </a:r>
            <a:r>
              <a:rPr lang="en-US" smtClean="0"/>
              <a:t>) </a:t>
            </a:r>
            <a:r>
              <a:rPr lang="ru-RU" smtClean="0"/>
              <a:t>40%	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Г</a:t>
            </a:r>
            <a:r>
              <a:rPr lang="en-US" smtClean="0"/>
              <a:t>) </a:t>
            </a:r>
            <a:r>
              <a:rPr lang="ru-RU" smtClean="0"/>
              <a:t>50%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Г</a:t>
            </a:r>
            <a:r>
              <a:rPr lang="en-US" smtClean="0"/>
              <a:t>	</a:t>
            </a:r>
            <a:r>
              <a:rPr lang="ru-RU" smtClean="0"/>
              <a:t> ((2.25-1.5)/1.5)*100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15888"/>
            <a:ext cx="7924800" cy="1944687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   Минимальное расстояние от гвоздя до кромки деревянной детали, чтобы она не раскололась, должно быть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2362200"/>
            <a:ext cx="8364538" cy="3587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A)</a:t>
            </a:r>
            <a:r>
              <a:rPr lang="ru-RU" smtClean="0"/>
              <a:t> 2 диаметра гвоздя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Б</a:t>
            </a:r>
            <a:r>
              <a:rPr lang="en-US" smtClean="0"/>
              <a:t>) </a:t>
            </a:r>
            <a:r>
              <a:rPr lang="ru-RU" smtClean="0"/>
              <a:t>8 диаметров гвоздя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</a:t>
            </a:r>
            <a:r>
              <a:rPr lang="en-US" smtClean="0"/>
              <a:t>) </a:t>
            </a:r>
            <a:r>
              <a:rPr lang="ru-RU" smtClean="0"/>
              <a:t>12 диаметров гвоздя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Г</a:t>
            </a:r>
            <a:r>
              <a:rPr lang="en-US" smtClean="0"/>
              <a:t>) </a:t>
            </a:r>
            <a:r>
              <a:rPr lang="ru-RU" smtClean="0"/>
              <a:t>15 диаметров гвоздя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Г</a:t>
            </a:r>
            <a:r>
              <a:rPr lang="en-US" smtClean="0"/>
              <a:t>	</a:t>
            </a:r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7924800" cy="1236663"/>
          </a:xfrm>
        </p:spPr>
        <p:txBody>
          <a:bodyPr/>
          <a:lstStyle/>
          <a:p>
            <a:pPr eaLnBrk="1" hangingPunct="1"/>
            <a:r>
              <a:rPr lang="ru-RU" sz="2800" smtClean="0"/>
              <a:t>Назовите этапы изготовления изделия</a:t>
            </a:r>
            <a:r>
              <a:rPr lang="en-US" sz="2800" smtClean="0"/>
              <a:t>?</a:t>
            </a:r>
            <a:endParaRPr lang="ru-RU" sz="32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3200" smtClean="0"/>
              <a:t>1. Проектирование изделия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200" smtClean="0"/>
              <a:t>2. Изготовление изделия</a:t>
            </a:r>
            <a:endParaRPr lang="en-US" sz="32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3. Эксплуатация</a:t>
            </a:r>
            <a:r>
              <a:rPr lang="en-US" smtClean="0"/>
              <a:t>	</a:t>
            </a:r>
            <a:r>
              <a:rPr lang="ru-RU" smtClean="0"/>
              <a:t> изделия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     </a:t>
            </a:r>
            <a:r>
              <a:rPr lang="en-US" smtClean="0"/>
              <a:t>        </a:t>
            </a:r>
            <a:r>
              <a:rPr lang="ru-RU" b="1" smtClean="0">
                <a:solidFill>
                  <a:srgbClr val="000000"/>
                </a:solidFill>
              </a:rPr>
              <a:t>Всегда помните поговорку: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     </a:t>
            </a:r>
            <a:r>
              <a:rPr lang="ru-RU" b="1" smtClean="0">
                <a:solidFill>
                  <a:srgbClr val="FF0000"/>
                </a:solidFill>
              </a:rPr>
              <a:t>«Семь раз отмерь, один раз отрежь</a:t>
            </a:r>
            <a:r>
              <a:rPr lang="en-US" b="1" smtClean="0">
                <a:solidFill>
                  <a:srgbClr val="FF0000"/>
                </a:solidFill>
              </a:rPr>
              <a:t>!</a:t>
            </a:r>
            <a:r>
              <a:rPr lang="ru-RU" b="1" smtClean="0">
                <a:solidFill>
                  <a:srgbClr val="FF0000"/>
                </a:solidFill>
              </a:rPr>
              <a:t>»</a:t>
            </a:r>
            <a:endParaRPr lang="ru-RU" smtClean="0"/>
          </a:p>
        </p:txBody>
      </p:sp>
      <p:pic>
        <p:nvPicPr>
          <p:cNvPr id="6149" name="Picture 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933825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404813"/>
            <a:ext cx="7924800" cy="1524000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   Для получения конической поверхности на токарном станке резец необходимо перемещать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2362200"/>
            <a:ext cx="8364538" cy="3587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A)</a:t>
            </a:r>
            <a:r>
              <a:rPr lang="ru-RU" smtClean="0"/>
              <a:t> Параллельно заготовке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Б</a:t>
            </a:r>
            <a:r>
              <a:rPr lang="en-US" smtClean="0"/>
              <a:t>) </a:t>
            </a:r>
            <a:r>
              <a:rPr lang="ru-RU" smtClean="0"/>
              <a:t>перпендикулярно оси заготовки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</a:t>
            </a:r>
            <a:r>
              <a:rPr lang="en-US" smtClean="0"/>
              <a:t>) </a:t>
            </a:r>
            <a:r>
              <a:rPr lang="ru-RU" smtClean="0"/>
              <a:t>под углом к оси заготовки	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Г</a:t>
            </a:r>
            <a:r>
              <a:rPr lang="en-US" smtClean="0"/>
              <a:t>) </a:t>
            </a:r>
            <a:r>
              <a:rPr lang="ru-RU" smtClean="0"/>
              <a:t>по криволинейной траектории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В</a:t>
            </a:r>
            <a:r>
              <a:rPr lang="en-US" smtClean="0"/>
              <a:t>	</a:t>
            </a:r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7924800" cy="1236663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   Какой угол надо увеличить, чтобы уменьшить трение резца о поверхность заготовки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2362200"/>
            <a:ext cx="8364538" cy="3587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A)</a:t>
            </a:r>
            <a:r>
              <a:rPr lang="ru-RU" smtClean="0"/>
              <a:t> Передний угол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Б</a:t>
            </a:r>
            <a:r>
              <a:rPr lang="en-US" smtClean="0"/>
              <a:t>) </a:t>
            </a:r>
            <a:r>
              <a:rPr lang="ru-RU" smtClean="0"/>
              <a:t>угол заострения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</a:t>
            </a:r>
            <a:r>
              <a:rPr lang="en-US" smtClean="0"/>
              <a:t>) </a:t>
            </a:r>
            <a:r>
              <a:rPr lang="ru-RU" smtClean="0"/>
              <a:t>главный задний угол	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Г</a:t>
            </a:r>
            <a:r>
              <a:rPr lang="en-US" smtClean="0"/>
              <a:t>) </a:t>
            </a:r>
            <a:r>
              <a:rPr lang="ru-RU" smtClean="0"/>
              <a:t>угол резания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В</a:t>
            </a:r>
            <a:r>
              <a:rPr lang="en-US" smtClean="0"/>
              <a:t>	</a:t>
            </a:r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382000" cy="2060575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   Преобразование электромагнитных волн в электрические колебания в радиоустройствах осуществляется с помощью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2362200"/>
            <a:ext cx="8364538" cy="3587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A)</a:t>
            </a:r>
            <a:r>
              <a:rPr lang="ru-RU" smtClean="0"/>
              <a:t> усилителя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Б</a:t>
            </a:r>
            <a:r>
              <a:rPr lang="en-US" smtClean="0"/>
              <a:t>) </a:t>
            </a:r>
            <a:r>
              <a:rPr lang="ru-RU" smtClean="0"/>
              <a:t>генератора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</a:t>
            </a:r>
            <a:r>
              <a:rPr lang="en-US" smtClean="0"/>
              <a:t>) </a:t>
            </a:r>
            <a:r>
              <a:rPr lang="ru-RU" smtClean="0"/>
              <a:t>выпрямителя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Г</a:t>
            </a:r>
            <a:r>
              <a:rPr lang="en-US" smtClean="0"/>
              <a:t>) </a:t>
            </a:r>
            <a:r>
              <a:rPr lang="ru-RU" smtClean="0"/>
              <a:t>антенны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Г</a:t>
            </a:r>
            <a:r>
              <a:rPr lang="en-US" smtClean="0"/>
              <a:t>	</a:t>
            </a:r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7986713" cy="1236663"/>
          </a:xfrm>
        </p:spPr>
        <p:txBody>
          <a:bodyPr/>
          <a:lstStyle/>
          <a:p>
            <a:pPr algn="just" eaLnBrk="1" hangingPunct="1"/>
            <a:r>
              <a:rPr lang="ru-RU" sz="3200" smtClean="0"/>
              <a:t>   </a:t>
            </a:r>
            <a:r>
              <a:rPr lang="ru-RU" sz="2000" smtClean="0"/>
              <a:t>В квартире счётчик с паспортными данными: 220 В, 10 А. Можно ли одновременно включить: люстру с лампами мощностью 160 Вт, телевизор 110 Вт, утюг 1100 Вт, Микроволновую печь 1 кВт, мясорубку 500 Вт</a:t>
            </a:r>
            <a:r>
              <a:rPr lang="en-US" sz="2000" smtClean="0"/>
              <a:t>?</a:t>
            </a:r>
            <a:endParaRPr lang="ru-RU" sz="20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2362200"/>
            <a:ext cx="8364538" cy="3587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A)</a:t>
            </a:r>
            <a:r>
              <a:rPr lang="ru-RU" smtClean="0"/>
              <a:t> можно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Б</a:t>
            </a:r>
            <a:r>
              <a:rPr lang="en-US" smtClean="0"/>
              <a:t>) </a:t>
            </a:r>
            <a:r>
              <a:rPr lang="ru-RU" smtClean="0"/>
              <a:t>на короткое время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</a:t>
            </a:r>
            <a:r>
              <a:rPr lang="en-US" smtClean="0"/>
              <a:t>) </a:t>
            </a:r>
            <a:r>
              <a:rPr lang="ru-RU" smtClean="0"/>
              <a:t>нельзя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В            220х10=2200 Вт          	               160+110+1100+1000+500=2860 Вт</a:t>
            </a:r>
            <a:r>
              <a:rPr lang="en-US" smtClean="0"/>
              <a:t>	</a:t>
            </a:r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7924800" cy="1236663"/>
          </a:xfrm>
        </p:spPr>
        <p:txBody>
          <a:bodyPr/>
          <a:lstStyle/>
          <a:p>
            <a:pPr eaLnBrk="1" hangingPunct="1"/>
            <a:r>
              <a:rPr lang="ru-RU" sz="3200" smtClean="0"/>
              <a:t>   Видами художественной обработки древесины являются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2362200"/>
            <a:ext cx="8364538" cy="3587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A)</a:t>
            </a:r>
            <a:r>
              <a:rPr lang="ru-RU" smtClean="0"/>
              <a:t> сверление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Б</a:t>
            </a:r>
            <a:r>
              <a:rPr lang="en-US" smtClean="0"/>
              <a:t>)</a:t>
            </a:r>
            <a:r>
              <a:rPr lang="ru-RU" smtClean="0"/>
              <a:t> строгание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</a:t>
            </a:r>
            <a:r>
              <a:rPr lang="en-US" smtClean="0"/>
              <a:t>) </a:t>
            </a:r>
            <a:r>
              <a:rPr lang="ru-RU" smtClean="0"/>
              <a:t>резьба	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Г</a:t>
            </a:r>
            <a:r>
              <a:rPr lang="en-US" smtClean="0"/>
              <a:t>) </a:t>
            </a:r>
            <a:r>
              <a:rPr lang="ru-RU" smtClean="0"/>
              <a:t>роспись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002060"/>
                </a:solidFill>
              </a:rPr>
              <a:t>Д) выжигание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В, Г, Д</a:t>
            </a:r>
            <a:r>
              <a:rPr lang="en-US" smtClean="0"/>
              <a:t>	</a:t>
            </a:r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15888"/>
            <a:ext cx="8382000" cy="1944687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   Декоративное обобщение естественных форм и предметов, ведущее к упрощению изображаемых элементов, называется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2362200"/>
            <a:ext cx="8364538" cy="3587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A)</a:t>
            </a:r>
            <a:r>
              <a:rPr lang="ru-RU" smtClean="0"/>
              <a:t> декором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Б</a:t>
            </a:r>
            <a:r>
              <a:rPr lang="en-US" smtClean="0"/>
              <a:t>) </a:t>
            </a:r>
            <a:r>
              <a:rPr lang="ru-RU" smtClean="0"/>
              <a:t>стилизацией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</a:t>
            </a:r>
            <a:r>
              <a:rPr lang="en-US" smtClean="0"/>
              <a:t>) </a:t>
            </a:r>
            <a:r>
              <a:rPr lang="ru-RU" smtClean="0"/>
              <a:t>пропорцией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Г</a:t>
            </a:r>
            <a:r>
              <a:rPr lang="en-US" smtClean="0"/>
              <a:t>)</a:t>
            </a:r>
            <a:r>
              <a:rPr lang="ru-RU" smtClean="0"/>
              <a:t> колоритом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Б</a:t>
            </a:r>
            <a:r>
              <a:rPr lang="en-US" smtClean="0"/>
              <a:t>	</a:t>
            </a:r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7924800" cy="1236663"/>
          </a:xfrm>
        </p:spPr>
        <p:txBody>
          <a:bodyPr/>
          <a:lstStyle/>
          <a:p>
            <a:pPr eaLnBrk="1" hangingPunct="1"/>
            <a:r>
              <a:rPr lang="ru-RU" sz="3200" smtClean="0"/>
              <a:t>   Наибольший вред окружающей среде наносят электростанции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2362200"/>
            <a:ext cx="8364538" cy="3587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A)</a:t>
            </a:r>
            <a:r>
              <a:rPr lang="ru-RU" smtClean="0"/>
              <a:t> атомные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Б</a:t>
            </a:r>
            <a:r>
              <a:rPr lang="en-US" smtClean="0"/>
              <a:t>)</a:t>
            </a:r>
            <a:r>
              <a:rPr lang="ru-RU" smtClean="0"/>
              <a:t> тепловые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</a:t>
            </a:r>
            <a:r>
              <a:rPr lang="en-US" smtClean="0"/>
              <a:t>) </a:t>
            </a:r>
            <a:r>
              <a:rPr lang="ru-RU" smtClean="0"/>
              <a:t>ветроэлектростанции	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Г</a:t>
            </a:r>
            <a:r>
              <a:rPr lang="en-US" smtClean="0"/>
              <a:t>) </a:t>
            </a:r>
            <a:r>
              <a:rPr lang="ru-RU" smtClean="0"/>
              <a:t>гидроэлектростанции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Б</a:t>
            </a:r>
            <a:r>
              <a:rPr lang="en-US" smtClean="0"/>
              <a:t>	</a:t>
            </a:r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7924800" cy="1236663"/>
          </a:xfrm>
        </p:spPr>
        <p:txBody>
          <a:bodyPr/>
          <a:lstStyle/>
          <a:p>
            <a:pPr eaLnBrk="1" hangingPunct="1"/>
            <a:r>
              <a:rPr lang="ru-RU" sz="3200" smtClean="0"/>
              <a:t>   Наибольшее количество отходов металла получается при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9144000" cy="3587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A)</a:t>
            </a:r>
            <a:r>
              <a:rPr lang="ru-RU" smtClean="0"/>
              <a:t> Станочной обработке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Б</a:t>
            </a:r>
            <a:r>
              <a:rPr lang="en-US" smtClean="0"/>
              <a:t>)</a:t>
            </a:r>
            <a:r>
              <a:rPr lang="ru-RU" smtClean="0"/>
              <a:t> использовании методов порошковой металлургии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</a:t>
            </a:r>
            <a:r>
              <a:rPr lang="en-US" smtClean="0"/>
              <a:t>) </a:t>
            </a:r>
            <a:r>
              <a:rPr lang="ru-RU" smtClean="0"/>
              <a:t>штамповке	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Г</a:t>
            </a:r>
            <a:r>
              <a:rPr lang="en-US" smtClean="0"/>
              <a:t>) </a:t>
            </a:r>
            <a:r>
              <a:rPr lang="ru-RU" smtClean="0"/>
              <a:t>электроискровой обработке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А</a:t>
            </a:r>
            <a:r>
              <a:rPr lang="en-US" smtClean="0"/>
              <a:t>	</a:t>
            </a:r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7924800" cy="1236663"/>
          </a:xfrm>
        </p:spPr>
        <p:txBody>
          <a:bodyPr/>
          <a:lstStyle/>
          <a:p>
            <a:pPr eaLnBrk="1" hangingPunct="1"/>
            <a:r>
              <a:rPr lang="ru-RU" sz="3200" smtClean="0"/>
              <a:t>   На расширении рынка сбыта продукции сказываются такие факторы производства, как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2362200"/>
            <a:ext cx="8364538" cy="3587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A)</a:t>
            </a:r>
            <a:r>
              <a:rPr lang="ru-RU" smtClean="0"/>
              <a:t> улучшение организации производства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Б</a:t>
            </a:r>
            <a:r>
              <a:rPr lang="en-US" smtClean="0"/>
              <a:t>)</a:t>
            </a:r>
            <a:r>
              <a:rPr lang="ru-RU" smtClean="0"/>
              <a:t> улучшение качества продукции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</a:t>
            </a:r>
            <a:r>
              <a:rPr lang="en-US" smtClean="0"/>
              <a:t>) </a:t>
            </a:r>
            <a:r>
              <a:rPr lang="ru-RU" smtClean="0"/>
              <a:t>повышение уровня автоматизации 	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Г</a:t>
            </a:r>
            <a:r>
              <a:rPr lang="en-US" smtClean="0"/>
              <a:t>)</a:t>
            </a:r>
            <a:r>
              <a:rPr lang="ru-RU" smtClean="0"/>
              <a:t> уменьшение цены продукции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 </a:t>
            </a:r>
            <a:r>
              <a:rPr lang="ru-RU" smtClean="0">
                <a:solidFill>
                  <a:srgbClr val="FF0000"/>
                </a:solidFill>
              </a:rPr>
              <a:t>			Ответ: Б, Г</a:t>
            </a:r>
            <a:r>
              <a:rPr lang="en-US" smtClean="0"/>
              <a:t>	</a:t>
            </a:r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2017712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   Какова стоимость электроэнергии за месяц, потребляемой лампой 60 Вт, она горит 30 дней с 19 до 24 час</a:t>
            </a:r>
            <a:r>
              <a:rPr lang="en-US" sz="3200" smtClean="0"/>
              <a:t>?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1 Квт = 3 руб.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9144000" cy="3587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27 руб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24-19=5 час.  5Х30=150 час.  150Х60=9000 Вт=9 кВт  	                     9Х3=27 руб.</a:t>
            </a:r>
            <a:r>
              <a:rPr lang="en-US" smtClean="0"/>
              <a:t>	</a:t>
            </a:r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Расположите в хронологическом порядке научно-технические достижения: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838200" y="2276475"/>
            <a:ext cx="7693025" cy="432117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mtClean="0"/>
              <a:t>А) использование атомной энергии;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/>
              <a:t>Б) создание токарных станков;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/>
              <a:t>В) создание космических кораблей;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/>
              <a:t>Г</a:t>
            </a:r>
            <a:r>
              <a:rPr lang="en-US" smtClean="0"/>
              <a:t>)</a:t>
            </a:r>
            <a:r>
              <a:rPr lang="ru-RU" smtClean="0"/>
              <a:t> Создание электродвигателя;</a:t>
            </a:r>
            <a:endParaRPr lang="en-US" smtClean="0"/>
          </a:p>
          <a:p>
            <a:pPr marL="0" indent="0">
              <a:buFont typeface="Wingdings" pitchFamily="2" charset="2"/>
              <a:buNone/>
            </a:pPr>
            <a:r>
              <a:rPr lang="ru-RU" smtClean="0"/>
              <a:t>Д</a:t>
            </a:r>
            <a:r>
              <a:rPr lang="en-US" smtClean="0"/>
              <a:t>) </a:t>
            </a:r>
            <a:r>
              <a:rPr lang="ru-RU" smtClean="0"/>
              <a:t>Создание лазеров. 				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/>
              <a:t>			</a:t>
            </a:r>
            <a:r>
              <a:rPr lang="ru-RU" smtClean="0">
                <a:solidFill>
                  <a:srgbClr val="FF0000"/>
                </a:solidFill>
              </a:rPr>
              <a:t>Ответ: Б Г А Д В</a:t>
            </a:r>
            <a:r>
              <a:rPr lang="ru-RU" smtClean="0"/>
              <a:t>			</a:t>
            </a:r>
          </a:p>
        </p:txBody>
      </p:sp>
      <p:pic>
        <p:nvPicPr>
          <p:cNvPr id="7172" name="Picture 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74625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7924800" cy="1236663"/>
          </a:xfrm>
        </p:spPr>
        <p:txBody>
          <a:bodyPr/>
          <a:lstStyle/>
          <a:p>
            <a:pPr eaLnBrk="1" hangingPunct="1"/>
            <a:r>
              <a:rPr lang="ru-RU" sz="3200" smtClean="0"/>
              <a:t>   Отпускная цена предприятия включает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2362200"/>
            <a:ext cx="8364538" cy="3587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A)</a:t>
            </a:r>
            <a:r>
              <a:rPr lang="ru-RU" smtClean="0"/>
              <a:t> Налог на добавленную стоимость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Б</a:t>
            </a:r>
            <a:r>
              <a:rPr lang="en-US" smtClean="0"/>
              <a:t>)</a:t>
            </a:r>
            <a:r>
              <a:rPr lang="ru-RU" smtClean="0"/>
              <a:t> акцизный налог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</a:t>
            </a:r>
            <a:r>
              <a:rPr lang="en-US" smtClean="0"/>
              <a:t>) </a:t>
            </a:r>
            <a:r>
              <a:rPr lang="ru-RU" smtClean="0"/>
              <a:t>прибыль предприятия	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Г</a:t>
            </a:r>
            <a:r>
              <a:rPr lang="en-US" smtClean="0"/>
              <a:t>) </a:t>
            </a:r>
            <a:r>
              <a:rPr lang="ru-RU" smtClean="0"/>
              <a:t>себестоимость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В, Г</a:t>
            </a:r>
            <a:r>
              <a:rPr lang="en-US" smtClean="0"/>
              <a:t>	</a:t>
            </a:r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346075"/>
            <a:ext cx="8382000" cy="1236663"/>
          </a:xfrm>
        </p:spPr>
        <p:txBody>
          <a:bodyPr/>
          <a:lstStyle/>
          <a:p>
            <a:pPr eaLnBrk="1" hangingPunct="1"/>
            <a:r>
              <a:rPr lang="ru-RU" sz="3200" smtClean="0"/>
              <a:t>   К вяжущим материалам НЕ относятся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2362200"/>
            <a:ext cx="8364538" cy="3587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A)</a:t>
            </a:r>
            <a:r>
              <a:rPr lang="ru-RU" smtClean="0"/>
              <a:t> шлак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Б</a:t>
            </a:r>
            <a:r>
              <a:rPr lang="en-US" smtClean="0"/>
              <a:t>)</a:t>
            </a:r>
            <a:r>
              <a:rPr lang="ru-RU" smtClean="0"/>
              <a:t> песок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</a:t>
            </a:r>
            <a:r>
              <a:rPr lang="en-US" smtClean="0"/>
              <a:t>) </a:t>
            </a:r>
            <a:r>
              <a:rPr lang="ru-RU" smtClean="0"/>
              <a:t>известь	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Г</a:t>
            </a:r>
            <a:r>
              <a:rPr lang="en-US" smtClean="0"/>
              <a:t>) </a:t>
            </a:r>
            <a:r>
              <a:rPr lang="ru-RU" smtClean="0"/>
              <a:t>гипс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А, Б</a:t>
            </a:r>
            <a:r>
              <a:rPr lang="en-US" smtClean="0"/>
              <a:t>	</a:t>
            </a:r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7924800" cy="1236663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   Рациональный выбор своей профессии в первую очередь определяет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2362200"/>
            <a:ext cx="8364538" cy="3587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A)</a:t>
            </a:r>
            <a:r>
              <a:rPr lang="ru-RU" smtClean="0"/>
              <a:t> Общественный прогресс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Б</a:t>
            </a:r>
            <a:r>
              <a:rPr lang="en-US" smtClean="0"/>
              <a:t>)</a:t>
            </a:r>
            <a:r>
              <a:rPr lang="ru-RU" smtClean="0"/>
              <a:t> эффективность общественного производства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</a:t>
            </a:r>
            <a:r>
              <a:rPr lang="en-US" smtClean="0"/>
              <a:t>) </a:t>
            </a:r>
            <a:r>
              <a:rPr lang="ru-RU" smtClean="0"/>
              <a:t>образ жизни	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Г</a:t>
            </a:r>
            <a:r>
              <a:rPr lang="en-US" smtClean="0"/>
              <a:t>) </a:t>
            </a:r>
            <a:r>
              <a:rPr lang="ru-RU" smtClean="0"/>
              <a:t>жизненное самоопределение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Г</a:t>
            </a:r>
            <a:r>
              <a:rPr lang="en-US" smtClean="0"/>
              <a:t>	</a:t>
            </a:r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7924800" cy="1236663"/>
          </a:xfrm>
        </p:spPr>
        <p:txBody>
          <a:bodyPr/>
          <a:lstStyle/>
          <a:p>
            <a:pPr eaLnBrk="1" hangingPunct="1"/>
            <a:r>
              <a:rPr lang="ru-RU" sz="3200" smtClean="0"/>
              <a:t>   Профессия чертёжник относится к сфере деятельности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2362200"/>
            <a:ext cx="8364538" cy="3587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A)</a:t>
            </a:r>
            <a:r>
              <a:rPr lang="ru-RU" smtClean="0"/>
              <a:t> человек-человек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Б</a:t>
            </a:r>
            <a:r>
              <a:rPr lang="en-US" smtClean="0"/>
              <a:t>)</a:t>
            </a:r>
            <a:r>
              <a:rPr lang="ru-RU" smtClean="0"/>
              <a:t> человек-художественный образ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</a:t>
            </a:r>
            <a:r>
              <a:rPr lang="en-US" smtClean="0"/>
              <a:t>) </a:t>
            </a:r>
            <a:r>
              <a:rPr lang="ru-RU" smtClean="0"/>
              <a:t>человек-знаковая система	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Г</a:t>
            </a:r>
            <a:r>
              <a:rPr lang="en-US" smtClean="0"/>
              <a:t>) </a:t>
            </a:r>
            <a:r>
              <a:rPr lang="ru-RU" smtClean="0"/>
              <a:t>человек-техника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Д) человек-природа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В</a:t>
            </a:r>
            <a:r>
              <a:rPr lang="en-US" smtClean="0"/>
              <a:t>	</a:t>
            </a:r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15888"/>
            <a:ext cx="7924800" cy="1944687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   Перед изготовлением изделия на конструкторско-технологическом этапе выполнения проекта необходимо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2362200"/>
            <a:ext cx="8364538" cy="3587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A)</a:t>
            </a:r>
            <a:r>
              <a:rPr lang="ru-RU" smtClean="0"/>
              <a:t> Оформить пояснительную записку к проекту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Б</a:t>
            </a:r>
            <a:r>
              <a:rPr lang="en-US" smtClean="0"/>
              <a:t>)</a:t>
            </a:r>
            <a:r>
              <a:rPr lang="ru-RU" smtClean="0"/>
              <a:t> продумать проблему и тему проекта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</a:t>
            </a:r>
            <a:r>
              <a:rPr lang="en-US" smtClean="0"/>
              <a:t>) </a:t>
            </a:r>
            <a:r>
              <a:rPr lang="ru-RU" smtClean="0"/>
              <a:t>продумать презентацию проекта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Г</a:t>
            </a:r>
            <a:r>
              <a:rPr lang="en-US" smtClean="0"/>
              <a:t>)</a:t>
            </a:r>
            <a:r>
              <a:rPr lang="ru-RU" smtClean="0"/>
              <a:t> разработать чертежи и технологическую 							             карту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00"/>
                </a:solidFill>
              </a:rPr>
              <a:t>			Ответ: Г</a:t>
            </a:r>
            <a:r>
              <a:rPr lang="en-US" smtClean="0"/>
              <a:t>	</a:t>
            </a:r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7924800" cy="1236663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   Для внутренней треугольной (метрической) резьбы просверливают отверстия в мм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2362200"/>
            <a:ext cx="8364538" cy="3587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 	</a:t>
            </a:r>
            <a:r>
              <a:rPr lang="ru-RU" smtClean="0">
                <a:solidFill>
                  <a:srgbClr val="FF0000"/>
                </a:solidFill>
              </a:rPr>
              <a:t>Нарезаемую заготовку с просверленным отверстием крепят в тисках. Метчик закрепляют в вороток, смазывают маслом и без перекоса с нажимом ввинчивают в отверстие за рукоятку воротка: 2 оборота в направлении ввинчивания, 0,5 оборота – назад.			</a:t>
            </a:r>
            <a:r>
              <a:rPr lang="en-US" smtClean="0"/>
              <a:t>	</a:t>
            </a:r>
            <a:endParaRPr lang="ru-RU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47813" y="5157788"/>
          <a:ext cx="6095999" cy="79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576064"/>
                <a:gridCol w="576064"/>
                <a:gridCol w="576064"/>
                <a:gridCol w="432048"/>
                <a:gridCol w="576064"/>
                <a:gridCol w="623391"/>
              </a:tblGrid>
              <a:tr h="39608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Диаметр резьбы</a:t>
                      </a:r>
                      <a:endParaRPr lang="ru-RU" sz="20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</a:t>
                      </a:r>
                      <a:endParaRPr lang="ru-RU" sz="20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8</a:t>
                      </a:r>
                      <a:endParaRPr lang="ru-RU" sz="20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10</a:t>
                      </a:r>
                      <a:endParaRPr lang="ru-RU" sz="2000" dirty="0"/>
                    </a:p>
                  </a:txBody>
                  <a:tcPr marT="45702" marB="45702"/>
                </a:tc>
              </a:tr>
              <a:tr h="39608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Диаметр сверла</a:t>
                      </a:r>
                      <a:endParaRPr lang="ru-RU" sz="20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2,5</a:t>
                      </a:r>
                      <a:endParaRPr lang="ru-RU" sz="20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3,4</a:t>
                      </a:r>
                      <a:endParaRPr lang="ru-RU" sz="20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4,2</a:t>
                      </a:r>
                      <a:endParaRPr lang="ru-RU" sz="20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6,7</a:t>
                      </a:r>
                      <a:endParaRPr lang="ru-RU" sz="20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8,4</a:t>
                      </a:r>
                      <a:endParaRPr lang="ru-RU" sz="2000" dirty="0"/>
                    </a:p>
                  </a:txBody>
                  <a:tcPr marT="45702" marB="45702"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954088"/>
            <a:ext cx="7924800" cy="719137"/>
          </a:xfrm>
        </p:spPr>
        <p:txBody>
          <a:bodyPr/>
          <a:lstStyle/>
          <a:p>
            <a:pPr eaLnBrk="1" hangingPunct="1"/>
            <a:r>
              <a:rPr lang="ru-RU" sz="3200" smtClean="0"/>
              <a:t>   </a:t>
            </a:r>
            <a:r>
              <a:rPr lang="ru-RU" sz="2000" smtClean="0"/>
              <a:t>Пороки древесины- отклонения от её нормального строения, внешнего вида и формы, а также повреждения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2205038"/>
            <a:ext cx="8928100" cy="4752975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ru-RU" sz="2000" smtClean="0"/>
              <a:t>1. Сучки – являются основанием сучьев в древесине ствола дерева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z="2000" smtClean="0"/>
              <a:t>2. Косослой – винтообразное расположение волокон</a:t>
            </a:r>
            <a:endParaRPr lang="en-US" sz="2000" smtClean="0"/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z="2000" smtClean="0"/>
              <a:t>3. Свилеватость – волнистое расположение волокон, в основном в комлевой части дерева,</a:t>
            </a:r>
            <a:r>
              <a:rPr lang="en-US" sz="2000" smtClean="0"/>
              <a:t> </a:t>
            </a:r>
            <a:r>
              <a:rPr lang="ru-RU" sz="2000" smtClean="0"/>
              <a:t>особенно у берёзы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z="2000" smtClean="0"/>
              <a:t>4. Двойная сердцевина – выявляется на поперечном распиле ствола в месте его раздвоения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z="2000" smtClean="0"/>
              <a:t>5. Ложное ядро – тёмная окраска внутренней части ствола в форме круга или звезды в без ядровых породах (берёзе, клёне, ольхе и др.)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z="2000" smtClean="0"/>
              <a:t>6.Трещины – образуются при разрыве древесины вдоль волокон от морозов, жары, при сушке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z="2000" smtClean="0"/>
              <a:t>7. Смоляные кармашки  8. Рак – рана на вершине ствола дерева, зараженная паразитическими грибами и бактериями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ru-RU" sz="2000" smtClean="0"/>
              <a:t>9. Гниль (внутри).   10. Червоточина-отверстия, прогрызаемые личинками и жучками 	</a:t>
            </a:r>
            <a:endParaRPr lang="en-US" sz="200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692150"/>
            <a:ext cx="9144000" cy="1308100"/>
          </a:xfrm>
        </p:spPr>
        <p:txBody>
          <a:bodyPr/>
          <a:lstStyle/>
          <a:p>
            <a:pPr algn="ctr" eaLnBrk="1" hangingPunct="1"/>
            <a:r>
              <a:rPr lang="ru-RU" sz="2800" smtClean="0"/>
              <a:t>Пиломатериалы - получают распиливанием стволов деревьев в продольном направлении,</a:t>
            </a:r>
            <a:br>
              <a:rPr lang="ru-RU" sz="2800" smtClean="0"/>
            </a:br>
            <a:r>
              <a:rPr lang="ru-RU" sz="2800" smtClean="0"/>
              <a:t>а брёвна - в поперечном направлении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62200"/>
            <a:ext cx="8616950" cy="437991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1800" smtClean="0"/>
              <a:t>1.Брус четырёхкатный - толщина и ширина более 100 мм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smtClean="0"/>
              <a:t>2.Брус двухкантный -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smtClean="0"/>
              <a:t>3.Брусок – толщина менее 100мм и ширина менее двойной толщины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smtClean="0"/>
              <a:t>4.Доска обрезная – толщиной до 100 мм и шириной более двойной толщины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smtClean="0"/>
              <a:t>5.Доска необрезная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smtClean="0"/>
              <a:t>6.Пластина – продольное распиливание бревна пополам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smtClean="0"/>
              <a:t>7.Четвертина – продольное распиливание бревна на 4 части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800" smtClean="0"/>
              <a:t>8.Горбыль – выпиленная боковая часть бревна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000" b="1" smtClean="0"/>
              <a:t>    Элементы пиломатериалов: пласти, кромки, рёбра и торцы.      Пласть – </a:t>
            </a:r>
            <a:r>
              <a:rPr lang="ru-RU" sz="2000" smtClean="0"/>
              <a:t>широкая плоскость пиломатериала;                               </a:t>
            </a:r>
            <a:r>
              <a:rPr lang="ru-RU" sz="2000" b="1" smtClean="0"/>
              <a:t>Кромка – </a:t>
            </a:r>
            <a:r>
              <a:rPr lang="ru-RU" sz="2000" smtClean="0"/>
              <a:t>узкая плоскость;  </a:t>
            </a:r>
            <a:r>
              <a:rPr lang="en-US" sz="1800" b="1" smtClean="0"/>
              <a:t>	</a:t>
            </a:r>
            <a:r>
              <a:rPr lang="ru-RU" sz="1800" b="1" smtClean="0"/>
              <a:t>                                                                 </a:t>
            </a:r>
            <a:r>
              <a:rPr lang="ru-RU" sz="2000" b="1" smtClean="0"/>
              <a:t>Торец   – </a:t>
            </a:r>
            <a:r>
              <a:rPr lang="ru-RU" sz="2000" smtClean="0"/>
              <a:t>торцевой разрез (плоскость); </a:t>
            </a:r>
            <a:r>
              <a:rPr lang="ru-RU" sz="2000" b="1" smtClean="0"/>
              <a:t>                                             Ребро   – </a:t>
            </a:r>
            <a:r>
              <a:rPr lang="ru-RU" sz="2000" smtClean="0"/>
              <a:t>линия пересечения плоскостей пиломатериала.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7924800" cy="1236663"/>
          </a:xfrm>
        </p:spPr>
        <p:txBody>
          <a:bodyPr/>
          <a:lstStyle/>
          <a:p>
            <a:pPr eaLnBrk="1" hangingPunct="1"/>
            <a:r>
              <a:rPr lang="ru-RU" sz="3200" smtClean="0"/>
              <a:t>  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2362200"/>
            <a:ext cx="8364538" cy="3587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A)</a:t>
            </a:r>
            <a:r>
              <a:rPr lang="ru-RU" smtClean="0"/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Б</a:t>
            </a:r>
            <a:r>
              <a:rPr lang="en-US" smtClean="0"/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</a:t>
            </a:r>
            <a:r>
              <a:rPr lang="en-US" smtClean="0"/>
              <a:t>) </a:t>
            </a:r>
            <a:r>
              <a:rPr lang="ru-RU" smtClean="0"/>
              <a:t>	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Г</a:t>
            </a:r>
            <a:r>
              <a:rPr lang="en-US" smtClean="0"/>
              <a:t>) </a:t>
            </a:r>
            <a:r>
              <a:rPr lang="ru-RU" smtClean="0">
                <a:solidFill>
                  <a:srgbClr val="FF0000"/>
                </a:solidFill>
              </a:rPr>
              <a:t>			Ответ: В</a:t>
            </a:r>
            <a:r>
              <a:rPr lang="en-US" smtClean="0"/>
              <a:t>	</a:t>
            </a:r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7924800" cy="1236663"/>
          </a:xfrm>
        </p:spPr>
        <p:txBody>
          <a:bodyPr/>
          <a:lstStyle/>
          <a:p>
            <a:pPr eaLnBrk="1" hangingPunct="1"/>
            <a:r>
              <a:rPr lang="ru-RU" sz="3200" smtClean="0"/>
              <a:t>  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2362200"/>
            <a:ext cx="8364538" cy="3587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A)</a:t>
            </a:r>
            <a:r>
              <a:rPr lang="ru-RU" smtClean="0"/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Б</a:t>
            </a:r>
            <a:r>
              <a:rPr lang="en-US" smtClean="0"/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</a:t>
            </a:r>
            <a:r>
              <a:rPr lang="en-US" smtClean="0"/>
              <a:t>) </a:t>
            </a:r>
            <a:r>
              <a:rPr lang="ru-RU" smtClean="0"/>
              <a:t>	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Г</a:t>
            </a:r>
            <a:r>
              <a:rPr lang="en-US" smtClean="0"/>
              <a:t>) </a:t>
            </a:r>
            <a:r>
              <a:rPr lang="ru-RU" smtClean="0">
                <a:solidFill>
                  <a:srgbClr val="FF0000"/>
                </a:solidFill>
              </a:rPr>
              <a:t>			Ответ: В</a:t>
            </a:r>
            <a:r>
              <a:rPr lang="en-US" smtClean="0"/>
              <a:t>	</a:t>
            </a:r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762000" y="620713"/>
            <a:ext cx="7924800" cy="1284287"/>
          </a:xfrm>
        </p:spPr>
        <p:txBody>
          <a:bodyPr/>
          <a:lstStyle/>
          <a:p>
            <a:r>
              <a:rPr lang="ru-RU" sz="2800" smtClean="0"/>
              <a:t>Диаметр ведущего шкифа равен 100мм, </a:t>
            </a:r>
            <a:br>
              <a:rPr lang="ru-RU" sz="2800" smtClean="0"/>
            </a:br>
            <a:r>
              <a:rPr lang="ru-RU" sz="2800" smtClean="0"/>
              <a:t>а ведомого – 200мм. Передаточное отношение равно: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838200" y="2362200"/>
            <a:ext cx="7837488" cy="372427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mtClean="0"/>
              <a:t>А) 0,5;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/>
              <a:t>Б) 1;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/>
              <a:t>В) 1,5;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/>
              <a:t>Г)  2;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/>
              <a:t>Д) 2,5.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/>
              <a:t>			</a:t>
            </a:r>
            <a:r>
              <a:rPr lang="ru-RU" smtClean="0">
                <a:solidFill>
                  <a:srgbClr val="FF0000"/>
                </a:solidFill>
              </a:rPr>
              <a:t>Ответ: А)         100:200=0.5 </a:t>
            </a:r>
          </a:p>
          <a:p>
            <a:pPr marL="0" indent="0">
              <a:buFont typeface="Wingdings" pitchFamily="2" charset="2"/>
              <a:buNone/>
            </a:pPr>
            <a:endParaRPr lang="en-US" smtClean="0"/>
          </a:p>
          <a:p>
            <a:pPr marL="1828800" lvl="4" indent="0">
              <a:buFont typeface="Wingdings" pitchFamily="2" charset="2"/>
              <a:buNone/>
            </a:pPr>
            <a:r>
              <a:rPr lang="en-US" smtClean="0"/>
              <a:t>	</a:t>
            </a:r>
            <a:endParaRPr lang="ru-RU" sz="2400" smtClean="0">
              <a:solidFill>
                <a:srgbClr val="FF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Разъёмными соединениями деталей являются: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1624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000000"/>
                </a:solidFill>
              </a:rPr>
              <a:t>А) прессовые;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000000"/>
                </a:solidFill>
              </a:rPr>
              <a:t>Б) заклепочные;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000000"/>
                </a:solidFill>
              </a:rPr>
              <a:t>В) соединения с помощью склеивания;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000000"/>
                </a:solidFill>
              </a:rPr>
              <a:t>Г</a:t>
            </a:r>
            <a:r>
              <a:rPr lang="en-US" sz="2400" b="1" smtClean="0">
                <a:solidFill>
                  <a:srgbClr val="000000"/>
                </a:solidFill>
              </a:rPr>
              <a:t>)</a:t>
            </a:r>
            <a:r>
              <a:rPr lang="ru-RU" sz="2400" b="1" smtClean="0">
                <a:solidFill>
                  <a:srgbClr val="000000"/>
                </a:solidFill>
              </a:rPr>
              <a:t>  резьбовые;</a:t>
            </a:r>
            <a:endParaRPr lang="en-US" sz="2400" b="1" smtClean="0">
              <a:solidFill>
                <a:srgbClr val="00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000000"/>
                </a:solidFill>
              </a:rPr>
              <a:t>Д</a:t>
            </a:r>
            <a:r>
              <a:rPr lang="en-US" sz="2400" b="1" smtClean="0">
                <a:solidFill>
                  <a:srgbClr val="000000"/>
                </a:solidFill>
              </a:rPr>
              <a:t>)</a:t>
            </a:r>
            <a:r>
              <a:rPr lang="ru-RU" sz="2400" b="1" smtClean="0">
                <a:solidFill>
                  <a:srgbClr val="000000"/>
                </a:solidFill>
              </a:rPr>
              <a:t> соединения с помощью гвоздя.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sz="2400" b="1" i="1" smtClean="0">
              <a:solidFill>
                <a:srgbClr val="CC0066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400" b="1" i="1" smtClean="0">
                <a:solidFill>
                  <a:srgbClr val="CC0066"/>
                </a:solidFill>
              </a:rPr>
              <a:t>			</a:t>
            </a:r>
            <a:r>
              <a:rPr lang="ru-RU" sz="2400" b="1" smtClean="0">
                <a:solidFill>
                  <a:srgbClr val="CC0066"/>
                </a:solidFill>
              </a:rPr>
              <a:t>ОТВЕТ: Г)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2400" b="1" i="1" smtClean="0">
              <a:solidFill>
                <a:srgbClr val="CC0066"/>
              </a:solidFill>
            </a:endParaRPr>
          </a:p>
        </p:txBody>
      </p:sp>
      <p:pic>
        <p:nvPicPr>
          <p:cNvPr id="9220" name="Picture 5" descr="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652963"/>
            <a:ext cx="2106612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  <a:r>
              <a:rPr lang="ru-RU" smtClean="0"/>
              <a:t>Механическим свойством древесины не является:</a:t>
            </a:r>
            <a:endParaRPr lang="ru-RU" sz="4400" smtClean="0">
              <a:solidFill>
                <a:srgbClr val="333399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575" y="2420938"/>
            <a:ext cx="7693025" cy="374491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А)</a:t>
            </a:r>
            <a:r>
              <a:rPr lang="en-US" smtClean="0"/>
              <a:t> </a:t>
            </a:r>
            <a:r>
              <a:rPr lang="ru-RU" smtClean="0"/>
              <a:t>прочность;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Б</a:t>
            </a:r>
            <a:r>
              <a:rPr lang="en-US" smtClean="0"/>
              <a:t>)</a:t>
            </a:r>
            <a:r>
              <a:rPr lang="ru-RU" smtClean="0"/>
              <a:t> влажность;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В</a:t>
            </a:r>
            <a:r>
              <a:rPr lang="en-US" smtClean="0"/>
              <a:t>)</a:t>
            </a:r>
            <a:r>
              <a:rPr lang="ru-RU" smtClean="0"/>
              <a:t> твёрдость;</a:t>
            </a:r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Г</a:t>
            </a:r>
            <a:r>
              <a:rPr lang="en-US" smtClean="0"/>
              <a:t>)</a:t>
            </a:r>
            <a:r>
              <a:rPr lang="ru-RU" smtClean="0"/>
              <a:t> упругость;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Д</a:t>
            </a:r>
            <a:r>
              <a:rPr lang="en-US" smtClean="0"/>
              <a:t>)</a:t>
            </a:r>
            <a:r>
              <a:rPr lang="ru-RU" smtClean="0"/>
              <a:t> цвет.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mtClean="0"/>
              <a:t>                  		</a:t>
            </a:r>
            <a:r>
              <a:rPr lang="ru-RU" smtClean="0">
                <a:solidFill>
                  <a:srgbClr val="FF0000"/>
                </a:solidFill>
              </a:rPr>
              <a:t>ответ: Б Д</a:t>
            </a:r>
          </a:p>
        </p:txBody>
      </p:sp>
      <p:pic>
        <p:nvPicPr>
          <p:cNvPr id="10244" name="Picture 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23495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Установите соответствие применению пород древесины: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8274050" cy="3724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1. Дуб        </a:t>
            </a:r>
            <a:r>
              <a:rPr lang="en-US" sz="2400" smtClean="0"/>
              <a:t>A) </a:t>
            </a:r>
            <a:r>
              <a:rPr lang="ru-RU" sz="2400" smtClean="0"/>
              <a:t>Производство музыкальных инструментов;</a:t>
            </a: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2. Ель        Б</a:t>
            </a:r>
            <a:r>
              <a:rPr lang="en-US" sz="2400" smtClean="0"/>
              <a:t>)</a:t>
            </a:r>
            <a:r>
              <a:rPr lang="ru-RU" sz="2400" smtClean="0"/>
              <a:t> Производство бумаги и спичек;</a:t>
            </a: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3. Липа      В</a:t>
            </a:r>
            <a:r>
              <a:rPr lang="en-US" sz="2400" smtClean="0"/>
              <a:t>)</a:t>
            </a:r>
            <a:r>
              <a:rPr lang="ru-RU" sz="2400" smtClean="0"/>
              <a:t> Деревянные детали вагонов;</a:t>
            </a: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4. Осина    Г</a:t>
            </a:r>
            <a:r>
              <a:rPr lang="en-US" sz="2400" smtClean="0"/>
              <a:t>)</a:t>
            </a:r>
            <a:r>
              <a:rPr lang="ru-RU" sz="2400" smtClean="0"/>
              <a:t> В резьбе по дереву;</a:t>
            </a: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	</a:t>
            </a:r>
            <a:r>
              <a:rPr lang="ru-RU" sz="2400" smtClean="0">
                <a:solidFill>
                  <a:srgbClr val="FF0000"/>
                </a:solidFill>
              </a:rPr>
              <a:t>Ответ: 1- В  2- А  3- Г  4- Б </a:t>
            </a:r>
          </a:p>
        </p:txBody>
      </p:sp>
      <p:pic>
        <p:nvPicPr>
          <p:cNvPr id="11268" name="Picture 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4149725"/>
            <a:ext cx="1697038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1002</TotalTime>
  <Words>1690</Words>
  <Application>Microsoft Office PowerPoint</Application>
  <PresentationFormat>Экран (4:3)</PresentationFormat>
  <Paragraphs>370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Капсулы</vt:lpstr>
      <vt:lpstr>Контрольные вопросы  Подготовка к олимпиаде</vt:lpstr>
      <vt:lpstr>   Как устроен (из каких элементов состоит) столярный верстак?</vt:lpstr>
      <vt:lpstr>   Назначение элементов столярного или универсального верстака:</vt:lpstr>
      <vt:lpstr>Назовите этапы изготовления изделия?</vt:lpstr>
      <vt:lpstr>Расположите в хронологическом порядке научно-технические достижения:</vt:lpstr>
      <vt:lpstr>Диаметр ведущего шкифа равен 100мм,  а ведомого – 200мм. Передаточное отношение равно:</vt:lpstr>
      <vt:lpstr>Разъёмными соединениями деталей являются:</vt:lpstr>
      <vt:lpstr> Механическим свойством древесины не является:</vt:lpstr>
      <vt:lpstr>Установите соответствие применению пород древесины:</vt:lpstr>
      <vt:lpstr>При определении величины припуска на обработку учитывают:</vt:lpstr>
      <vt:lpstr>Установите правильную последовательность работы с изделием из древесины:</vt:lpstr>
      <vt:lpstr>   В каком направлении к волокнам необходимо изготавливать хозяйственную лопаточку?</vt:lpstr>
      <vt:lpstr>   При изготовлении ручки для напильника используют резцы -стамески</vt:lpstr>
      <vt:lpstr>   Установите последовательность выполнения заклёпочного соединения:</vt:lpstr>
      <vt:lpstr>Выберите правильное название той части токарного станка для обработки древесины, которая служит опорой для режущего инструмента:</vt:lpstr>
      <vt:lpstr>   Условное изображение детали, выполненное по определённым правилам и с помощью чертёжных принадлежностей, называется:</vt:lpstr>
      <vt:lpstr>   Центром художественной обработки древесины является:</vt:lpstr>
      <vt:lpstr>   Изделия из слободы Дымково</vt:lpstr>
      <vt:lpstr>Изделия из слободы Дымково</vt:lpstr>
      <vt:lpstr>   Резьба по дереву, рисунок которой в основном составляют треугольники и квадраты, называется</vt:lpstr>
      <vt:lpstr>   Установите технологическую последовательность покраски оконной рамы:</vt:lpstr>
      <vt:lpstr>   Выполнение проектной работы начинается с:</vt:lpstr>
      <vt:lpstr>   Технологические знания важны в первую очередь</vt:lpstr>
      <vt:lpstr>   На горизонтально-фрезерном станке НГФ-110Ш движение подачи выполняется с помощью</vt:lpstr>
      <vt:lpstr>   На рисунке приведено условное графическое изображение</vt:lpstr>
      <vt:lpstr>   Диаметр ведущего шкифа ременной передачи 50мм, а ведомого 100мм. Ведомый шкиф вращается со скоростью 700 об\мин. Какое число оборотов у ведущего шкифа?</vt:lpstr>
      <vt:lpstr>   В какой из перечисленных передач  не используются шестерни?</vt:lpstr>
      <vt:lpstr>   Для характеристики конструкционных материалов наиболее важным является</vt:lpstr>
      <vt:lpstr>   Резкий скипидарный запах у древесины</vt:lpstr>
      <vt:lpstr>   Наибольший процент углерода содержит сталь</vt:lpstr>
      <vt:lpstr>   Для изготовления киянки заготовку необходимо взять из</vt:lpstr>
      <vt:lpstr>   Предмет производства, из которого изменением формы, размеров, шереховатости свойств материала изготавливают деталь, называется</vt:lpstr>
      <vt:lpstr>   Русский учёный, механик, изобретатель       станков с механическим приводом</vt:lpstr>
      <vt:lpstr>   На сверлильном станке модели НС-12М движение подачи выполняется с помощью</vt:lpstr>
      <vt:lpstr>   преобразование вращательного движения в поступательное осуществляется с помощью</vt:lpstr>
      <vt:lpstr>   Свойство материала восстанавливать первоначальную форму после устранения внешних сил называется </vt:lpstr>
      <vt:lpstr>   Листовыми являются древесные материалы</vt:lpstr>
      <vt:lpstr>   Масса образца древесины до высушивания – 2,25 кГ, после -1,5 кГ. Чему равна влажность древесины?</vt:lpstr>
      <vt:lpstr>   Минимальное расстояние от гвоздя до кромки деревянной детали, чтобы она не раскололась, должно быть</vt:lpstr>
      <vt:lpstr>   Для получения конической поверхности на токарном станке резец необходимо перемещать</vt:lpstr>
      <vt:lpstr>   Какой угол надо увеличить, чтобы уменьшить трение резца о поверхность заготовки </vt:lpstr>
      <vt:lpstr>   Преобразование электромагнитных волн в электрические колебания в радиоустройствах осуществляется с помощью</vt:lpstr>
      <vt:lpstr>   В квартире счётчик с паспортными данными: 220 В, 10 А. Можно ли одновременно включить: люстру с лампами мощностью 160 Вт, телевизор 110 Вт, утюг 1100 Вт, Микроволновую печь 1 кВт, мясорубку 500 Вт?</vt:lpstr>
      <vt:lpstr>   Видами художественной обработки древесины являются</vt:lpstr>
      <vt:lpstr>   Декоративное обобщение естественных форм и предметов, ведущее к упрощению изображаемых элементов, называется</vt:lpstr>
      <vt:lpstr>   Наибольший вред окружающей среде наносят электростанции</vt:lpstr>
      <vt:lpstr>   Наибольшее количество отходов металла получается при</vt:lpstr>
      <vt:lpstr>   На расширении рынка сбыта продукции сказываются такие факторы производства, как</vt:lpstr>
      <vt:lpstr>   Какова стоимость электроэнергии за месяц, потребляемой лампой 60 Вт, она горит 30 дней с 19 до 24 час? 1 Квт = 3 руб.</vt:lpstr>
      <vt:lpstr>   Отпускная цена предприятия включает</vt:lpstr>
      <vt:lpstr>   К вяжущим материалам НЕ относятся</vt:lpstr>
      <vt:lpstr>   Рациональный выбор своей профессии в первую очередь определяет</vt:lpstr>
      <vt:lpstr>   Профессия чертёжник относится к сфере деятельности</vt:lpstr>
      <vt:lpstr>   Перед изготовлением изделия на конструкторско-технологическом этапе выполнения проекта необходимо</vt:lpstr>
      <vt:lpstr>   Для внутренней треугольной (метрической) резьбы просверливают отверстия в мм</vt:lpstr>
      <vt:lpstr>   Пороки древесины- отклонения от её нормального строения, внешнего вида и формы, а также повреждения</vt:lpstr>
      <vt:lpstr>Пиломатериалы - получают распиливанием стволов деревьев в продольном направлении, а брёвна - в поперечном направлении</vt:lpstr>
      <vt:lpstr>   </vt:lpstr>
      <vt:lpstr>   </vt:lpstr>
    </vt:vector>
  </TitlesOfParts>
  <Company>Тамань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Игра-викторина «Крестики-нолики»</dc:title>
  <dc:creator>Петрович</dc:creator>
  <cp:lastModifiedBy>Кабинет №25</cp:lastModifiedBy>
  <cp:revision>121</cp:revision>
  <dcterms:created xsi:type="dcterms:W3CDTF">2008-02-15T10:09:49Z</dcterms:created>
  <dcterms:modified xsi:type="dcterms:W3CDTF">2014-11-18T14:38:57Z</dcterms:modified>
</cp:coreProperties>
</file>