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 id="2147484109" r:id="rId2"/>
  </p:sldMasterIdLst>
  <p:sldIdLst>
    <p:sldId id="291" r:id="rId3"/>
    <p:sldId id="292" r:id="rId4"/>
    <p:sldId id="295" r:id="rId5"/>
    <p:sldId id="294" r:id="rId6"/>
    <p:sldId id="296" r:id="rId7"/>
    <p:sldId id="257" r:id="rId8"/>
    <p:sldId id="264" r:id="rId9"/>
    <p:sldId id="265" r:id="rId10"/>
    <p:sldId id="260" r:id="rId11"/>
    <p:sldId id="261" r:id="rId12"/>
    <p:sldId id="263" r:id="rId13"/>
    <p:sldId id="262" r:id="rId14"/>
    <p:sldId id="266" r:id="rId15"/>
    <p:sldId id="274" r:id="rId16"/>
    <p:sldId id="273" r:id="rId17"/>
    <p:sldId id="272" r:id="rId18"/>
    <p:sldId id="271" r:id="rId19"/>
    <p:sldId id="270" r:id="rId20"/>
    <p:sldId id="269" r:id="rId21"/>
    <p:sldId id="268" r:id="rId22"/>
    <p:sldId id="267" r:id="rId23"/>
    <p:sldId id="275" r:id="rId24"/>
    <p:sldId id="283" r:id="rId25"/>
    <p:sldId id="282" r:id="rId26"/>
    <p:sldId id="281" r:id="rId27"/>
    <p:sldId id="280" r:id="rId28"/>
    <p:sldId id="279" r:id="rId29"/>
    <p:sldId id="277" r:id="rId30"/>
    <p:sldId id="276" r:id="rId31"/>
    <p:sldId id="284" r:id="rId32"/>
    <p:sldId id="285" r:id="rId33"/>
    <p:sldId id="286" r:id="rId34"/>
    <p:sldId id="289" r:id="rId35"/>
    <p:sldId id="288" r:id="rId36"/>
    <p:sldId id="287" r:id="rId37"/>
    <p:sldId id="290" r:id="rId38"/>
    <p:sldId id="259"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800000"/>
    <a:srgbClr val="66FF66"/>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AAB23-5162-4DA9-8616-DB2A83E16CA6}"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ru-RU"/>
        </a:p>
      </dgm:t>
    </dgm:pt>
    <dgm:pt modelId="{1E67217E-A4B5-4B65-B322-5E2F6A0EAC91}">
      <dgm:prSet phldrT="[Текст]" custT="1"/>
      <dgm:spPr>
        <a:solidFill>
          <a:srgbClr val="FF9900">
            <a:alpha val="89804"/>
          </a:srgbClr>
        </a:solidFill>
      </dgm:spPr>
      <dgm:t>
        <a:bodyPr/>
        <a:lstStyle/>
        <a:p>
          <a:r>
            <a:rPr lang="ru-RU" sz="2800" b="1" dirty="0" smtClean="0">
              <a:effectLst/>
            </a:rPr>
            <a:t>Федеральное Собрание</a:t>
          </a:r>
          <a:endParaRPr lang="ru-RU" sz="2800" b="1" dirty="0">
            <a:effectLst/>
          </a:endParaRPr>
        </a:p>
      </dgm:t>
    </dgm:pt>
    <dgm:pt modelId="{60153DDD-3742-4999-AD82-774E920B1AB8}" type="parTrans" cxnId="{F4DF48BC-A8B8-46EB-A69B-CA73947CFADC}">
      <dgm:prSet/>
      <dgm:spPr/>
      <dgm:t>
        <a:bodyPr/>
        <a:lstStyle/>
        <a:p>
          <a:endParaRPr lang="ru-RU"/>
        </a:p>
      </dgm:t>
    </dgm:pt>
    <dgm:pt modelId="{C49853F6-187B-4963-A253-5E795C404A24}" type="sibTrans" cxnId="{F4DF48BC-A8B8-46EB-A69B-CA73947CFADC}">
      <dgm:prSet/>
      <dgm:spPr/>
      <dgm:t>
        <a:bodyPr/>
        <a:lstStyle/>
        <a:p>
          <a:endParaRPr lang="ru-RU"/>
        </a:p>
      </dgm:t>
    </dgm:pt>
    <dgm:pt modelId="{6571BD50-5205-4BA3-95F6-E6C4BDCF7AED}">
      <dgm:prSet phldrT="[Текст]" custT="1"/>
      <dgm:spPr>
        <a:solidFill>
          <a:srgbClr val="FF9900">
            <a:alpha val="89804"/>
          </a:srgbClr>
        </a:solidFill>
      </dgm:spPr>
      <dgm:t>
        <a:bodyPr/>
        <a:lstStyle/>
        <a:p>
          <a:r>
            <a:rPr lang="ru-RU" sz="2400" b="1" dirty="0" smtClean="0"/>
            <a:t>Государственная Дума</a:t>
          </a:r>
          <a:endParaRPr lang="ru-RU" sz="2400" b="1" dirty="0"/>
        </a:p>
      </dgm:t>
    </dgm:pt>
    <dgm:pt modelId="{060ECC7D-6545-4A66-A9B4-6414AEDA9C17}" type="parTrans" cxnId="{A6924F56-3646-405D-9F03-168931F26F22}">
      <dgm:prSet/>
      <dgm:spPr/>
      <dgm:t>
        <a:bodyPr/>
        <a:lstStyle/>
        <a:p>
          <a:endParaRPr lang="ru-RU"/>
        </a:p>
      </dgm:t>
    </dgm:pt>
    <dgm:pt modelId="{EE30E539-9BEC-4A82-9FF9-A0018C3EB6DC}" type="sibTrans" cxnId="{A6924F56-3646-405D-9F03-168931F26F22}">
      <dgm:prSet/>
      <dgm:spPr/>
      <dgm:t>
        <a:bodyPr/>
        <a:lstStyle/>
        <a:p>
          <a:endParaRPr lang="ru-RU"/>
        </a:p>
      </dgm:t>
    </dgm:pt>
    <dgm:pt modelId="{280894FE-E109-4AF0-966A-B83E83ED4A62}">
      <dgm:prSet phldrT="[Текст]" custT="1"/>
      <dgm:spPr>
        <a:solidFill>
          <a:srgbClr val="FF9900">
            <a:alpha val="89804"/>
          </a:srgbClr>
        </a:solidFill>
      </dgm:spPr>
      <dgm:t>
        <a:bodyPr/>
        <a:lstStyle/>
        <a:p>
          <a:r>
            <a:rPr lang="ru-RU" sz="3200" b="1" dirty="0" smtClean="0"/>
            <a:t>Совет </a:t>
          </a:r>
          <a:r>
            <a:rPr lang="ru-RU" sz="3200" b="1" dirty="0" smtClean="0">
              <a:effectLst/>
            </a:rPr>
            <a:t>Федерации</a:t>
          </a:r>
          <a:endParaRPr lang="ru-RU" sz="3200" b="1" dirty="0">
            <a:effectLst/>
          </a:endParaRPr>
        </a:p>
      </dgm:t>
    </dgm:pt>
    <dgm:pt modelId="{E1035DEF-9A0E-4F1A-A372-EFF26CC147F2}" type="parTrans" cxnId="{399A2FDA-25D0-4328-AA70-86CCB4285691}">
      <dgm:prSet/>
      <dgm:spPr/>
      <dgm:t>
        <a:bodyPr/>
        <a:lstStyle/>
        <a:p>
          <a:endParaRPr lang="ru-RU"/>
        </a:p>
      </dgm:t>
    </dgm:pt>
    <dgm:pt modelId="{6EA81E82-825E-462C-8ED7-8EE31A9370E1}" type="sibTrans" cxnId="{399A2FDA-25D0-4328-AA70-86CCB4285691}">
      <dgm:prSet/>
      <dgm:spPr/>
      <dgm:t>
        <a:bodyPr/>
        <a:lstStyle/>
        <a:p>
          <a:endParaRPr lang="ru-RU"/>
        </a:p>
      </dgm:t>
    </dgm:pt>
    <dgm:pt modelId="{21636F93-7976-4CF3-9A06-4D7C85E09626}" type="pres">
      <dgm:prSet presAssocID="{A2CAAB23-5162-4DA9-8616-DB2A83E16CA6}" presName="hierChild1" presStyleCnt="0">
        <dgm:presLayoutVars>
          <dgm:chPref val="1"/>
          <dgm:dir/>
          <dgm:animOne val="branch"/>
          <dgm:animLvl val="lvl"/>
          <dgm:resizeHandles/>
        </dgm:presLayoutVars>
      </dgm:prSet>
      <dgm:spPr/>
      <dgm:t>
        <a:bodyPr/>
        <a:lstStyle/>
        <a:p>
          <a:endParaRPr lang="ru-RU"/>
        </a:p>
      </dgm:t>
    </dgm:pt>
    <dgm:pt modelId="{DEA10FDD-0891-49F8-A434-42CCD02DA4BF}" type="pres">
      <dgm:prSet presAssocID="{1E67217E-A4B5-4B65-B322-5E2F6A0EAC91}" presName="hierRoot1" presStyleCnt="0"/>
      <dgm:spPr/>
    </dgm:pt>
    <dgm:pt modelId="{09BE6F90-3BF7-4BB5-8D37-09BF0736915B}" type="pres">
      <dgm:prSet presAssocID="{1E67217E-A4B5-4B65-B322-5E2F6A0EAC91}" presName="composite" presStyleCnt="0"/>
      <dgm:spPr/>
    </dgm:pt>
    <dgm:pt modelId="{9DACCED6-7C18-43CC-8C38-BABA228DE736}" type="pres">
      <dgm:prSet presAssocID="{1E67217E-A4B5-4B65-B322-5E2F6A0EAC91}" presName="background" presStyleLbl="node0" presStyleIdx="0" presStyleCnt="1"/>
      <dgm:spPr/>
    </dgm:pt>
    <dgm:pt modelId="{39850C2A-6AEF-49A0-A5F9-4D4F9DBE5095}" type="pres">
      <dgm:prSet presAssocID="{1E67217E-A4B5-4B65-B322-5E2F6A0EAC91}" presName="text" presStyleLbl="fgAcc0" presStyleIdx="0" presStyleCnt="1" custLinFactNeighborX="-505" custLinFactNeighborY="-1038">
        <dgm:presLayoutVars>
          <dgm:chPref val="3"/>
        </dgm:presLayoutVars>
      </dgm:prSet>
      <dgm:spPr/>
      <dgm:t>
        <a:bodyPr/>
        <a:lstStyle/>
        <a:p>
          <a:endParaRPr lang="ru-RU"/>
        </a:p>
      </dgm:t>
    </dgm:pt>
    <dgm:pt modelId="{9410AFB3-A0D5-41DA-B1A3-8C5FB9FF5061}" type="pres">
      <dgm:prSet presAssocID="{1E67217E-A4B5-4B65-B322-5E2F6A0EAC91}" presName="hierChild2" presStyleCnt="0"/>
      <dgm:spPr/>
    </dgm:pt>
    <dgm:pt modelId="{D7A62601-4265-4B05-AD3F-B040FF53DB30}" type="pres">
      <dgm:prSet presAssocID="{060ECC7D-6545-4A66-A9B4-6414AEDA9C17}" presName="Name10" presStyleLbl="parChTrans1D2" presStyleIdx="0" presStyleCnt="2"/>
      <dgm:spPr/>
      <dgm:t>
        <a:bodyPr/>
        <a:lstStyle/>
        <a:p>
          <a:endParaRPr lang="ru-RU"/>
        </a:p>
      </dgm:t>
    </dgm:pt>
    <dgm:pt modelId="{A66E2A0E-8840-44E8-8929-A2F02A7D1D68}" type="pres">
      <dgm:prSet presAssocID="{6571BD50-5205-4BA3-95F6-E6C4BDCF7AED}" presName="hierRoot2" presStyleCnt="0"/>
      <dgm:spPr/>
    </dgm:pt>
    <dgm:pt modelId="{6407E4FB-9A1F-42B7-BFF2-2D134D76A1AC}" type="pres">
      <dgm:prSet presAssocID="{6571BD50-5205-4BA3-95F6-E6C4BDCF7AED}" presName="composite2" presStyleCnt="0"/>
      <dgm:spPr/>
    </dgm:pt>
    <dgm:pt modelId="{A840DEC0-D659-4FF3-A59C-8EB7C4F9A052}" type="pres">
      <dgm:prSet presAssocID="{6571BD50-5205-4BA3-95F6-E6C4BDCF7AED}" presName="background2" presStyleLbl="node2" presStyleIdx="0" presStyleCnt="2"/>
      <dgm:spPr/>
    </dgm:pt>
    <dgm:pt modelId="{DE0F3DD9-FBD1-4E29-B37B-62C2E397F1B7}" type="pres">
      <dgm:prSet presAssocID="{6571BD50-5205-4BA3-95F6-E6C4BDCF7AED}" presName="text2" presStyleLbl="fgAcc2" presStyleIdx="0" presStyleCnt="2" custLinFactNeighborX="-1199" custLinFactNeighborY="-842">
        <dgm:presLayoutVars>
          <dgm:chPref val="3"/>
        </dgm:presLayoutVars>
      </dgm:prSet>
      <dgm:spPr/>
      <dgm:t>
        <a:bodyPr/>
        <a:lstStyle/>
        <a:p>
          <a:endParaRPr lang="ru-RU"/>
        </a:p>
      </dgm:t>
    </dgm:pt>
    <dgm:pt modelId="{076FAF0D-07D2-4E4A-97F9-5A6F990144DF}" type="pres">
      <dgm:prSet presAssocID="{6571BD50-5205-4BA3-95F6-E6C4BDCF7AED}" presName="hierChild3" presStyleCnt="0"/>
      <dgm:spPr/>
    </dgm:pt>
    <dgm:pt modelId="{896E4251-082D-44A8-B448-CD3F9FB310A6}" type="pres">
      <dgm:prSet presAssocID="{E1035DEF-9A0E-4F1A-A372-EFF26CC147F2}" presName="Name10" presStyleLbl="parChTrans1D2" presStyleIdx="1" presStyleCnt="2"/>
      <dgm:spPr/>
      <dgm:t>
        <a:bodyPr/>
        <a:lstStyle/>
        <a:p>
          <a:endParaRPr lang="ru-RU"/>
        </a:p>
      </dgm:t>
    </dgm:pt>
    <dgm:pt modelId="{050F3D4E-B59A-4B6A-8218-2B5989C5A3EA}" type="pres">
      <dgm:prSet presAssocID="{280894FE-E109-4AF0-966A-B83E83ED4A62}" presName="hierRoot2" presStyleCnt="0"/>
      <dgm:spPr/>
    </dgm:pt>
    <dgm:pt modelId="{81455D4B-AA42-4567-B2FB-950A403BE129}" type="pres">
      <dgm:prSet presAssocID="{280894FE-E109-4AF0-966A-B83E83ED4A62}" presName="composite2" presStyleCnt="0"/>
      <dgm:spPr/>
    </dgm:pt>
    <dgm:pt modelId="{B3534226-FC3D-4CBD-B971-144EFF9058B7}" type="pres">
      <dgm:prSet presAssocID="{280894FE-E109-4AF0-966A-B83E83ED4A62}" presName="background2" presStyleLbl="node2" presStyleIdx="1" presStyleCnt="2"/>
      <dgm:spPr/>
    </dgm:pt>
    <dgm:pt modelId="{03CE400C-2416-48FD-9CA7-512800979C97}" type="pres">
      <dgm:prSet presAssocID="{280894FE-E109-4AF0-966A-B83E83ED4A62}" presName="text2" presStyleLbl="fgAcc2" presStyleIdx="1" presStyleCnt="2">
        <dgm:presLayoutVars>
          <dgm:chPref val="3"/>
        </dgm:presLayoutVars>
      </dgm:prSet>
      <dgm:spPr/>
      <dgm:t>
        <a:bodyPr/>
        <a:lstStyle/>
        <a:p>
          <a:endParaRPr lang="ru-RU"/>
        </a:p>
      </dgm:t>
    </dgm:pt>
    <dgm:pt modelId="{D84E9BA2-43C5-4CAF-9B37-722DB2C844D0}" type="pres">
      <dgm:prSet presAssocID="{280894FE-E109-4AF0-966A-B83E83ED4A62}" presName="hierChild3" presStyleCnt="0"/>
      <dgm:spPr/>
    </dgm:pt>
  </dgm:ptLst>
  <dgm:cxnLst>
    <dgm:cxn modelId="{A6924F56-3646-405D-9F03-168931F26F22}" srcId="{1E67217E-A4B5-4B65-B322-5E2F6A0EAC91}" destId="{6571BD50-5205-4BA3-95F6-E6C4BDCF7AED}" srcOrd="0" destOrd="0" parTransId="{060ECC7D-6545-4A66-A9B4-6414AEDA9C17}" sibTransId="{EE30E539-9BEC-4A82-9FF9-A0018C3EB6DC}"/>
    <dgm:cxn modelId="{34334E30-EAEA-47AF-A75B-2616EE43984B}" type="presOf" srcId="{A2CAAB23-5162-4DA9-8616-DB2A83E16CA6}" destId="{21636F93-7976-4CF3-9A06-4D7C85E09626}" srcOrd="0" destOrd="0" presId="urn:microsoft.com/office/officeart/2005/8/layout/hierarchy1"/>
    <dgm:cxn modelId="{F4DF48BC-A8B8-46EB-A69B-CA73947CFADC}" srcId="{A2CAAB23-5162-4DA9-8616-DB2A83E16CA6}" destId="{1E67217E-A4B5-4B65-B322-5E2F6A0EAC91}" srcOrd="0" destOrd="0" parTransId="{60153DDD-3742-4999-AD82-774E920B1AB8}" sibTransId="{C49853F6-187B-4963-A253-5E795C404A24}"/>
    <dgm:cxn modelId="{5D983B72-D9C4-40BD-A40A-D726FD7A81E2}" type="presOf" srcId="{6571BD50-5205-4BA3-95F6-E6C4BDCF7AED}" destId="{DE0F3DD9-FBD1-4E29-B37B-62C2E397F1B7}" srcOrd="0" destOrd="0" presId="urn:microsoft.com/office/officeart/2005/8/layout/hierarchy1"/>
    <dgm:cxn modelId="{B1F3C9AD-90DC-43D9-91AD-33A931C64D19}" type="presOf" srcId="{E1035DEF-9A0E-4F1A-A372-EFF26CC147F2}" destId="{896E4251-082D-44A8-B448-CD3F9FB310A6}" srcOrd="0" destOrd="0" presId="urn:microsoft.com/office/officeart/2005/8/layout/hierarchy1"/>
    <dgm:cxn modelId="{399A2FDA-25D0-4328-AA70-86CCB4285691}" srcId="{1E67217E-A4B5-4B65-B322-5E2F6A0EAC91}" destId="{280894FE-E109-4AF0-966A-B83E83ED4A62}" srcOrd="1" destOrd="0" parTransId="{E1035DEF-9A0E-4F1A-A372-EFF26CC147F2}" sibTransId="{6EA81E82-825E-462C-8ED7-8EE31A9370E1}"/>
    <dgm:cxn modelId="{B220457B-7B98-43F7-9B52-9D6571F5B64C}" type="presOf" srcId="{1E67217E-A4B5-4B65-B322-5E2F6A0EAC91}" destId="{39850C2A-6AEF-49A0-A5F9-4D4F9DBE5095}" srcOrd="0" destOrd="0" presId="urn:microsoft.com/office/officeart/2005/8/layout/hierarchy1"/>
    <dgm:cxn modelId="{EEBA1629-B4DC-46E3-A123-62051A35F8AF}" type="presOf" srcId="{060ECC7D-6545-4A66-A9B4-6414AEDA9C17}" destId="{D7A62601-4265-4B05-AD3F-B040FF53DB30}" srcOrd="0" destOrd="0" presId="urn:microsoft.com/office/officeart/2005/8/layout/hierarchy1"/>
    <dgm:cxn modelId="{441DFF51-4FF6-4401-BF6A-FE8640096B79}" type="presOf" srcId="{280894FE-E109-4AF0-966A-B83E83ED4A62}" destId="{03CE400C-2416-48FD-9CA7-512800979C97}" srcOrd="0" destOrd="0" presId="urn:microsoft.com/office/officeart/2005/8/layout/hierarchy1"/>
    <dgm:cxn modelId="{42A43390-6F2C-4167-AEC0-5CEB7C15F4C8}" type="presParOf" srcId="{21636F93-7976-4CF3-9A06-4D7C85E09626}" destId="{DEA10FDD-0891-49F8-A434-42CCD02DA4BF}" srcOrd="0" destOrd="0" presId="urn:microsoft.com/office/officeart/2005/8/layout/hierarchy1"/>
    <dgm:cxn modelId="{53B43556-B6E8-4DFE-BA38-C9EE4E86246D}" type="presParOf" srcId="{DEA10FDD-0891-49F8-A434-42CCD02DA4BF}" destId="{09BE6F90-3BF7-4BB5-8D37-09BF0736915B}" srcOrd="0" destOrd="0" presId="urn:microsoft.com/office/officeart/2005/8/layout/hierarchy1"/>
    <dgm:cxn modelId="{D6C73A23-4634-48DC-B1D1-2B05DE57B937}" type="presParOf" srcId="{09BE6F90-3BF7-4BB5-8D37-09BF0736915B}" destId="{9DACCED6-7C18-43CC-8C38-BABA228DE736}" srcOrd="0" destOrd="0" presId="urn:microsoft.com/office/officeart/2005/8/layout/hierarchy1"/>
    <dgm:cxn modelId="{887CF66E-3F0A-4FDC-A623-4A6625CD570D}" type="presParOf" srcId="{09BE6F90-3BF7-4BB5-8D37-09BF0736915B}" destId="{39850C2A-6AEF-49A0-A5F9-4D4F9DBE5095}" srcOrd="1" destOrd="0" presId="urn:microsoft.com/office/officeart/2005/8/layout/hierarchy1"/>
    <dgm:cxn modelId="{C3A48930-4BC4-4047-801D-FEAA084EAA43}" type="presParOf" srcId="{DEA10FDD-0891-49F8-A434-42CCD02DA4BF}" destId="{9410AFB3-A0D5-41DA-B1A3-8C5FB9FF5061}" srcOrd="1" destOrd="0" presId="urn:microsoft.com/office/officeart/2005/8/layout/hierarchy1"/>
    <dgm:cxn modelId="{0A6EAA3E-7C53-4475-B24F-8B829C479250}" type="presParOf" srcId="{9410AFB3-A0D5-41DA-B1A3-8C5FB9FF5061}" destId="{D7A62601-4265-4B05-AD3F-B040FF53DB30}" srcOrd="0" destOrd="0" presId="urn:microsoft.com/office/officeart/2005/8/layout/hierarchy1"/>
    <dgm:cxn modelId="{C4DC25A9-5F4E-41F0-9A71-505A8A7921B8}" type="presParOf" srcId="{9410AFB3-A0D5-41DA-B1A3-8C5FB9FF5061}" destId="{A66E2A0E-8840-44E8-8929-A2F02A7D1D68}" srcOrd="1" destOrd="0" presId="urn:microsoft.com/office/officeart/2005/8/layout/hierarchy1"/>
    <dgm:cxn modelId="{CFC99E33-AA0C-4625-9968-947B29966CC5}" type="presParOf" srcId="{A66E2A0E-8840-44E8-8929-A2F02A7D1D68}" destId="{6407E4FB-9A1F-42B7-BFF2-2D134D76A1AC}" srcOrd="0" destOrd="0" presId="urn:microsoft.com/office/officeart/2005/8/layout/hierarchy1"/>
    <dgm:cxn modelId="{A83B7138-B3C8-4F0C-A55F-601E18DCBC59}" type="presParOf" srcId="{6407E4FB-9A1F-42B7-BFF2-2D134D76A1AC}" destId="{A840DEC0-D659-4FF3-A59C-8EB7C4F9A052}" srcOrd="0" destOrd="0" presId="urn:microsoft.com/office/officeart/2005/8/layout/hierarchy1"/>
    <dgm:cxn modelId="{6176B1D1-43DB-4E13-94AC-E2604C11EBC3}" type="presParOf" srcId="{6407E4FB-9A1F-42B7-BFF2-2D134D76A1AC}" destId="{DE0F3DD9-FBD1-4E29-B37B-62C2E397F1B7}" srcOrd="1" destOrd="0" presId="urn:microsoft.com/office/officeart/2005/8/layout/hierarchy1"/>
    <dgm:cxn modelId="{37E506F8-A93A-4352-B9BC-9CAA2C268DF6}" type="presParOf" srcId="{A66E2A0E-8840-44E8-8929-A2F02A7D1D68}" destId="{076FAF0D-07D2-4E4A-97F9-5A6F990144DF}" srcOrd="1" destOrd="0" presId="urn:microsoft.com/office/officeart/2005/8/layout/hierarchy1"/>
    <dgm:cxn modelId="{61202F15-94D0-48AD-B93A-B60AE0EBF4E5}" type="presParOf" srcId="{9410AFB3-A0D5-41DA-B1A3-8C5FB9FF5061}" destId="{896E4251-082D-44A8-B448-CD3F9FB310A6}" srcOrd="2" destOrd="0" presId="urn:microsoft.com/office/officeart/2005/8/layout/hierarchy1"/>
    <dgm:cxn modelId="{AAB4BF66-5EEB-414C-929B-B611F9DB3657}" type="presParOf" srcId="{9410AFB3-A0D5-41DA-B1A3-8C5FB9FF5061}" destId="{050F3D4E-B59A-4B6A-8218-2B5989C5A3EA}" srcOrd="3" destOrd="0" presId="urn:microsoft.com/office/officeart/2005/8/layout/hierarchy1"/>
    <dgm:cxn modelId="{A996D7E2-4BD1-40DA-9775-9506E29F17BC}" type="presParOf" srcId="{050F3D4E-B59A-4B6A-8218-2B5989C5A3EA}" destId="{81455D4B-AA42-4567-B2FB-950A403BE129}" srcOrd="0" destOrd="0" presId="urn:microsoft.com/office/officeart/2005/8/layout/hierarchy1"/>
    <dgm:cxn modelId="{14EA88F9-3955-4808-94BD-F0BF3C281815}" type="presParOf" srcId="{81455D4B-AA42-4567-B2FB-950A403BE129}" destId="{B3534226-FC3D-4CBD-B971-144EFF9058B7}" srcOrd="0" destOrd="0" presId="urn:microsoft.com/office/officeart/2005/8/layout/hierarchy1"/>
    <dgm:cxn modelId="{7B690FA8-9706-48AD-A7D7-0698382FB44D}" type="presParOf" srcId="{81455D4B-AA42-4567-B2FB-950A403BE129}" destId="{03CE400C-2416-48FD-9CA7-512800979C97}" srcOrd="1" destOrd="0" presId="urn:microsoft.com/office/officeart/2005/8/layout/hierarchy1"/>
    <dgm:cxn modelId="{BB514919-D47E-42B0-AD1E-3F246F8C8B12}" type="presParOf" srcId="{050F3D4E-B59A-4B6A-8218-2B5989C5A3EA}" destId="{D84E9BA2-43C5-4CAF-9B37-722DB2C844D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6E4251-082D-44A8-B448-CD3F9FB310A6}">
      <dsp:nvSpPr>
        <dsp:cNvPr id="0" name=""/>
        <dsp:cNvSpPr/>
      </dsp:nvSpPr>
      <dsp:spPr>
        <a:xfrm>
          <a:off x="4407613" y="1707521"/>
          <a:ext cx="1671270" cy="806732"/>
        </a:xfrm>
        <a:custGeom>
          <a:avLst/>
          <a:gdLst/>
          <a:ahLst/>
          <a:cxnLst/>
          <a:rect l="0" t="0" r="0" b="0"/>
          <a:pathLst>
            <a:path>
              <a:moveTo>
                <a:pt x="0" y="0"/>
              </a:moveTo>
              <a:lnTo>
                <a:pt x="0" y="555459"/>
              </a:lnTo>
              <a:lnTo>
                <a:pt x="1671270" y="555459"/>
              </a:lnTo>
              <a:lnTo>
                <a:pt x="1671270" y="8067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A62601-4265-4B05-AD3F-B040FF53DB30}">
      <dsp:nvSpPr>
        <dsp:cNvPr id="0" name=""/>
        <dsp:cNvSpPr/>
      </dsp:nvSpPr>
      <dsp:spPr>
        <a:xfrm>
          <a:off x="2731216" y="1707521"/>
          <a:ext cx="1676397" cy="792230"/>
        </a:xfrm>
        <a:custGeom>
          <a:avLst/>
          <a:gdLst/>
          <a:ahLst/>
          <a:cxnLst/>
          <a:rect l="0" t="0" r="0" b="0"/>
          <a:pathLst>
            <a:path>
              <a:moveTo>
                <a:pt x="1676397" y="0"/>
              </a:moveTo>
              <a:lnTo>
                <a:pt x="1676397" y="540956"/>
              </a:lnTo>
              <a:lnTo>
                <a:pt x="0" y="540956"/>
              </a:lnTo>
              <a:lnTo>
                <a:pt x="0" y="79223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ACCED6-7C18-43CC-8C38-BABA228DE736}">
      <dsp:nvSpPr>
        <dsp:cNvPr id="0" name=""/>
        <dsp:cNvSpPr/>
      </dsp:nvSpPr>
      <dsp:spPr>
        <a:xfrm>
          <a:off x="3051417" y="-14847"/>
          <a:ext cx="2712392" cy="1722369"/>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850C2A-6AEF-49A0-A5F9-4D4F9DBE5095}">
      <dsp:nvSpPr>
        <dsp:cNvPr id="0" name=""/>
        <dsp:cNvSpPr/>
      </dsp:nvSpPr>
      <dsp:spPr>
        <a:xfrm>
          <a:off x="3352794" y="271460"/>
          <a:ext cx="2712392" cy="1722369"/>
        </a:xfrm>
        <a:prstGeom prst="roundRect">
          <a:avLst>
            <a:gd name="adj" fmla="val 10000"/>
          </a:avLst>
        </a:prstGeom>
        <a:solidFill>
          <a:srgbClr val="FF9900">
            <a:alpha val="89804"/>
          </a:srgb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effectLst/>
            </a:rPr>
            <a:t>Федеральное Собрание</a:t>
          </a:r>
          <a:endParaRPr lang="ru-RU" sz="2800" b="1" kern="1200" dirty="0">
            <a:effectLst/>
          </a:endParaRPr>
        </a:p>
      </dsp:txBody>
      <dsp:txXfrm>
        <a:off x="3352794" y="271460"/>
        <a:ext cx="2712392" cy="1722369"/>
      </dsp:txXfrm>
    </dsp:sp>
    <dsp:sp modelId="{A840DEC0-D659-4FF3-A59C-8EB7C4F9A052}">
      <dsp:nvSpPr>
        <dsp:cNvPr id="0" name=""/>
        <dsp:cNvSpPr/>
      </dsp:nvSpPr>
      <dsp:spPr>
        <a:xfrm>
          <a:off x="1375020" y="2499751"/>
          <a:ext cx="2712392" cy="1722369"/>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0F3DD9-FBD1-4E29-B37B-62C2E397F1B7}">
      <dsp:nvSpPr>
        <dsp:cNvPr id="0" name=""/>
        <dsp:cNvSpPr/>
      </dsp:nvSpPr>
      <dsp:spPr>
        <a:xfrm>
          <a:off x="1676397" y="2786059"/>
          <a:ext cx="2712392" cy="1722369"/>
        </a:xfrm>
        <a:prstGeom prst="roundRect">
          <a:avLst>
            <a:gd name="adj" fmla="val 10000"/>
          </a:avLst>
        </a:prstGeom>
        <a:solidFill>
          <a:srgbClr val="FF9900">
            <a:alpha val="89804"/>
          </a:srgb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t>Государственная Дума</a:t>
          </a:r>
          <a:endParaRPr lang="ru-RU" sz="2400" b="1" kern="1200" dirty="0"/>
        </a:p>
      </dsp:txBody>
      <dsp:txXfrm>
        <a:off x="1676397" y="2786059"/>
        <a:ext cx="2712392" cy="1722369"/>
      </dsp:txXfrm>
    </dsp:sp>
    <dsp:sp modelId="{B3534226-FC3D-4CBD-B971-144EFF9058B7}">
      <dsp:nvSpPr>
        <dsp:cNvPr id="0" name=""/>
        <dsp:cNvSpPr/>
      </dsp:nvSpPr>
      <dsp:spPr>
        <a:xfrm>
          <a:off x="4722688" y="2514254"/>
          <a:ext cx="2712392" cy="1722369"/>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CE400C-2416-48FD-9CA7-512800979C97}">
      <dsp:nvSpPr>
        <dsp:cNvPr id="0" name=""/>
        <dsp:cNvSpPr/>
      </dsp:nvSpPr>
      <dsp:spPr>
        <a:xfrm>
          <a:off x="5024065" y="2800562"/>
          <a:ext cx="2712392" cy="1722369"/>
        </a:xfrm>
        <a:prstGeom prst="roundRect">
          <a:avLst>
            <a:gd name="adj" fmla="val 10000"/>
          </a:avLst>
        </a:prstGeom>
        <a:solidFill>
          <a:srgbClr val="FF9900">
            <a:alpha val="89804"/>
          </a:srgb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t>Совет </a:t>
          </a:r>
          <a:r>
            <a:rPr lang="ru-RU" sz="3200" b="1" kern="1200" dirty="0" smtClean="0">
              <a:effectLst/>
            </a:rPr>
            <a:t>Федерации</a:t>
          </a:r>
          <a:endParaRPr lang="ru-RU" sz="3200" b="1" kern="1200" dirty="0">
            <a:effectLst/>
          </a:endParaRPr>
        </a:p>
      </dsp:txBody>
      <dsp:txXfrm>
        <a:off x="5024065" y="2800562"/>
        <a:ext cx="2712392" cy="17223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97D7B0E6-C38F-4A24-AE0F-EBD3A8200B2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A5A931A-5A5C-4648-97B7-78CEB6B0C17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A0DA2F7-F9A1-4275-8996-543E68EBD4D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274657D6-E3F7-495C-A261-61F9C6901174}"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FD8A9E-7834-41E6-9C4D-B266E1F9EDC1}" type="slidenum">
              <a:rPr lang="ru-RU" smtClean="0"/>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9047D887-DD00-46F2-B66C-68ACC10ED86C}"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DB0F05C-9B38-41D8-A241-1C315C26F812}"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6C9EE821-88B9-4460-BC57-5D2C1B891E18}"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01014E11-3DB2-4C40-BFF4-AB8C7D550750}"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ED0807E8-238C-4DBA-A9C5-58F9898BBC0F}"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3CCF048-FEB5-4AC7-BC4F-47639FDA8B2A}"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B7B51A4-4016-48D2-AFB0-265754966C71}"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442B9AB-4897-4615-9A3E-108131C607CD}"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FEE43F2-2FBB-4BEF-9A98-D59A8069CF86}"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0F36377-E5A1-4B6E-8028-41784CB0AFDC}"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48340B1D-C8EE-4994-9A8F-7D9941571F1E}"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86B98C7A-F6CA-4C58-B929-0FFBA3162AD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D2D121E3-BDAB-456E-A6E0-D056EC87DE9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20A7EF9B-B468-46B7-8F47-008E0705AF3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C5D020EB-E509-4B42-B24E-BAC2A4D37B4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2FC1A700-4543-4508-8A7D-435E48F7DEB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6F4BB32-8463-4BF8-BBEF-16C4C0C810C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6" name="Полилиния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Прямоугольный треугольник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EAB7F9EC-2F82-4508-ABE8-5D3364FE838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2057"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6D289F8-B340-45AD-A9BD-89E3E3EF837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54" r:id="rId1"/>
    <p:sldLayoutId id="2147484049" r:id="rId2"/>
    <p:sldLayoutId id="2147484055" r:id="rId3"/>
    <p:sldLayoutId id="2147484056" r:id="rId4"/>
    <p:sldLayoutId id="2147484057" r:id="rId5"/>
    <p:sldLayoutId id="2147484058" r:id="rId6"/>
    <p:sldLayoutId id="2147484050" r:id="rId7"/>
    <p:sldLayoutId id="2147484059" r:id="rId8"/>
    <p:sldLayoutId id="2147484060" r:id="rId9"/>
    <p:sldLayoutId id="2147484051" r:id="rId10"/>
    <p:sldLayoutId id="214748405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6D289F8-B340-45AD-A9BD-89E3E3EF8377}"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85C2FF"/>
            </a:gs>
            <a:gs pos="39999">
              <a:srgbClr val="85C2FF"/>
            </a:gs>
            <a:gs pos="70000">
              <a:srgbClr val="C4D6EB"/>
            </a:gs>
            <a:gs pos="100000">
              <a:srgbClr val="C00000"/>
            </a:gs>
          </a:gsLst>
          <a:path path="rect">
            <a:fillToRect l="100000" t="100000"/>
          </a:path>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2057400"/>
            <a:ext cx="8534400" cy="2132013"/>
          </a:xfrm>
        </p:spPr>
        <p:txBody>
          <a:bodyPr>
            <a:noAutofit/>
          </a:bodyPr>
          <a:lstStyle/>
          <a:p>
            <a:pPr algn="ctr">
              <a:defRPr/>
            </a:pPr>
            <a:r>
              <a:rPr lang="ru-RU" sz="8000" b="1" dirty="0" smtClean="0">
                <a:solidFill>
                  <a:schemeClr val="bg1"/>
                </a:solidFill>
                <a:effectLst/>
                <a:latin typeface="+mn-lt"/>
              </a:rPr>
              <a:t>Главный гарант наших прав</a:t>
            </a:r>
            <a:endParaRPr lang="ru-RU" sz="8000" b="1" dirty="0">
              <a:solidFill>
                <a:schemeClr val="bg1"/>
              </a:solidFill>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37219" name="Rectangle 3"/>
          <p:cNvSpPr>
            <a:spLocks noGrp="1" noChangeArrowheads="1"/>
          </p:cNvSpPr>
          <p:nvPr>
            <p:ph type="body" idx="4294967295"/>
          </p:nvPr>
        </p:nvSpPr>
        <p:spPr>
          <a:xfrm>
            <a:off x="762000" y="1143000"/>
            <a:ext cx="8153400" cy="4935538"/>
          </a:xfrm>
        </p:spPr>
        <p:txBody>
          <a:bodyPr/>
          <a:lstStyle/>
          <a:p>
            <a:pPr eaLnBrk="1" hangingPunct="1"/>
            <a:r>
              <a:rPr lang="ru-RU" sz="2800" b="1" dirty="0" smtClean="0">
                <a:solidFill>
                  <a:schemeClr val="bg1"/>
                </a:solidFill>
              </a:rPr>
              <a:t>Когда была принята ныне действующая Конституция РФ? </a:t>
            </a:r>
          </a:p>
          <a:p>
            <a:pPr eaLnBrk="1" hangingPunct="1"/>
            <a:endParaRPr lang="ru-RU" sz="2800" b="1" dirty="0" smtClean="0"/>
          </a:p>
          <a:p>
            <a:pPr eaLnBrk="1" hangingPunct="1"/>
            <a:endParaRPr lang="ru-RU" sz="2800" b="1" dirty="0" smtClean="0"/>
          </a:p>
          <a:p>
            <a:pPr algn="r" eaLnBrk="1" hangingPunct="1"/>
            <a:r>
              <a:rPr lang="ru-RU" sz="2800" dirty="0" smtClean="0"/>
              <a:t>ответ</a:t>
            </a:r>
          </a:p>
        </p:txBody>
      </p:sp>
      <p:sp>
        <p:nvSpPr>
          <p:cNvPr id="137220" name="AutoShape 4"/>
          <p:cNvSpPr>
            <a:spLocks noChangeArrowheads="1"/>
          </p:cNvSpPr>
          <p:nvPr/>
        </p:nvSpPr>
        <p:spPr bwMode="auto">
          <a:xfrm>
            <a:off x="4572000" y="3962400"/>
            <a:ext cx="2514600" cy="1447800"/>
          </a:xfrm>
          <a:prstGeom prst="cloudCallout">
            <a:avLst>
              <a:gd name="adj1" fmla="val 51097"/>
              <a:gd name="adj2" fmla="val -72273"/>
            </a:avLst>
          </a:prstGeom>
          <a:solidFill>
            <a:srgbClr val="66FF66"/>
          </a:solidFill>
          <a:ln w="9525">
            <a:solidFill>
              <a:schemeClr val="tx1"/>
            </a:solidFill>
            <a:round/>
            <a:headEnd/>
            <a:tailEnd/>
          </a:ln>
        </p:spPr>
        <p:txBody>
          <a:bodyPr/>
          <a:lstStyle/>
          <a:p>
            <a:pPr algn="ctr"/>
            <a:r>
              <a:rPr lang="ru-RU" sz="2400" dirty="0">
                <a:solidFill>
                  <a:schemeClr val="bg1"/>
                </a:solidFill>
              </a:rPr>
              <a:t>12 декабря 1993года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7219">
                                            <p:txEl>
                                              <p:pRg st="3" end="3"/>
                                            </p:txEl>
                                          </p:spTgt>
                                        </p:tgtEl>
                                        <p:attrNameLst>
                                          <p:attrName>style.visibility</p:attrName>
                                        </p:attrNameLst>
                                      </p:cBhvr>
                                      <p:to>
                                        <p:strVal val="visible"/>
                                      </p:to>
                                    </p:set>
                                    <p:anim calcmode="lin" valueType="num">
                                      <p:cBhvr>
                                        <p:cTn id="7" dur="500" fill="hold"/>
                                        <p:tgtEl>
                                          <p:spTgt spid="13721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37219">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137219">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13721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37220"/>
                                        </p:tgtEl>
                                        <p:attrNameLst>
                                          <p:attrName>style.visibility</p:attrName>
                                        </p:attrNameLst>
                                      </p:cBhvr>
                                      <p:to>
                                        <p:strVal val="visible"/>
                                      </p:to>
                                    </p:set>
                                    <p:animEffect transition="in" filter="wheel(4)">
                                      <p:cBhvr>
                                        <p:cTn id="15" dur="20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39267" name="Rectangle 3"/>
          <p:cNvSpPr>
            <a:spLocks noGrp="1" noChangeArrowheads="1"/>
          </p:cNvSpPr>
          <p:nvPr>
            <p:ph type="body" idx="4294967295"/>
          </p:nvPr>
        </p:nvSpPr>
        <p:spPr>
          <a:xfrm>
            <a:off x="457200" y="1066800"/>
            <a:ext cx="8153400" cy="5011738"/>
          </a:xfrm>
        </p:spPr>
        <p:txBody>
          <a:bodyPr/>
          <a:lstStyle/>
          <a:p>
            <a:pPr eaLnBrk="1" hangingPunct="1"/>
            <a:r>
              <a:rPr lang="ru-RU" sz="2800" b="1" dirty="0" smtClean="0">
                <a:solidFill>
                  <a:schemeClr val="bg1"/>
                </a:solidFill>
              </a:rPr>
              <a:t>Кто и что</a:t>
            </a:r>
            <a:r>
              <a:rPr lang="en-US" sz="2800" b="1" dirty="0" smtClean="0">
                <a:solidFill>
                  <a:schemeClr val="bg1"/>
                </a:solidFill>
              </a:rPr>
              <a:t> </a:t>
            </a:r>
            <a:r>
              <a:rPr lang="ru-RU" sz="2800" b="1" dirty="0" smtClean="0">
                <a:solidFill>
                  <a:schemeClr val="bg1"/>
                </a:solidFill>
              </a:rPr>
              <a:t> по Конституции Российской Федерации является высшей ценностью?</a:t>
            </a:r>
            <a:r>
              <a:rPr lang="ru-RU" sz="2800" dirty="0" smtClean="0">
                <a:solidFill>
                  <a:schemeClr val="bg1"/>
                </a:solidFill>
              </a:rPr>
              <a:t> </a:t>
            </a:r>
          </a:p>
          <a:p>
            <a:pPr eaLnBrk="1" hangingPunct="1"/>
            <a:endParaRPr lang="ru-RU" sz="2800" dirty="0" smtClean="0"/>
          </a:p>
          <a:p>
            <a:pPr eaLnBrk="1" hangingPunct="1"/>
            <a:endParaRPr lang="ru-RU" sz="2800" dirty="0" smtClean="0"/>
          </a:p>
          <a:p>
            <a:pPr algn="r" eaLnBrk="1" hangingPunct="1"/>
            <a:r>
              <a:rPr lang="ru-RU" sz="2800" dirty="0" smtClean="0"/>
              <a:t>ответ</a:t>
            </a:r>
          </a:p>
        </p:txBody>
      </p:sp>
      <p:sp>
        <p:nvSpPr>
          <p:cNvPr id="139268" name="AutoShape 4"/>
          <p:cNvSpPr>
            <a:spLocks noChangeArrowheads="1"/>
          </p:cNvSpPr>
          <p:nvPr/>
        </p:nvSpPr>
        <p:spPr bwMode="auto">
          <a:xfrm>
            <a:off x="3505200" y="4114800"/>
            <a:ext cx="3200400" cy="1752600"/>
          </a:xfrm>
          <a:prstGeom prst="cloudCallout">
            <a:avLst>
              <a:gd name="adj1" fmla="val 66806"/>
              <a:gd name="adj2" fmla="val -81347"/>
            </a:avLst>
          </a:prstGeom>
          <a:solidFill>
            <a:srgbClr val="66FF66"/>
          </a:solidFill>
          <a:ln w="9525">
            <a:solidFill>
              <a:schemeClr val="tx1"/>
            </a:solidFill>
            <a:round/>
            <a:headEnd/>
            <a:tailEnd/>
          </a:ln>
        </p:spPr>
        <p:txBody>
          <a:bodyPr/>
          <a:lstStyle/>
          <a:p>
            <a:pPr algn="ctr"/>
            <a:r>
              <a:rPr lang="ru-RU" sz="2400" dirty="0">
                <a:solidFill>
                  <a:schemeClr val="bg1"/>
                </a:solidFill>
              </a:rPr>
              <a:t>Человек </a:t>
            </a:r>
            <a:endParaRPr lang="ru-RU" sz="2400" dirty="0" smtClean="0">
              <a:solidFill>
                <a:schemeClr val="bg1"/>
              </a:solidFill>
            </a:endParaRPr>
          </a:p>
          <a:p>
            <a:pPr algn="ctr"/>
            <a:r>
              <a:rPr lang="ru-RU" sz="2400" dirty="0" smtClean="0">
                <a:solidFill>
                  <a:schemeClr val="bg1"/>
                </a:solidFill>
              </a:rPr>
              <a:t>его </a:t>
            </a:r>
            <a:r>
              <a:rPr lang="ru-RU" sz="2400" dirty="0">
                <a:solidFill>
                  <a:schemeClr val="bg1"/>
                </a:solidFill>
              </a:rPr>
              <a:t>права и свободы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9267">
                                            <p:txEl>
                                              <p:pRg st="3" end="3"/>
                                            </p:txEl>
                                          </p:spTgt>
                                        </p:tgtEl>
                                        <p:attrNameLst>
                                          <p:attrName>style.visibility</p:attrName>
                                        </p:attrNameLst>
                                      </p:cBhvr>
                                      <p:to>
                                        <p:strVal val="visible"/>
                                      </p:to>
                                    </p:set>
                                    <p:anim calcmode="lin" valueType="num">
                                      <p:cBhvr>
                                        <p:cTn id="7" dur="1000" fill="hold"/>
                                        <p:tgtEl>
                                          <p:spTgt spid="13926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39267">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392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92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9268"/>
                                        </p:tgtEl>
                                        <p:attrNameLst>
                                          <p:attrName>style.visibility</p:attrName>
                                        </p:attrNameLst>
                                      </p:cBhvr>
                                      <p:to>
                                        <p:strVal val="visible"/>
                                      </p:to>
                                    </p:set>
                                    <p:anim calcmode="lin" valueType="num">
                                      <p:cBhvr>
                                        <p:cTn id="15" dur="1000" fill="hold"/>
                                        <p:tgtEl>
                                          <p:spTgt spid="139268"/>
                                        </p:tgtEl>
                                        <p:attrNameLst>
                                          <p:attrName>ppt_w</p:attrName>
                                        </p:attrNameLst>
                                      </p:cBhvr>
                                      <p:tavLst>
                                        <p:tav tm="0">
                                          <p:val>
                                            <p:fltVal val="0"/>
                                          </p:val>
                                        </p:tav>
                                        <p:tav tm="100000">
                                          <p:val>
                                            <p:strVal val="#ppt_w"/>
                                          </p:val>
                                        </p:tav>
                                      </p:tavLst>
                                    </p:anim>
                                    <p:anim calcmode="lin" valueType="num">
                                      <p:cBhvr>
                                        <p:cTn id="16" dur="1000" fill="hold"/>
                                        <p:tgtEl>
                                          <p:spTgt spid="139268"/>
                                        </p:tgtEl>
                                        <p:attrNameLst>
                                          <p:attrName>ppt_h</p:attrName>
                                        </p:attrNameLst>
                                      </p:cBhvr>
                                      <p:tavLst>
                                        <p:tav tm="0">
                                          <p:val>
                                            <p:fltVal val="0"/>
                                          </p:val>
                                        </p:tav>
                                        <p:tav tm="100000">
                                          <p:val>
                                            <p:strVal val="#ppt_h"/>
                                          </p:val>
                                        </p:tav>
                                      </p:tavLst>
                                    </p:anim>
                                    <p:anim calcmode="lin" valueType="num">
                                      <p:cBhvr>
                                        <p:cTn id="17" dur="1000" fill="hold"/>
                                        <p:tgtEl>
                                          <p:spTgt spid="13926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92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685800" y="990600"/>
            <a:ext cx="8153400" cy="5087938"/>
          </a:xfrm>
        </p:spPr>
        <p:txBody>
          <a:bodyPr/>
          <a:lstStyle/>
          <a:p>
            <a:pPr marL="457200" indent="-457200" eaLnBrk="1" hangingPunct="1"/>
            <a:r>
              <a:rPr lang="ru-RU" sz="2800" b="1" dirty="0" smtClean="0">
                <a:solidFill>
                  <a:schemeClr val="bg1"/>
                </a:solidFill>
              </a:rPr>
              <a:t>Какой   документ явился политико-правовой основой Конституции РФ? Когда он был принят? </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38244" name="AutoShape 4"/>
          <p:cNvSpPr>
            <a:spLocks noChangeArrowheads="1"/>
          </p:cNvSpPr>
          <p:nvPr/>
        </p:nvSpPr>
        <p:spPr bwMode="auto">
          <a:xfrm>
            <a:off x="1066800" y="4114800"/>
            <a:ext cx="5486400" cy="2362200"/>
          </a:xfrm>
          <a:prstGeom prst="cloudCallout">
            <a:avLst>
              <a:gd name="adj1" fmla="val 62903"/>
              <a:gd name="adj2" fmla="val -60634"/>
            </a:avLst>
          </a:prstGeom>
          <a:solidFill>
            <a:srgbClr val="66FF66"/>
          </a:solidFill>
          <a:ln w="9525">
            <a:solidFill>
              <a:schemeClr val="tx1"/>
            </a:solidFill>
            <a:round/>
            <a:headEnd/>
            <a:tailEnd/>
          </a:ln>
        </p:spPr>
        <p:txBody>
          <a:bodyPr/>
          <a:lstStyle/>
          <a:p>
            <a:pPr algn="ctr"/>
            <a:r>
              <a:rPr lang="ru-RU" sz="2400" dirty="0">
                <a:solidFill>
                  <a:schemeClr val="bg1"/>
                </a:solidFill>
              </a:rPr>
              <a:t>Декларация о государственном суверенитете России </a:t>
            </a:r>
          </a:p>
          <a:p>
            <a:pPr algn="ctr"/>
            <a:r>
              <a:rPr lang="ru-RU" sz="2400" dirty="0">
                <a:solidFill>
                  <a:schemeClr val="bg1"/>
                </a:solidFill>
              </a:rPr>
              <a:t>12 июня 1990года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8243">
                                            <p:txEl>
                                              <p:pRg st="3" end="3"/>
                                            </p:txEl>
                                          </p:spTgt>
                                        </p:tgtEl>
                                        <p:attrNameLst>
                                          <p:attrName>style.visibility</p:attrName>
                                        </p:attrNameLst>
                                      </p:cBhvr>
                                      <p:to>
                                        <p:strVal val="visible"/>
                                      </p:to>
                                    </p:set>
                                    <p:animEffect transition="in" filter="wipe(down)">
                                      <p:cBhvr>
                                        <p:cTn id="7" dur="500"/>
                                        <p:tgtEl>
                                          <p:spTgt spid="13824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wheel(4)">
                                      <p:cBhvr>
                                        <p:cTn id="12" dur="20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2339" name="Rectangle 3"/>
          <p:cNvSpPr>
            <a:spLocks noGrp="1" noChangeArrowheads="1"/>
          </p:cNvSpPr>
          <p:nvPr>
            <p:ph type="body" idx="4294967295"/>
          </p:nvPr>
        </p:nvSpPr>
        <p:spPr>
          <a:xfrm>
            <a:off x="914400" y="838200"/>
            <a:ext cx="7696200" cy="5240338"/>
          </a:xfrm>
        </p:spPr>
        <p:txBody>
          <a:bodyPr/>
          <a:lstStyle/>
          <a:p>
            <a:pPr marL="457200" indent="-457200" eaLnBrk="1" hangingPunct="1"/>
            <a:r>
              <a:rPr lang="ru-RU" sz="2800" b="1" dirty="0" smtClean="0">
                <a:solidFill>
                  <a:schemeClr val="bg1"/>
                </a:solidFill>
              </a:rPr>
              <a:t>Что кроме прав человека и гражданина закреплено во П главе Конституции РФ? </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42340" name="AutoShape 4"/>
          <p:cNvSpPr>
            <a:spLocks noChangeArrowheads="1"/>
          </p:cNvSpPr>
          <p:nvPr/>
        </p:nvSpPr>
        <p:spPr bwMode="auto">
          <a:xfrm>
            <a:off x="2057400" y="3429000"/>
            <a:ext cx="4267200" cy="1600200"/>
          </a:xfrm>
          <a:prstGeom prst="cloudCallout">
            <a:avLst>
              <a:gd name="adj1" fmla="val 70583"/>
              <a:gd name="adj2" fmla="val -62704"/>
            </a:avLst>
          </a:prstGeom>
          <a:solidFill>
            <a:srgbClr val="66FF66"/>
          </a:solidFill>
          <a:ln w="9525">
            <a:solidFill>
              <a:schemeClr val="tx1"/>
            </a:solidFill>
            <a:round/>
            <a:headEnd/>
            <a:tailEnd/>
          </a:ln>
        </p:spPr>
        <p:txBody>
          <a:bodyPr/>
          <a:lstStyle/>
          <a:p>
            <a:pPr algn="ctr"/>
            <a:r>
              <a:rPr lang="ru-RU" sz="2800" dirty="0">
                <a:solidFill>
                  <a:schemeClr val="bg1"/>
                </a:solidFill>
              </a:rPr>
              <a:t>Свободы и обязанности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2339">
                                            <p:txEl>
                                              <p:pRg st="3" end="3"/>
                                            </p:txEl>
                                          </p:spTgt>
                                        </p:tgtEl>
                                        <p:attrNameLst>
                                          <p:attrName>style.visibility</p:attrName>
                                        </p:attrNameLst>
                                      </p:cBhvr>
                                      <p:to>
                                        <p:strVal val="visible"/>
                                      </p:to>
                                    </p:set>
                                    <p:anim calcmode="lin" valueType="num">
                                      <p:cBhvr>
                                        <p:cTn id="7" dur="500" fill="hold"/>
                                        <p:tgtEl>
                                          <p:spTgt spid="14233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42339">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142339">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14233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2340"/>
                                        </p:tgtEl>
                                        <p:attrNameLst>
                                          <p:attrName>style.visibility</p:attrName>
                                        </p:attrNameLst>
                                      </p:cBhvr>
                                      <p:to>
                                        <p:strVal val="visible"/>
                                      </p:to>
                                    </p:set>
                                    <p:animEffect transition="in" filter="blinds(horizontal)">
                                      <p:cBhvr>
                                        <p:cTn id="15"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0531" name="Rectangle 3"/>
          <p:cNvSpPr>
            <a:spLocks noGrp="1" noChangeArrowheads="1"/>
          </p:cNvSpPr>
          <p:nvPr>
            <p:ph type="body" idx="4294967295"/>
          </p:nvPr>
        </p:nvSpPr>
        <p:spPr>
          <a:xfrm>
            <a:off x="685800" y="914400"/>
            <a:ext cx="8458200" cy="5164138"/>
          </a:xfrm>
        </p:spPr>
        <p:txBody>
          <a:bodyPr/>
          <a:lstStyle/>
          <a:p>
            <a:pPr marL="457200" indent="-457200" eaLnBrk="1" hangingPunct="1"/>
            <a:r>
              <a:rPr lang="ru-RU" sz="2800" b="1" dirty="0" smtClean="0">
                <a:solidFill>
                  <a:schemeClr val="bg1"/>
                </a:solidFill>
              </a:rPr>
              <a:t>Какие самостоятельные государственные единицы являются субъектами РФ? </a:t>
            </a:r>
          </a:p>
          <a:p>
            <a:pPr marL="457200" indent="-457200" eaLnBrk="1" hangingPunct="1"/>
            <a:endParaRPr lang="ru-RU" sz="2800" b="1" dirty="0" smtClean="0"/>
          </a:p>
          <a:p>
            <a:pPr marL="457200" indent="-457200" algn="r" eaLnBrk="1" hangingPunct="1"/>
            <a:r>
              <a:rPr lang="ru-RU" sz="2800" dirty="0" smtClean="0"/>
              <a:t>ответ</a:t>
            </a:r>
          </a:p>
        </p:txBody>
      </p:sp>
      <p:sp>
        <p:nvSpPr>
          <p:cNvPr id="150532" name="AutoShape 4"/>
          <p:cNvSpPr>
            <a:spLocks noChangeArrowheads="1"/>
          </p:cNvSpPr>
          <p:nvPr/>
        </p:nvSpPr>
        <p:spPr bwMode="auto">
          <a:xfrm>
            <a:off x="685800" y="2895600"/>
            <a:ext cx="5410200" cy="3581400"/>
          </a:xfrm>
          <a:prstGeom prst="cloudCallout">
            <a:avLst>
              <a:gd name="adj1" fmla="val 76444"/>
              <a:gd name="adj2" fmla="val -49301"/>
            </a:avLst>
          </a:prstGeom>
          <a:solidFill>
            <a:srgbClr val="66FF66"/>
          </a:solidFill>
          <a:ln w="9525">
            <a:solidFill>
              <a:schemeClr val="tx1"/>
            </a:solidFill>
            <a:round/>
            <a:headEnd/>
            <a:tailEnd/>
          </a:ln>
        </p:spPr>
        <p:txBody>
          <a:bodyPr/>
          <a:lstStyle/>
          <a:p>
            <a:pPr algn="ctr"/>
            <a:r>
              <a:rPr lang="ru-RU" sz="2400" dirty="0">
                <a:solidFill>
                  <a:schemeClr val="bg1"/>
                </a:solidFill>
              </a:rPr>
              <a:t>Республики,  края,  </a:t>
            </a:r>
          </a:p>
          <a:p>
            <a:pPr algn="ctr"/>
            <a:r>
              <a:rPr lang="ru-RU" sz="2400" dirty="0">
                <a:solidFill>
                  <a:schemeClr val="bg1"/>
                </a:solidFill>
              </a:rPr>
              <a:t>области, </a:t>
            </a:r>
          </a:p>
          <a:p>
            <a:pPr algn="ctr"/>
            <a:r>
              <a:rPr lang="ru-RU" sz="2400" dirty="0">
                <a:solidFill>
                  <a:schemeClr val="bg1"/>
                </a:solidFill>
              </a:rPr>
              <a:t>автономные округа, </a:t>
            </a:r>
          </a:p>
          <a:p>
            <a:pPr algn="ctr"/>
            <a:r>
              <a:rPr lang="ru-RU" sz="2400" dirty="0">
                <a:solidFill>
                  <a:schemeClr val="bg1"/>
                </a:solidFill>
              </a:rPr>
              <a:t>автономная область, </a:t>
            </a:r>
          </a:p>
          <a:p>
            <a:pPr algn="ctr"/>
            <a:r>
              <a:rPr lang="ru-RU" sz="2400" dirty="0">
                <a:solidFill>
                  <a:schemeClr val="bg1"/>
                </a:solidFill>
              </a:rPr>
              <a:t>2 города федерального значения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0531">
                                            <p:txEl>
                                              <p:pRg st="2" end="2"/>
                                            </p:txEl>
                                          </p:spTgt>
                                        </p:tgtEl>
                                        <p:attrNameLst>
                                          <p:attrName>style.visibility</p:attrName>
                                        </p:attrNameLst>
                                      </p:cBhvr>
                                      <p:to>
                                        <p:strVal val="visible"/>
                                      </p:to>
                                    </p:set>
                                    <p:anim calcmode="lin" valueType="num">
                                      <p:cBhvr>
                                        <p:cTn id="7" dur="1000" fill="hold"/>
                                        <p:tgtEl>
                                          <p:spTgt spid="15053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50531">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505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05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0532"/>
                                        </p:tgtEl>
                                        <p:attrNameLst>
                                          <p:attrName>style.visibility</p:attrName>
                                        </p:attrNameLst>
                                      </p:cBhvr>
                                      <p:to>
                                        <p:strVal val="visible"/>
                                      </p:to>
                                    </p:set>
                                    <p:animEffect transition="in" filter="blinds(horizontal)">
                                      <p:cBhvr>
                                        <p:cTn id="15"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9507" name="Rectangle 3"/>
          <p:cNvSpPr>
            <a:spLocks noGrp="1" noChangeArrowheads="1"/>
          </p:cNvSpPr>
          <p:nvPr>
            <p:ph type="body" idx="4294967295"/>
          </p:nvPr>
        </p:nvSpPr>
        <p:spPr>
          <a:xfrm>
            <a:off x="0" y="838200"/>
            <a:ext cx="8839200" cy="5240338"/>
          </a:xfrm>
        </p:spPr>
        <p:txBody>
          <a:bodyPr/>
          <a:lstStyle/>
          <a:p>
            <a:pPr marL="457200" indent="-457200" eaLnBrk="1" hangingPunct="1"/>
            <a:r>
              <a:rPr lang="ru-RU" sz="2800" b="1" dirty="0" smtClean="0">
                <a:solidFill>
                  <a:schemeClr val="bg1"/>
                </a:solidFill>
              </a:rPr>
              <a:t> Кто является Верховным Главнокомандующим Вооруженными силами РФ? </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49508" name="AutoShape 4"/>
          <p:cNvSpPr>
            <a:spLocks noChangeArrowheads="1"/>
          </p:cNvSpPr>
          <p:nvPr/>
        </p:nvSpPr>
        <p:spPr bwMode="auto">
          <a:xfrm>
            <a:off x="3429000" y="3810000"/>
            <a:ext cx="3657600" cy="1143000"/>
          </a:xfrm>
          <a:prstGeom prst="cloudCallout">
            <a:avLst>
              <a:gd name="adj1" fmla="val 55551"/>
              <a:gd name="adj2" fmla="val -74806"/>
            </a:avLst>
          </a:prstGeom>
          <a:solidFill>
            <a:srgbClr val="66FF66"/>
          </a:solidFill>
          <a:ln w="9525">
            <a:solidFill>
              <a:schemeClr val="tx1"/>
            </a:solidFill>
            <a:round/>
            <a:headEnd/>
            <a:tailEnd/>
          </a:ln>
        </p:spPr>
        <p:txBody>
          <a:bodyPr/>
          <a:lstStyle/>
          <a:p>
            <a:pPr algn="ctr"/>
            <a:r>
              <a:rPr lang="ru-RU" sz="2400" dirty="0">
                <a:solidFill>
                  <a:schemeClr val="bg1"/>
                </a:solidFill>
              </a:rPr>
              <a:t>Президент РФ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9507">
                                            <p:txEl>
                                              <p:pRg st="3" end="3"/>
                                            </p:txEl>
                                          </p:spTgt>
                                        </p:tgtEl>
                                        <p:attrNameLst>
                                          <p:attrName>style.visibility</p:attrName>
                                        </p:attrNameLst>
                                      </p:cBhvr>
                                      <p:to>
                                        <p:strVal val="visible"/>
                                      </p:to>
                                    </p:set>
                                    <p:anim calcmode="lin" valueType="num">
                                      <p:cBhvr>
                                        <p:cTn id="7" dur="1000" fill="hold"/>
                                        <p:tgtEl>
                                          <p:spTgt spid="14950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49507">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4950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950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9508"/>
                                        </p:tgtEl>
                                        <p:attrNameLst>
                                          <p:attrName>style.visibility</p:attrName>
                                        </p:attrNameLst>
                                      </p:cBhvr>
                                      <p:to>
                                        <p:strVal val="visible"/>
                                      </p:to>
                                    </p:set>
                                    <p:animEffect transition="in" filter="blinds(horizontal)">
                                      <p:cBhvr>
                                        <p:cTn id="15"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body" idx="4294967295"/>
          </p:nvPr>
        </p:nvSpPr>
        <p:spPr>
          <a:xfrm>
            <a:off x="914400" y="1143000"/>
            <a:ext cx="7924800" cy="4935538"/>
          </a:xfrm>
        </p:spPr>
        <p:txBody>
          <a:bodyPr/>
          <a:lstStyle/>
          <a:p>
            <a:pPr marL="457200" indent="-457200" eaLnBrk="1" hangingPunct="1"/>
            <a:r>
              <a:rPr lang="ru-RU" sz="2800" b="1" dirty="0" smtClean="0">
                <a:solidFill>
                  <a:schemeClr val="bg1"/>
                </a:solidFill>
              </a:rPr>
              <a:t>Как называется парламент Российской Федерации?  </a:t>
            </a:r>
          </a:p>
          <a:p>
            <a:pPr marL="457200" indent="-457200" eaLnBrk="1" hangingPunct="1"/>
            <a:r>
              <a:rPr lang="ru-RU" sz="2800" b="1" dirty="0" smtClean="0">
                <a:solidFill>
                  <a:schemeClr val="bg1"/>
                </a:solidFill>
              </a:rPr>
              <a:t>Из каких палат состоит?</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48484" name="AutoShape 4"/>
          <p:cNvSpPr>
            <a:spLocks noChangeArrowheads="1"/>
          </p:cNvSpPr>
          <p:nvPr/>
        </p:nvSpPr>
        <p:spPr bwMode="auto">
          <a:xfrm>
            <a:off x="1447800" y="4267200"/>
            <a:ext cx="5257800" cy="1752600"/>
          </a:xfrm>
          <a:prstGeom prst="cloudCallout">
            <a:avLst>
              <a:gd name="adj1" fmla="val 62657"/>
              <a:gd name="adj2" fmla="val -59509"/>
            </a:avLst>
          </a:prstGeom>
          <a:solidFill>
            <a:srgbClr val="66FF66"/>
          </a:solidFill>
          <a:ln w="9525">
            <a:solidFill>
              <a:schemeClr val="tx1"/>
            </a:solidFill>
            <a:round/>
            <a:headEnd/>
            <a:tailEnd/>
          </a:ln>
        </p:spPr>
        <p:txBody>
          <a:bodyPr/>
          <a:lstStyle/>
          <a:p>
            <a:pPr algn="ctr"/>
            <a:r>
              <a:rPr lang="ru-RU" sz="2400" dirty="0">
                <a:solidFill>
                  <a:schemeClr val="bg1"/>
                </a:solidFill>
              </a:rPr>
              <a:t>Федеральное Собрание: </a:t>
            </a:r>
          </a:p>
          <a:p>
            <a:pPr algn="ctr"/>
            <a:r>
              <a:rPr lang="ru-RU" sz="2400" dirty="0">
                <a:solidFill>
                  <a:schemeClr val="bg1"/>
                </a:solidFill>
              </a:rPr>
              <a:t>Совет Федерации </a:t>
            </a:r>
          </a:p>
          <a:p>
            <a:pPr algn="ctr"/>
            <a:r>
              <a:rPr lang="ru-RU" sz="2400" dirty="0">
                <a:solidFill>
                  <a:schemeClr val="bg1"/>
                </a:solidFill>
              </a:rPr>
              <a:t>Государственная Дума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anim calcmode="lin" valueType="num">
                                      <p:cBhvr>
                                        <p:cTn id="7" dur="500" fill="hold"/>
                                        <p:tgtEl>
                                          <p:spTgt spid="1484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848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148483">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1484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48483">
                                            <p:txEl>
                                              <p:pRg st="4" end="4"/>
                                            </p:txEl>
                                          </p:spTgt>
                                        </p:tgtEl>
                                        <p:attrNameLst>
                                          <p:attrName>style.visibility</p:attrName>
                                        </p:attrNameLst>
                                      </p:cBhvr>
                                      <p:to>
                                        <p:strVal val="visible"/>
                                      </p:to>
                                    </p:set>
                                    <p:anim calcmode="lin" valueType="num">
                                      <p:cBhvr>
                                        <p:cTn id="15" dur="1000" fill="hold"/>
                                        <p:tgtEl>
                                          <p:spTgt spid="14848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14848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1484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84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48484"/>
                                        </p:tgtEl>
                                        <p:attrNameLst>
                                          <p:attrName>style.visibility</p:attrName>
                                        </p:attrNameLst>
                                      </p:cBhvr>
                                      <p:to>
                                        <p:strVal val="visible"/>
                                      </p:to>
                                    </p:set>
                                    <p:anim calcmode="lin" valueType="num">
                                      <p:cBhvr>
                                        <p:cTn id="23" dur="500" fill="hold"/>
                                        <p:tgtEl>
                                          <p:spTgt spid="148484"/>
                                        </p:tgtEl>
                                        <p:attrNameLst>
                                          <p:attrName>ppt_w</p:attrName>
                                        </p:attrNameLst>
                                      </p:cBhvr>
                                      <p:tavLst>
                                        <p:tav tm="0">
                                          <p:val>
                                            <p:fltVal val="0"/>
                                          </p:val>
                                        </p:tav>
                                        <p:tav tm="100000">
                                          <p:val>
                                            <p:strVal val="#ppt_w"/>
                                          </p:val>
                                        </p:tav>
                                      </p:tavLst>
                                    </p:anim>
                                    <p:anim calcmode="lin" valueType="num">
                                      <p:cBhvr>
                                        <p:cTn id="24" dur="500" fill="hold"/>
                                        <p:tgtEl>
                                          <p:spTgt spid="148484"/>
                                        </p:tgtEl>
                                        <p:attrNameLst>
                                          <p:attrName>ppt_h</p:attrName>
                                        </p:attrNameLst>
                                      </p:cBhvr>
                                      <p:tavLst>
                                        <p:tav tm="0">
                                          <p:val>
                                            <p:fltVal val="0"/>
                                          </p:val>
                                        </p:tav>
                                        <p:tav tm="100000">
                                          <p:val>
                                            <p:strVal val="#ppt_h"/>
                                          </p:val>
                                        </p:tav>
                                      </p:tavLst>
                                    </p:anim>
                                    <p:anim calcmode="lin" valueType="num">
                                      <p:cBhvr>
                                        <p:cTn id="25" dur="500" fill="hold"/>
                                        <p:tgtEl>
                                          <p:spTgt spid="148484"/>
                                        </p:tgtEl>
                                        <p:attrNameLst>
                                          <p:attrName>style.rotation</p:attrName>
                                        </p:attrNameLst>
                                      </p:cBhvr>
                                      <p:tavLst>
                                        <p:tav tm="0">
                                          <p:val>
                                            <p:fltVal val="360"/>
                                          </p:val>
                                        </p:tav>
                                        <p:tav tm="100000">
                                          <p:val>
                                            <p:fltVal val="0"/>
                                          </p:val>
                                        </p:tav>
                                      </p:tavLst>
                                    </p:anim>
                                    <p:animEffect transition="in" filter="fade">
                                      <p:cBhvr>
                                        <p:cTn id="26"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7459" name="Rectangle 3"/>
          <p:cNvSpPr>
            <a:spLocks noGrp="1" noChangeArrowheads="1"/>
          </p:cNvSpPr>
          <p:nvPr>
            <p:ph type="body" idx="4294967295"/>
          </p:nvPr>
        </p:nvSpPr>
        <p:spPr>
          <a:xfrm>
            <a:off x="1911350" y="1143000"/>
            <a:ext cx="6851650" cy="4837113"/>
          </a:xfrm>
        </p:spPr>
        <p:txBody>
          <a:bodyPr/>
          <a:lstStyle/>
          <a:p>
            <a:pPr eaLnBrk="1" hangingPunct="1"/>
            <a:r>
              <a:rPr lang="ru-RU" sz="2800" b="1" dirty="0" smtClean="0">
                <a:solidFill>
                  <a:schemeClr val="bg1"/>
                </a:solidFill>
              </a:rPr>
              <a:t>Кто является Председателем Государственной Думы РФ?</a:t>
            </a:r>
            <a:r>
              <a:rPr lang="ru-RU" sz="2800" dirty="0" smtClean="0">
                <a:solidFill>
                  <a:schemeClr val="bg1"/>
                </a:solidFill>
              </a:rPr>
              <a:t> </a:t>
            </a:r>
          </a:p>
          <a:p>
            <a:pPr eaLnBrk="1" hangingPunct="1"/>
            <a:endParaRPr lang="ru-RU" sz="2800" dirty="0" smtClean="0"/>
          </a:p>
          <a:p>
            <a:pPr eaLnBrk="1" hangingPunct="1"/>
            <a:endParaRPr lang="ru-RU" sz="2800" dirty="0" smtClean="0"/>
          </a:p>
          <a:p>
            <a:pPr algn="r" eaLnBrk="1" hangingPunct="1"/>
            <a:r>
              <a:rPr lang="ru-RU" sz="2800" dirty="0" smtClean="0"/>
              <a:t>ответ</a:t>
            </a:r>
          </a:p>
        </p:txBody>
      </p:sp>
      <p:sp>
        <p:nvSpPr>
          <p:cNvPr id="147460" name="AutoShape 4"/>
          <p:cNvSpPr>
            <a:spLocks noChangeArrowheads="1"/>
          </p:cNvSpPr>
          <p:nvPr/>
        </p:nvSpPr>
        <p:spPr bwMode="auto">
          <a:xfrm>
            <a:off x="3657600" y="4267200"/>
            <a:ext cx="2514600" cy="1143000"/>
          </a:xfrm>
          <a:prstGeom prst="cloudCallout">
            <a:avLst>
              <a:gd name="adj1" fmla="val 76241"/>
              <a:gd name="adj2" fmla="val -106745"/>
            </a:avLst>
          </a:prstGeom>
          <a:solidFill>
            <a:srgbClr val="66FF66"/>
          </a:solidFill>
          <a:ln w="9525">
            <a:solidFill>
              <a:schemeClr val="tx1"/>
            </a:solidFill>
            <a:round/>
            <a:headEnd/>
            <a:tailEnd/>
          </a:ln>
        </p:spPr>
        <p:txBody>
          <a:bodyPr/>
          <a:lstStyle/>
          <a:p>
            <a:pPr algn="ctr"/>
            <a:r>
              <a:rPr lang="ru-RU" sz="2400" dirty="0">
                <a:solidFill>
                  <a:schemeClr val="bg1"/>
                </a:solidFill>
              </a:rPr>
              <a:t>Сергей Нарышкин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7459">
                                            <p:txEl>
                                              <p:pRg st="3" end="3"/>
                                            </p:txEl>
                                          </p:spTgt>
                                        </p:tgtEl>
                                        <p:attrNameLst>
                                          <p:attrName>style.visibility</p:attrName>
                                        </p:attrNameLst>
                                      </p:cBhvr>
                                      <p:to>
                                        <p:strVal val="visible"/>
                                      </p:to>
                                    </p:set>
                                    <p:anim calcmode="lin" valueType="num">
                                      <p:cBhvr>
                                        <p:cTn id="7" dur="1000" fill="hold"/>
                                        <p:tgtEl>
                                          <p:spTgt spid="14745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4745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474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74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7460"/>
                                        </p:tgtEl>
                                        <p:attrNameLst>
                                          <p:attrName>style.visibility</p:attrName>
                                        </p:attrNameLst>
                                      </p:cBhvr>
                                      <p:to>
                                        <p:strVal val="visible"/>
                                      </p:to>
                                    </p:set>
                                    <p:animEffect transition="in" filter="blinds(horizontal)">
                                      <p:cBhvr>
                                        <p:cTn id="15"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1219200" y="1295400"/>
            <a:ext cx="7543800" cy="4783138"/>
          </a:xfrm>
        </p:spPr>
        <p:txBody>
          <a:bodyPr/>
          <a:lstStyle/>
          <a:p>
            <a:pPr marL="457200" indent="-457200" eaLnBrk="1" hangingPunct="1"/>
            <a:r>
              <a:rPr lang="ru-RU" sz="2800" b="1" dirty="0" smtClean="0"/>
              <a:t> </a:t>
            </a:r>
            <a:r>
              <a:rPr lang="ru-RU" sz="2800" b="1" dirty="0" smtClean="0">
                <a:solidFill>
                  <a:schemeClr val="bg1"/>
                </a:solidFill>
              </a:rPr>
              <a:t>Что такое референдум? </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46436" name="AutoShape 4"/>
          <p:cNvSpPr>
            <a:spLocks noChangeArrowheads="1"/>
          </p:cNvSpPr>
          <p:nvPr/>
        </p:nvSpPr>
        <p:spPr bwMode="auto">
          <a:xfrm>
            <a:off x="3048000" y="3810000"/>
            <a:ext cx="4038600" cy="1752600"/>
          </a:xfrm>
          <a:prstGeom prst="cloudCallout">
            <a:avLst>
              <a:gd name="adj1" fmla="val 54898"/>
              <a:gd name="adj2" fmla="val -80134"/>
            </a:avLst>
          </a:prstGeom>
          <a:solidFill>
            <a:srgbClr val="66FF66"/>
          </a:solidFill>
          <a:ln w="9525">
            <a:solidFill>
              <a:schemeClr val="tx1"/>
            </a:solidFill>
            <a:round/>
            <a:headEnd/>
            <a:tailEnd/>
          </a:ln>
        </p:spPr>
        <p:txBody>
          <a:bodyPr/>
          <a:lstStyle/>
          <a:p>
            <a:pPr algn="ctr"/>
            <a:r>
              <a:rPr lang="ru-RU" sz="2400" dirty="0">
                <a:solidFill>
                  <a:schemeClr val="bg1"/>
                </a:solidFill>
              </a:rPr>
              <a:t>Всенародное голосование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6435">
                                            <p:txEl>
                                              <p:pRg st="3" end="3"/>
                                            </p:txEl>
                                          </p:spTgt>
                                        </p:tgtEl>
                                        <p:attrNameLst>
                                          <p:attrName>style.visibility</p:attrName>
                                        </p:attrNameLst>
                                      </p:cBhvr>
                                      <p:to>
                                        <p:strVal val="visible"/>
                                      </p:to>
                                    </p:set>
                                    <p:anim calcmode="lin" valueType="num">
                                      <p:cBhvr>
                                        <p:cTn id="7" dur="1000" fill="hold"/>
                                        <p:tgtEl>
                                          <p:spTgt spid="14643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4643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4643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643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6436"/>
                                        </p:tgtEl>
                                        <p:attrNameLst>
                                          <p:attrName>style.visibility</p:attrName>
                                        </p:attrNameLst>
                                      </p:cBhvr>
                                      <p:to>
                                        <p:strVal val="visible"/>
                                      </p:to>
                                    </p:set>
                                    <p:animEffect transition="in" filter="circle(in)">
                                      <p:cBhvr>
                                        <p:cTn id="15" dur="20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5411" name="Rectangle 3"/>
          <p:cNvSpPr>
            <a:spLocks noGrp="1" noChangeArrowheads="1"/>
          </p:cNvSpPr>
          <p:nvPr>
            <p:ph type="body" idx="4294967295"/>
          </p:nvPr>
        </p:nvSpPr>
        <p:spPr>
          <a:xfrm>
            <a:off x="685800" y="1143000"/>
            <a:ext cx="8001000" cy="4935538"/>
          </a:xfrm>
        </p:spPr>
        <p:txBody>
          <a:bodyPr/>
          <a:lstStyle/>
          <a:p>
            <a:pPr eaLnBrk="1" hangingPunct="1"/>
            <a:r>
              <a:rPr lang="ru-RU" sz="2800" b="1" dirty="0" smtClean="0">
                <a:solidFill>
                  <a:schemeClr val="bg1"/>
                </a:solidFill>
              </a:rPr>
              <a:t>Кто является носителем суверенитета и источником власти в РФ? </a:t>
            </a:r>
          </a:p>
          <a:p>
            <a:pPr algn="r" eaLnBrk="1" hangingPunct="1"/>
            <a:r>
              <a:rPr lang="ru-RU" sz="2800" dirty="0" smtClean="0"/>
              <a:t>ответ</a:t>
            </a:r>
          </a:p>
        </p:txBody>
      </p:sp>
      <p:sp>
        <p:nvSpPr>
          <p:cNvPr id="145412" name="AutoShape 4"/>
          <p:cNvSpPr>
            <a:spLocks noChangeArrowheads="1"/>
          </p:cNvSpPr>
          <p:nvPr/>
        </p:nvSpPr>
        <p:spPr bwMode="auto">
          <a:xfrm>
            <a:off x="2438400" y="3505200"/>
            <a:ext cx="5181600" cy="1447800"/>
          </a:xfrm>
          <a:prstGeom prst="cloudCallout">
            <a:avLst>
              <a:gd name="adj1" fmla="val 52588"/>
              <a:gd name="adj2" fmla="val -113796"/>
            </a:avLst>
          </a:prstGeom>
          <a:solidFill>
            <a:srgbClr val="66FF66"/>
          </a:solidFill>
          <a:ln w="9525">
            <a:solidFill>
              <a:schemeClr val="tx1"/>
            </a:solidFill>
            <a:round/>
            <a:headEnd/>
            <a:tailEnd/>
          </a:ln>
        </p:spPr>
        <p:txBody>
          <a:bodyPr/>
          <a:lstStyle/>
          <a:p>
            <a:pPr algn="ctr"/>
            <a:r>
              <a:rPr lang="ru-RU" sz="2400" dirty="0">
                <a:solidFill>
                  <a:schemeClr val="bg1"/>
                </a:solidFill>
              </a:rPr>
              <a:t>Многонациональный народ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p:cTn id="7" dur="1000" fill="hold"/>
                                        <p:tgtEl>
                                          <p:spTgt spid="14541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4541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454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5412"/>
                                        </p:tgtEl>
                                        <p:attrNameLst>
                                          <p:attrName>style.visibility</p:attrName>
                                        </p:attrNameLst>
                                      </p:cBhvr>
                                      <p:to>
                                        <p:strVal val="visible"/>
                                      </p:to>
                                    </p:set>
                                    <p:animEffect transition="in" filter="blinds(horizontal)">
                                      <p:cBhvr>
                                        <p:cTn id="15"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5C2FF"/>
            </a:gs>
            <a:gs pos="39999">
              <a:srgbClr val="85C2FF"/>
            </a:gs>
            <a:gs pos="70000">
              <a:srgbClr val="C4D6EB"/>
            </a:gs>
            <a:gs pos="100000">
              <a:srgbClr val="C00000"/>
            </a:gs>
          </a:gsLst>
          <a:path path="rect">
            <a:fillToRect l="100000" t="100000"/>
          </a:path>
        </a:gradFill>
        <a:effectLst/>
      </p:bgPr>
    </p:bg>
    <p:spTree>
      <p:nvGrpSpPr>
        <p:cNvPr id="1" name=""/>
        <p:cNvGrpSpPr/>
        <p:nvPr/>
      </p:nvGrpSpPr>
      <p:grpSpPr>
        <a:xfrm>
          <a:off x="0" y="0"/>
          <a:ext cx="0" cy="0"/>
          <a:chOff x="0" y="0"/>
          <a:chExt cx="0" cy="0"/>
        </a:xfrm>
      </p:grpSpPr>
      <p:sp>
        <p:nvSpPr>
          <p:cNvPr id="12290" name="Заголовок 4"/>
          <p:cNvSpPr>
            <a:spLocks noGrp="1"/>
          </p:cNvSpPr>
          <p:nvPr>
            <p:ph type="ctrTitle"/>
          </p:nvPr>
        </p:nvSpPr>
        <p:spPr>
          <a:xfrm>
            <a:off x="914400" y="1066800"/>
            <a:ext cx="7096125" cy="1065213"/>
          </a:xfrm>
        </p:spPr>
        <p:txBody>
          <a:bodyPr>
            <a:normAutofit/>
          </a:bodyPr>
          <a:lstStyle/>
          <a:p>
            <a:pPr algn="l"/>
            <a:r>
              <a:rPr lang="ru-RU" sz="6600" b="1" dirty="0" err="1" smtClean="0">
                <a:solidFill>
                  <a:schemeClr val="bg1"/>
                </a:solidFill>
                <a:effectLst/>
                <a:latin typeface="+mn-lt"/>
              </a:rPr>
              <a:t>ЦелИ</a:t>
            </a:r>
            <a:r>
              <a:rPr lang="ru-RU" sz="6600" b="1" dirty="0" smtClean="0">
                <a:solidFill>
                  <a:schemeClr val="bg1"/>
                </a:solidFill>
                <a:latin typeface="+mn-lt"/>
              </a:rPr>
              <a:t>:</a:t>
            </a:r>
            <a:r>
              <a:rPr lang="ru-RU" sz="6600" b="1" dirty="0" smtClean="0">
                <a:solidFill>
                  <a:schemeClr val="tx1"/>
                </a:solidFill>
                <a:latin typeface="+mn-lt"/>
              </a:rPr>
              <a:t> </a:t>
            </a:r>
          </a:p>
        </p:txBody>
      </p:sp>
      <p:sp>
        <p:nvSpPr>
          <p:cNvPr id="12291" name="Подзаголовок 5"/>
          <p:cNvSpPr>
            <a:spLocks noGrp="1"/>
          </p:cNvSpPr>
          <p:nvPr>
            <p:ph type="subTitle" idx="1"/>
          </p:nvPr>
        </p:nvSpPr>
        <p:spPr>
          <a:xfrm>
            <a:off x="685800" y="2590800"/>
            <a:ext cx="8229600" cy="2667000"/>
          </a:xfrm>
          <a:ln w="9525">
            <a:headEnd/>
            <a:tailEnd/>
          </a:ln>
        </p:spPr>
        <p:txBody>
          <a:bodyPr>
            <a:normAutofit fontScale="77500" lnSpcReduction="20000"/>
          </a:bodyPr>
          <a:lstStyle/>
          <a:p>
            <a:pPr algn="l">
              <a:buFont typeface="Wingdings" pitchFamily="2" charset="2"/>
              <a:buChar char="§"/>
            </a:pPr>
            <a:r>
              <a:rPr lang="ru-RU" dirty="0" smtClean="0"/>
              <a:t> </a:t>
            </a:r>
            <a:r>
              <a:rPr lang="ru-RU" sz="4600" dirty="0" smtClean="0">
                <a:solidFill>
                  <a:schemeClr val="bg1"/>
                </a:solidFill>
              </a:rPr>
              <a:t>формирование у учащихся гражданских качеств личности, любви и уважения к своему Отечеству;</a:t>
            </a:r>
          </a:p>
          <a:p>
            <a:pPr algn="l">
              <a:buFont typeface="Wingdings" pitchFamily="2" charset="2"/>
              <a:buChar char="§"/>
            </a:pPr>
            <a:r>
              <a:rPr lang="ru-RU" sz="4600" dirty="0" smtClean="0">
                <a:solidFill>
                  <a:schemeClr val="bg1"/>
                </a:solidFill>
              </a:rPr>
              <a:t>формирование правовой культуры учащихся; их социального опыта.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4387" name="Rectangle 3"/>
          <p:cNvSpPr>
            <a:spLocks noGrp="1" noChangeArrowheads="1"/>
          </p:cNvSpPr>
          <p:nvPr>
            <p:ph type="body" idx="4294967295"/>
          </p:nvPr>
        </p:nvSpPr>
        <p:spPr>
          <a:xfrm>
            <a:off x="1219200" y="1143000"/>
            <a:ext cx="7467600" cy="5011738"/>
          </a:xfrm>
        </p:spPr>
        <p:txBody>
          <a:bodyPr/>
          <a:lstStyle/>
          <a:p>
            <a:pPr eaLnBrk="1" hangingPunct="1"/>
            <a:r>
              <a:rPr lang="ru-RU" sz="2800" b="1" dirty="0" smtClean="0">
                <a:solidFill>
                  <a:schemeClr val="bg1"/>
                </a:solidFill>
              </a:rPr>
              <a:t>Кто является  Председателем Совета Федерации ? </a:t>
            </a:r>
          </a:p>
          <a:p>
            <a:pPr eaLnBrk="1" hangingPunct="1"/>
            <a:endParaRPr lang="ru-RU" sz="2800" b="1" dirty="0" smtClean="0"/>
          </a:p>
          <a:p>
            <a:pPr eaLnBrk="1" hangingPunct="1"/>
            <a:endParaRPr lang="ru-RU" sz="2800" dirty="0" smtClean="0"/>
          </a:p>
          <a:p>
            <a:pPr algn="r" eaLnBrk="1" hangingPunct="1"/>
            <a:r>
              <a:rPr lang="ru-RU" sz="2800" dirty="0" smtClean="0"/>
              <a:t>ответ</a:t>
            </a:r>
          </a:p>
        </p:txBody>
      </p:sp>
      <p:sp>
        <p:nvSpPr>
          <p:cNvPr id="144388" name="AutoShape 4"/>
          <p:cNvSpPr>
            <a:spLocks noChangeArrowheads="1"/>
          </p:cNvSpPr>
          <p:nvPr/>
        </p:nvSpPr>
        <p:spPr bwMode="auto">
          <a:xfrm>
            <a:off x="4038600" y="4114800"/>
            <a:ext cx="2667000" cy="1143000"/>
          </a:xfrm>
          <a:prstGeom prst="cloudCallout">
            <a:avLst>
              <a:gd name="adj1" fmla="val 71898"/>
              <a:gd name="adj2" fmla="val -99301"/>
            </a:avLst>
          </a:prstGeom>
          <a:solidFill>
            <a:srgbClr val="66FF66"/>
          </a:solidFill>
          <a:ln w="9525">
            <a:solidFill>
              <a:schemeClr val="tx1"/>
            </a:solidFill>
            <a:round/>
            <a:headEnd/>
            <a:tailEnd/>
          </a:ln>
        </p:spPr>
        <p:txBody>
          <a:bodyPr/>
          <a:lstStyle/>
          <a:p>
            <a:pPr algn="ctr"/>
            <a:r>
              <a:rPr lang="ru-RU" sz="2400" dirty="0">
                <a:solidFill>
                  <a:schemeClr val="bg1"/>
                </a:solidFill>
              </a:rPr>
              <a:t>Валентина Матвиенко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4387">
                                            <p:txEl>
                                              <p:pRg st="3" end="3"/>
                                            </p:txEl>
                                          </p:spTgt>
                                        </p:tgtEl>
                                        <p:attrNameLst>
                                          <p:attrName>style.visibility</p:attrName>
                                        </p:attrNameLst>
                                      </p:cBhvr>
                                      <p:to>
                                        <p:strVal val="visible"/>
                                      </p:to>
                                    </p:set>
                                    <p:anim calcmode="lin" valueType="num">
                                      <p:cBhvr>
                                        <p:cTn id="7" dur="1000" fill="hold"/>
                                        <p:tgtEl>
                                          <p:spTgt spid="14438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44387">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443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43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44388"/>
                                        </p:tgtEl>
                                        <p:attrNameLst>
                                          <p:attrName>style.visibility</p:attrName>
                                        </p:attrNameLst>
                                      </p:cBhvr>
                                      <p:to>
                                        <p:strVal val="visible"/>
                                      </p:to>
                                    </p:set>
                                    <p:animEffect transition="in" filter="wheel(4)">
                                      <p:cBhvr>
                                        <p:cTn id="15" dur="20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3363" name="Rectangle 3"/>
          <p:cNvSpPr>
            <a:spLocks noGrp="1" noChangeArrowheads="1"/>
          </p:cNvSpPr>
          <p:nvPr>
            <p:ph type="body" idx="4294967295"/>
          </p:nvPr>
        </p:nvSpPr>
        <p:spPr>
          <a:xfrm>
            <a:off x="304800" y="685800"/>
            <a:ext cx="8458200" cy="5392738"/>
          </a:xfrm>
        </p:spPr>
        <p:txBody>
          <a:bodyPr/>
          <a:lstStyle/>
          <a:p>
            <a:pPr marL="457200" indent="-457200" eaLnBrk="1" hangingPunct="1"/>
            <a:r>
              <a:rPr lang="ru-RU" sz="2800" b="1" dirty="0" smtClean="0">
                <a:solidFill>
                  <a:schemeClr val="bg1"/>
                </a:solidFill>
              </a:rPr>
              <a:t>Кто осуществляет исполнительную власть Российской Федерации? Кто её возглавляет?</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43364" name="AutoShape 4"/>
          <p:cNvSpPr>
            <a:spLocks noChangeArrowheads="1"/>
          </p:cNvSpPr>
          <p:nvPr/>
        </p:nvSpPr>
        <p:spPr bwMode="auto">
          <a:xfrm>
            <a:off x="990600" y="3352800"/>
            <a:ext cx="5486400" cy="3200400"/>
          </a:xfrm>
          <a:prstGeom prst="cloudCallout">
            <a:avLst>
              <a:gd name="adj1" fmla="val 62347"/>
              <a:gd name="adj2" fmla="val -57449"/>
            </a:avLst>
          </a:prstGeom>
          <a:solidFill>
            <a:srgbClr val="66FF66"/>
          </a:solidFill>
          <a:ln w="9525">
            <a:solidFill>
              <a:schemeClr val="tx1"/>
            </a:solidFill>
            <a:round/>
            <a:headEnd/>
            <a:tailEnd/>
          </a:ln>
        </p:spPr>
        <p:txBody>
          <a:bodyPr/>
          <a:lstStyle/>
          <a:p>
            <a:pPr algn="ctr"/>
            <a:r>
              <a:rPr lang="ru-RU" sz="2400" dirty="0">
                <a:solidFill>
                  <a:schemeClr val="bg1"/>
                </a:solidFill>
              </a:rPr>
              <a:t>Правительство РФ, </a:t>
            </a:r>
          </a:p>
          <a:p>
            <a:pPr algn="ctr"/>
            <a:r>
              <a:rPr lang="ru-RU" sz="2400" dirty="0" err="1">
                <a:solidFill>
                  <a:schemeClr val="bg1"/>
                </a:solidFill>
              </a:rPr>
              <a:t>Председатель-Д.А.Медведев</a:t>
            </a:r>
            <a:r>
              <a:rPr lang="ru-RU" sz="2400" dirty="0">
                <a:solidFill>
                  <a:schemeClr val="bg1"/>
                </a:solidFill>
              </a:rPr>
              <a:t>, вице-премьеры, федеральные министры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3363">
                                            <p:txEl>
                                              <p:pRg st="3" end="3"/>
                                            </p:txEl>
                                          </p:spTgt>
                                        </p:tgtEl>
                                        <p:attrNameLst>
                                          <p:attrName>style.visibility</p:attrName>
                                        </p:attrNameLst>
                                      </p:cBhvr>
                                      <p:to>
                                        <p:strVal val="visible"/>
                                      </p:to>
                                    </p:set>
                                    <p:anim calcmode="lin" valueType="num">
                                      <p:cBhvr>
                                        <p:cTn id="7" dur="1000" fill="hold"/>
                                        <p:tgtEl>
                                          <p:spTgt spid="14336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4336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433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6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43364"/>
                                        </p:tgtEl>
                                        <p:attrNameLst>
                                          <p:attrName>style.visibility</p:attrName>
                                        </p:attrNameLst>
                                      </p:cBhvr>
                                      <p:to>
                                        <p:strVal val="visible"/>
                                      </p:to>
                                    </p:set>
                                    <p:anim calcmode="lin" valueType="num">
                                      <p:cBhvr>
                                        <p:cTn id="15" dur="500" fill="hold"/>
                                        <p:tgtEl>
                                          <p:spTgt spid="143364"/>
                                        </p:tgtEl>
                                        <p:attrNameLst>
                                          <p:attrName>ppt_w</p:attrName>
                                        </p:attrNameLst>
                                      </p:cBhvr>
                                      <p:tavLst>
                                        <p:tav tm="0">
                                          <p:val>
                                            <p:fltVal val="0"/>
                                          </p:val>
                                        </p:tav>
                                        <p:tav tm="100000">
                                          <p:val>
                                            <p:strVal val="#ppt_w"/>
                                          </p:val>
                                        </p:tav>
                                      </p:tavLst>
                                    </p:anim>
                                    <p:anim calcmode="lin" valueType="num">
                                      <p:cBhvr>
                                        <p:cTn id="16" dur="500" fill="hold"/>
                                        <p:tgtEl>
                                          <p:spTgt spid="143364"/>
                                        </p:tgtEl>
                                        <p:attrNameLst>
                                          <p:attrName>ppt_h</p:attrName>
                                        </p:attrNameLst>
                                      </p:cBhvr>
                                      <p:tavLst>
                                        <p:tav tm="0">
                                          <p:val>
                                            <p:fltVal val="0"/>
                                          </p:val>
                                        </p:tav>
                                        <p:tav tm="100000">
                                          <p:val>
                                            <p:strVal val="#ppt_h"/>
                                          </p:val>
                                        </p:tav>
                                      </p:tavLst>
                                    </p:anim>
                                    <p:anim calcmode="lin" valueType="num">
                                      <p:cBhvr>
                                        <p:cTn id="17" dur="500" fill="hold"/>
                                        <p:tgtEl>
                                          <p:spTgt spid="143364"/>
                                        </p:tgtEl>
                                        <p:attrNameLst>
                                          <p:attrName>style.rotation</p:attrName>
                                        </p:attrNameLst>
                                      </p:cBhvr>
                                      <p:tavLst>
                                        <p:tav tm="0">
                                          <p:val>
                                            <p:fltVal val="360"/>
                                          </p:val>
                                        </p:tav>
                                        <p:tav tm="100000">
                                          <p:val>
                                            <p:fltVal val="0"/>
                                          </p:val>
                                        </p:tav>
                                      </p:tavLst>
                                    </p:anim>
                                    <p:animEffect transition="in" filter="fade">
                                      <p:cBhvr>
                                        <p:cTn id="18"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1555" name="Rectangle 3"/>
          <p:cNvSpPr>
            <a:spLocks noGrp="1" noChangeArrowheads="1"/>
          </p:cNvSpPr>
          <p:nvPr>
            <p:ph type="body" idx="4294967295"/>
          </p:nvPr>
        </p:nvSpPr>
        <p:spPr>
          <a:xfrm>
            <a:off x="609600" y="533400"/>
            <a:ext cx="8153400" cy="5545138"/>
          </a:xfrm>
        </p:spPr>
        <p:txBody>
          <a:bodyPr/>
          <a:lstStyle/>
          <a:p>
            <a:pPr marL="457200" indent="-457200" eaLnBrk="1" hangingPunct="1"/>
            <a:r>
              <a:rPr lang="ru-RU" sz="2800" b="1" dirty="0" smtClean="0">
                <a:solidFill>
                  <a:schemeClr val="bg1"/>
                </a:solidFill>
              </a:rPr>
              <a:t>Какие критерии Конституция определяет для кандидатуры Президента РФ?</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51556" name="AutoShape 4"/>
          <p:cNvSpPr>
            <a:spLocks noChangeArrowheads="1"/>
          </p:cNvSpPr>
          <p:nvPr/>
        </p:nvSpPr>
        <p:spPr bwMode="auto">
          <a:xfrm>
            <a:off x="0" y="1752600"/>
            <a:ext cx="7315200" cy="5105400"/>
          </a:xfrm>
          <a:prstGeom prst="cloudCallout">
            <a:avLst>
              <a:gd name="adj1" fmla="val 55731"/>
              <a:gd name="adj2" fmla="val -26940"/>
            </a:avLst>
          </a:prstGeom>
          <a:solidFill>
            <a:srgbClr val="66FF66"/>
          </a:solidFill>
          <a:ln w="9525">
            <a:solidFill>
              <a:schemeClr val="tx1"/>
            </a:solidFill>
            <a:round/>
            <a:headEnd/>
            <a:tailEnd/>
          </a:ln>
        </p:spPr>
        <p:txBody>
          <a:bodyPr/>
          <a:lstStyle/>
          <a:p>
            <a:pPr>
              <a:buFontTx/>
              <a:buChar char="-"/>
            </a:pPr>
            <a:r>
              <a:rPr lang="ru-RU" sz="2400" dirty="0">
                <a:solidFill>
                  <a:schemeClr val="bg1"/>
                </a:solidFill>
              </a:rPr>
              <a:t>не моложе 35 лет; </a:t>
            </a:r>
          </a:p>
          <a:p>
            <a:r>
              <a:rPr lang="ru-RU" sz="2400" dirty="0">
                <a:solidFill>
                  <a:schemeClr val="bg1"/>
                </a:solidFill>
              </a:rPr>
              <a:t>-не менее 10 лет проживающий на территории РФ ;</a:t>
            </a:r>
          </a:p>
          <a:p>
            <a:pPr>
              <a:buFontTx/>
              <a:buChar char="-"/>
            </a:pPr>
            <a:r>
              <a:rPr lang="ru-RU" sz="2400" dirty="0">
                <a:solidFill>
                  <a:schemeClr val="bg1"/>
                </a:solidFill>
              </a:rPr>
              <a:t>- избирается на 6 лет;</a:t>
            </a:r>
          </a:p>
          <a:p>
            <a:pPr>
              <a:buFontTx/>
              <a:buChar char="-"/>
            </a:pPr>
            <a:r>
              <a:rPr lang="ru-RU" sz="2400" dirty="0">
                <a:solidFill>
                  <a:schemeClr val="bg1"/>
                </a:solidFill>
              </a:rPr>
              <a:t>не может занимать должность более 2 сроков подряд; </a:t>
            </a:r>
          </a:p>
          <a:p>
            <a:pPr>
              <a:buFontTx/>
              <a:buChar char="-"/>
            </a:pPr>
            <a:r>
              <a:rPr lang="ru-RU" sz="2400" dirty="0">
                <a:solidFill>
                  <a:schemeClr val="bg1"/>
                </a:solidFill>
              </a:rPr>
              <a:t>- избирается на референдуме на основе прямого, равного, всеобщего и тайного голосования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1555">
                                            <p:txEl>
                                              <p:pRg st="3" end="3"/>
                                            </p:txEl>
                                          </p:spTgt>
                                        </p:tgtEl>
                                        <p:attrNameLst>
                                          <p:attrName>style.visibility</p:attrName>
                                        </p:attrNameLst>
                                      </p:cBhvr>
                                      <p:to>
                                        <p:strVal val="visible"/>
                                      </p:to>
                                    </p:set>
                                    <p:animEffect transition="in" filter="blinds(horizontal)">
                                      <p:cBhvr>
                                        <p:cTn id="7" dur="500"/>
                                        <p:tgtEl>
                                          <p:spTgt spid="15155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1556"/>
                                        </p:tgtEl>
                                        <p:attrNameLst>
                                          <p:attrName>style.visibility</p:attrName>
                                        </p:attrNameLst>
                                      </p:cBhvr>
                                      <p:to>
                                        <p:strVal val="visible"/>
                                      </p:to>
                                    </p:set>
                                    <p:animEffect transition="in" filter="wheel(4)">
                                      <p:cBhvr>
                                        <p:cTn id="12" dur="20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9747" name="Rectangle 3"/>
          <p:cNvSpPr>
            <a:spLocks noGrp="1" noChangeArrowheads="1"/>
          </p:cNvSpPr>
          <p:nvPr>
            <p:ph type="body" idx="4294967295"/>
          </p:nvPr>
        </p:nvSpPr>
        <p:spPr>
          <a:xfrm>
            <a:off x="914400" y="1143000"/>
            <a:ext cx="7848600" cy="4935538"/>
          </a:xfrm>
        </p:spPr>
        <p:txBody>
          <a:bodyPr/>
          <a:lstStyle/>
          <a:p>
            <a:pPr marL="457200" indent="-457200" eaLnBrk="1" hangingPunct="1"/>
            <a:r>
              <a:rPr lang="ru-RU" sz="2800" b="1" dirty="0" smtClean="0">
                <a:solidFill>
                  <a:schemeClr val="bg1"/>
                </a:solidFill>
              </a:rPr>
              <a:t>Какие социальные категории лишены избирательных прав по конституции?</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59748" name="AutoShape 4"/>
          <p:cNvSpPr>
            <a:spLocks noChangeArrowheads="1"/>
          </p:cNvSpPr>
          <p:nvPr/>
        </p:nvSpPr>
        <p:spPr bwMode="auto">
          <a:xfrm>
            <a:off x="685800" y="2743200"/>
            <a:ext cx="5562600" cy="3733800"/>
          </a:xfrm>
          <a:prstGeom prst="cloudCallout">
            <a:avLst>
              <a:gd name="adj1" fmla="val 65375"/>
              <a:gd name="adj2" fmla="val -30061"/>
            </a:avLst>
          </a:prstGeom>
          <a:solidFill>
            <a:srgbClr val="66FF66"/>
          </a:solidFill>
          <a:ln w="9525">
            <a:solidFill>
              <a:schemeClr val="tx1"/>
            </a:solidFill>
            <a:round/>
            <a:headEnd/>
            <a:tailEnd/>
          </a:ln>
        </p:spPr>
        <p:txBody>
          <a:bodyPr/>
          <a:lstStyle/>
          <a:p>
            <a:pPr>
              <a:buFontTx/>
              <a:buChar char="-"/>
            </a:pPr>
            <a:r>
              <a:rPr lang="ru-RU" sz="2400" dirty="0">
                <a:solidFill>
                  <a:schemeClr val="bg1"/>
                </a:solidFill>
              </a:rPr>
              <a:t>Лица, признанные судом недееспособным на основании медицинского заключения, </a:t>
            </a:r>
          </a:p>
          <a:p>
            <a:pPr>
              <a:buFontTx/>
              <a:buChar char="-"/>
            </a:pPr>
            <a:r>
              <a:rPr lang="ru-RU" sz="2400" dirty="0">
                <a:solidFill>
                  <a:schemeClr val="bg1"/>
                </a:solidFill>
              </a:rPr>
              <a:t>Лица, находящиеся в местах лишения свободы по приговору суда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9747">
                                            <p:txEl>
                                              <p:pRg st="3" end="3"/>
                                            </p:txEl>
                                          </p:spTgt>
                                        </p:tgtEl>
                                        <p:attrNameLst>
                                          <p:attrName>style.visibility</p:attrName>
                                        </p:attrNameLst>
                                      </p:cBhvr>
                                      <p:to>
                                        <p:strVal val="visible"/>
                                      </p:to>
                                    </p:set>
                                    <p:animEffect transition="in" filter="circle(in)">
                                      <p:cBhvr>
                                        <p:cTn id="7" dur="2000"/>
                                        <p:tgtEl>
                                          <p:spTgt spid="15974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Effect transition="in" filter="wheel(4)">
                                      <p:cBhvr>
                                        <p:cTn id="12" dur="20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8723" name="Rectangle 3"/>
          <p:cNvSpPr>
            <a:spLocks noGrp="1" noChangeArrowheads="1"/>
          </p:cNvSpPr>
          <p:nvPr>
            <p:ph type="body" idx="4294967295"/>
          </p:nvPr>
        </p:nvSpPr>
        <p:spPr>
          <a:xfrm>
            <a:off x="1066800" y="1143000"/>
            <a:ext cx="7772400" cy="4935538"/>
          </a:xfrm>
        </p:spPr>
        <p:txBody>
          <a:bodyPr/>
          <a:lstStyle/>
          <a:p>
            <a:pPr marL="457200" indent="-457200" eaLnBrk="1" hangingPunct="1"/>
            <a:r>
              <a:rPr lang="ru-RU" sz="2800" b="1" dirty="0" smtClean="0">
                <a:solidFill>
                  <a:schemeClr val="bg1"/>
                </a:solidFill>
              </a:rPr>
              <a:t>Как называется  суд , который </a:t>
            </a:r>
            <a:r>
              <a:rPr lang="ru-RU" sz="2800" b="1" dirty="0" err="1" smtClean="0">
                <a:solidFill>
                  <a:schemeClr val="bg1"/>
                </a:solidFill>
              </a:rPr>
              <a:t>рассматри-вает</a:t>
            </a:r>
            <a:r>
              <a:rPr lang="ru-RU" sz="2800" b="1" dirty="0" smtClean="0">
                <a:solidFill>
                  <a:schemeClr val="bg1"/>
                </a:solidFill>
              </a:rPr>
              <a:t> экономические споры в РФ?</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58724" name="AutoShape 4"/>
          <p:cNvSpPr>
            <a:spLocks noChangeArrowheads="1"/>
          </p:cNvSpPr>
          <p:nvPr/>
        </p:nvSpPr>
        <p:spPr bwMode="auto">
          <a:xfrm>
            <a:off x="2590800" y="3505200"/>
            <a:ext cx="4191000" cy="1752600"/>
          </a:xfrm>
          <a:prstGeom prst="cloudCallout">
            <a:avLst>
              <a:gd name="adj1" fmla="val 57759"/>
              <a:gd name="adj2" fmla="val -47375"/>
            </a:avLst>
          </a:prstGeom>
          <a:solidFill>
            <a:srgbClr val="66FF66"/>
          </a:solidFill>
          <a:ln w="9525">
            <a:solidFill>
              <a:schemeClr val="tx1"/>
            </a:solidFill>
            <a:round/>
            <a:headEnd/>
            <a:tailEnd/>
          </a:ln>
        </p:spPr>
        <p:txBody>
          <a:bodyPr/>
          <a:lstStyle/>
          <a:p>
            <a:pPr algn="ctr"/>
            <a:r>
              <a:rPr lang="ru-RU" sz="2400" dirty="0">
                <a:solidFill>
                  <a:schemeClr val="bg1"/>
                </a:solidFill>
              </a:rPr>
              <a:t>Арбитражный суд РФ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8723">
                                            <p:txEl>
                                              <p:pRg st="3" end="3"/>
                                            </p:txEl>
                                          </p:spTgt>
                                        </p:tgtEl>
                                        <p:attrNameLst>
                                          <p:attrName>style.visibility</p:attrName>
                                        </p:attrNameLst>
                                      </p:cBhvr>
                                      <p:to>
                                        <p:strVal val="visible"/>
                                      </p:to>
                                    </p:set>
                                    <p:anim calcmode="lin" valueType="num">
                                      <p:cBhvr>
                                        <p:cTn id="7" dur="500" fill="hold"/>
                                        <p:tgtEl>
                                          <p:spTgt spid="1587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5872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15872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1587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8724"/>
                                        </p:tgtEl>
                                        <p:attrNameLst>
                                          <p:attrName>style.visibility</p:attrName>
                                        </p:attrNameLst>
                                      </p:cBhvr>
                                      <p:to>
                                        <p:strVal val="visible"/>
                                      </p:to>
                                    </p:set>
                                    <p:anim calcmode="lin" valueType="num">
                                      <p:cBhvr>
                                        <p:cTn id="15" dur="500" fill="hold"/>
                                        <p:tgtEl>
                                          <p:spTgt spid="158724"/>
                                        </p:tgtEl>
                                        <p:attrNameLst>
                                          <p:attrName>ppt_w</p:attrName>
                                        </p:attrNameLst>
                                      </p:cBhvr>
                                      <p:tavLst>
                                        <p:tav tm="0">
                                          <p:val>
                                            <p:fltVal val="0"/>
                                          </p:val>
                                        </p:tav>
                                        <p:tav tm="100000">
                                          <p:val>
                                            <p:strVal val="#ppt_w"/>
                                          </p:val>
                                        </p:tav>
                                      </p:tavLst>
                                    </p:anim>
                                    <p:anim calcmode="lin" valueType="num">
                                      <p:cBhvr>
                                        <p:cTn id="16" dur="500" fill="hold"/>
                                        <p:tgtEl>
                                          <p:spTgt spid="158724"/>
                                        </p:tgtEl>
                                        <p:attrNameLst>
                                          <p:attrName>ppt_h</p:attrName>
                                        </p:attrNameLst>
                                      </p:cBhvr>
                                      <p:tavLst>
                                        <p:tav tm="0">
                                          <p:val>
                                            <p:fltVal val="0"/>
                                          </p:val>
                                        </p:tav>
                                        <p:tav tm="100000">
                                          <p:val>
                                            <p:strVal val="#ppt_h"/>
                                          </p:val>
                                        </p:tav>
                                      </p:tavLst>
                                    </p:anim>
                                    <p:anim calcmode="lin" valueType="num">
                                      <p:cBhvr>
                                        <p:cTn id="17" dur="500" fill="hold"/>
                                        <p:tgtEl>
                                          <p:spTgt spid="158724"/>
                                        </p:tgtEl>
                                        <p:attrNameLst>
                                          <p:attrName>style.rotation</p:attrName>
                                        </p:attrNameLst>
                                      </p:cBhvr>
                                      <p:tavLst>
                                        <p:tav tm="0">
                                          <p:val>
                                            <p:fltVal val="360"/>
                                          </p:val>
                                        </p:tav>
                                        <p:tav tm="100000">
                                          <p:val>
                                            <p:fltVal val="0"/>
                                          </p:val>
                                        </p:tav>
                                      </p:tavLst>
                                    </p:anim>
                                    <p:animEffect transition="in" filter="fade">
                                      <p:cBhvr>
                                        <p:cTn id="18" dur="5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7699" name="Rectangle 3"/>
          <p:cNvSpPr>
            <a:spLocks noGrp="1" noChangeArrowheads="1"/>
          </p:cNvSpPr>
          <p:nvPr>
            <p:ph type="body" idx="4294967295"/>
          </p:nvPr>
        </p:nvSpPr>
        <p:spPr>
          <a:xfrm>
            <a:off x="914400" y="1066800"/>
            <a:ext cx="7848600" cy="4935538"/>
          </a:xfrm>
        </p:spPr>
        <p:txBody>
          <a:bodyPr/>
          <a:lstStyle/>
          <a:p>
            <a:pPr marL="457200" indent="-457200" eaLnBrk="1" hangingPunct="1"/>
            <a:r>
              <a:rPr lang="ru-RU" sz="2800" b="1" dirty="0" smtClean="0">
                <a:solidFill>
                  <a:schemeClr val="bg1"/>
                </a:solidFill>
              </a:rPr>
              <a:t>Какие нормативно - правовые документы издает Президент РФ?</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57700" name="AutoShape 4"/>
          <p:cNvSpPr>
            <a:spLocks noChangeArrowheads="1"/>
          </p:cNvSpPr>
          <p:nvPr/>
        </p:nvSpPr>
        <p:spPr bwMode="auto">
          <a:xfrm>
            <a:off x="2286000" y="3657600"/>
            <a:ext cx="4191000" cy="1752600"/>
          </a:xfrm>
          <a:prstGeom prst="cloudCallout">
            <a:avLst>
              <a:gd name="adj1" fmla="val 59792"/>
              <a:gd name="adj2" fmla="val -54653"/>
            </a:avLst>
          </a:prstGeom>
          <a:solidFill>
            <a:srgbClr val="66FF66"/>
          </a:solidFill>
          <a:ln w="9525">
            <a:solidFill>
              <a:schemeClr val="tx1"/>
            </a:solidFill>
            <a:round/>
            <a:headEnd/>
            <a:tailEnd/>
          </a:ln>
        </p:spPr>
        <p:txBody>
          <a:bodyPr/>
          <a:lstStyle/>
          <a:p>
            <a:pPr algn="ctr"/>
            <a:r>
              <a:rPr lang="ru-RU" sz="2400" dirty="0">
                <a:solidFill>
                  <a:schemeClr val="bg1"/>
                </a:solidFill>
              </a:rPr>
              <a:t>указы и распоряжения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7699">
                                            <p:txEl>
                                              <p:pRg st="3" end="3"/>
                                            </p:txEl>
                                          </p:spTgt>
                                        </p:tgtEl>
                                        <p:attrNameLst>
                                          <p:attrName>style.visibility</p:attrName>
                                        </p:attrNameLst>
                                      </p:cBhvr>
                                      <p:to>
                                        <p:strVal val="visible"/>
                                      </p:to>
                                    </p:set>
                                    <p:anim calcmode="lin" valueType="num">
                                      <p:cBhvr>
                                        <p:cTn id="7" dur="1000" fill="hold"/>
                                        <p:tgtEl>
                                          <p:spTgt spid="15769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5769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576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76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57700"/>
                                        </p:tgtEl>
                                        <p:attrNameLst>
                                          <p:attrName>style.visibility</p:attrName>
                                        </p:attrNameLst>
                                      </p:cBhvr>
                                      <p:to>
                                        <p:strVal val="visible"/>
                                      </p:to>
                                    </p:set>
                                    <p:animEffect transition="in" filter="wheel(4)">
                                      <p:cBhvr>
                                        <p:cTn id="15" dur="20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1066800" y="1219200"/>
            <a:ext cx="7696200" cy="4859338"/>
          </a:xfrm>
        </p:spPr>
        <p:txBody>
          <a:bodyPr/>
          <a:lstStyle/>
          <a:p>
            <a:pPr marL="457200" indent="-457200" eaLnBrk="1" hangingPunct="1"/>
            <a:r>
              <a:rPr lang="ru-RU" sz="2800" b="1" dirty="0" smtClean="0">
                <a:solidFill>
                  <a:schemeClr val="bg1"/>
                </a:solidFill>
              </a:rPr>
              <a:t>Какие группы прав человека и гражданина определены в Конституции РФ?</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56676" name="AutoShape 4"/>
          <p:cNvSpPr>
            <a:spLocks noChangeArrowheads="1"/>
          </p:cNvSpPr>
          <p:nvPr/>
        </p:nvSpPr>
        <p:spPr bwMode="auto">
          <a:xfrm>
            <a:off x="304800" y="3124200"/>
            <a:ext cx="6096000" cy="3733800"/>
          </a:xfrm>
          <a:prstGeom prst="cloudCallout">
            <a:avLst>
              <a:gd name="adj1" fmla="val 61996"/>
              <a:gd name="adj2" fmla="val -37727"/>
            </a:avLst>
          </a:prstGeom>
          <a:solidFill>
            <a:srgbClr val="66FF66"/>
          </a:solidFill>
          <a:ln w="9525">
            <a:solidFill>
              <a:schemeClr val="tx1"/>
            </a:solidFill>
            <a:round/>
            <a:headEnd/>
            <a:tailEnd/>
          </a:ln>
        </p:spPr>
        <p:txBody>
          <a:bodyPr/>
          <a:lstStyle/>
          <a:p>
            <a:pPr>
              <a:buFontTx/>
              <a:buChar char="-"/>
            </a:pPr>
            <a:r>
              <a:rPr lang="ru-RU" sz="2400" dirty="0">
                <a:solidFill>
                  <a:schemeClr val="bg1"/>
                </a:solidFill>
              </a:rPr>
              <a:t>Гражданские  ( личные) права. </a:t>
            </a:r>
          </a:p>
          <a:p>
            <a:pPr>
              <a:buFontTx/>
              <a:buChar char="-"/>
            </a:pPr>
            <a:r>
              <a:rPr lang="ru-RU" sz="2400" dirty="0">
                <a:solidFill>
                  <a:schemeClr val="bg1"/>
                </a:solidFill>
              </a:rPr>
              <a:t>- Политические права. </a:t>
            </a:r>
          </a:p>
          <a:p>
            <a:pPr>
              <a:buFontTx/>
              <a:buChar char="-"/>
            </a:pPr>
            <a:r>
              <a:rPr lang="ru-RU" sz="2400" dirty="0">
                <a:solidFill>
                  <a:schemeClr val="bg1"/>
                </a:solidFill>
              </a:rPr>
              <a:t>-Социально- экономические права. </a:t>
            </a:r>
          </a:p>
          <a:p>
            <a:pPr>
              <a:buFontTx/>
              <a:buChar char="-"/>
            </a:pPr>
            <a:r>
              <a:rPr lang="ru-RU" sz="2400" dirty="0">
                <a:solidFill>
                  <a:schemeClr val="bg1"/>
                </a:solidFill>
              </a:rPr>
              <a:t>- Экологические права.</a:t>
            </a:r>
          </a:p>
          <a:p>
            <a:pPr>
              <a:buFontTx/>
              <a:buChar char="-"/>
            </a:pPr>
            <a:r>
              <a:rPr lang="ru-RU" sz="2400" dirty="0">
                <a:solidFill>
                  <a:schemeClr val="bg1"/>
                </a:solidFill>
              </a:rPr>
              <a:t>Культурные права.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6675">
                                            <p:txEl>
                                              <p:pRg st="3" end="3"/>
                                            </p:txEl>
                                          </p:spTgt>
                                        </p:tgtEl>
                                        <p:attrNameLst>
                                          <p:attrName>style.visibility</p:attrName>
                                        </p:attrNameLst>
                                      </p:cBhvr>
                                      <p:to>
                                        <p:strVal val="visible"/>
                                      </p:to>
                                    </p:set>
                                    <p:anim calcmode="lin" valueType="num">
                                      <p:cBhvr>
                                        <p:cTn id="7" dur="1000" fill="hold"/>
                                        <p:tgtEl>
                                          <p:spTgt spid="15667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5667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566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66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6676"/>
                                        </p:tgtEl>
                                        <p:attrNameLst>
                                          <p:attrName>style.visibility</p:attrName>
                                        </p:attrNameLst>
                                      </p:cBhvr>
                                      <p:to>
                                        <p:strVal val="visible"/>
                                      </p:to>
                                    </p:set>
                                    <p:anim calcmode="lin" valueType="num">
                                      <p:cBhvr>
                                        <p:cTn id="15" dur="500" fill="hold"/>
                                        <p:tgtEl>
                                          <p:spTgt spid="156676"/>
                                        </p:tgtEl>
                                        <p:attrNameLst>
                                          <p:attrName>ppt_w</p:attrName>
                                        </p:attrNameLst>
                                      </p:cBhvr>
                                      <p:tavLst>
                                        <p:tav tm="0">
                                          <p:val>
                                            <p:fltVal val="0"/>
                                          </p:val>
                                        </p:tav>
                                        <p:tav tm="100000">
                                          <p:val>
                                            <p:strVal val="#ppt_w"/>
                                          </p:val>
                                        </p:tav>
                                      </p:tavLst>
                                    </p:anim>
                                    <p:anim calcmode="lin" valueType="num">
                                      <p:cBhvr>
                                        <p:cTn id="16" dur="500" fill="hold"/>
                                        <p:tgtEl>
                                          <p:spTgt spid="156676"/>
                                        </p:tgtEl>
                                        <p:attrNameLst>
                                          <p:attrName>ppt_h</p:attrName>
                                        </p:attrNameLst>
                                      </p:cBhvr>
                                      <p:tavLst>
                                        <p:tav tm="0">
                                          <p:val>
                                            <p:fltVal val="0"/>
                                          </p:val>
                                        </p:tav>
                                        <p:tav tm="100000">
                                          <p:val>
                                            <p:strVal val="#ppt_h"/>
                                          </p:val>
                                        </p:tav>
                                      </p:tavLst>
                                    </p:anim>
                                    <p:anim calcmode="lin" valueType="num">
                                      <p:cBhvr>
                                        <p:cTn id="17" dur="500" fill="hold"/>
                                        <p:tgtEl>
                                          <p:spTgt spid="156676"/>
                                        </p:tgtEl>
                                        <p:attrNameLst>
                                          <p:attrName>style.rotation</p:attrName>
                                        </p:attrNameLst>
                                      </p:cBhvr>
                                      <p:tavLst>
                                        <p:tav tm="0">
                                          <p:val>
                                            <p:fltVal val="360"/>
                                          </p:val>
                                        </p:tav>
                                        <p:tav tm="100000">
                                          <p:val>
                                            <p:fltVal val="0"/>
                                          </p:val>
                                        </p:tav>
                                      </p:tavLst>
                                    </p:anim>
                                    <p:animEffect transition="in" filter="fade">
                                      <p:cBhvr>
                                        <p:cTn id="18" dur="5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5651" name="Rectangle 3"/>
          <p:cNvSpPr>
            <a:spLocks noGrp="1" noChangeArrowheads="1"/>
          </p:cNvSpPr>
          <p:nvPr>
            <p:ph type="body" idx="4294967295"/>
          </p:nvPr>
        </p:nvSpPr>
        <p:spPr>
          <a:xfrm>
            <a:off x="762000" y="1219200"/>
            <a:ext cx="8077200" cy="5105400"/>
          </a:xfrm>
        </p:spPr>
        <p:txBody>
          <a:bodyPr/>
          <a:lstStyle/>
          <a:p>
            <a:pPr marL="457200" indent="-457200" eaLnBrk="1" hangingPunct="1"/>
            <a:r>
              <a:rPr lang="ru-RU" sz="2800" b="1" dirty="0" smtClean="0">
                <a:solidFill>
                  <a:schemeClr val="bg1"/>
                </a:solidFill>
              </a:rPr>
              <a:t>Кто осуществляет государственную власть в Российской Федерации?</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37891" name="AutoShape 4"/>
          <p:cNvSpPr>
            <a:spLocks noChangeArrowheads="1"/>
          </p:cNvSpPr>
          <p:nvPr/>
        </p:nvSpPr>
        <p:spPr bwMode="auto">
          <a:xfrm>
            <a:off x="609600" y="3429000"/>
            <a:ext cx="5791200" cy="3124200"/>
          </a:xfrm>
          <a:prstGeom prst="cloudCallout">
            <a:avLst>
              <a:gd name="adj1" fmla="val 65162"/>
              <a:gd name="adj2" fmla="val -43074"/>
            </a:avLst>
          </a:prstGeom>
          <a:solidFill>
            <a:srgbClr val="66FF66"/>
          </a:solidFill>
          <a:ln w="9525">
            <a:solidFill>
              <a:schemeClr val="tx1"/>
            </a:solidFill>
            <a:round/>
            <a:headEnd/>
            <a:tailEnd/>
          </a:ln>
        </p:spPr>
        <p:txBody>
          <a:bodyPr/>
          <a:lstStyle/>
          <a:p>
            <a:pPr algn="ctr"/>
            <a:endParaRPr lang="ru-RU" sz="2400"/>
          </a:p>
        </p:txBody>
      </p:sp>
      <p:sp>
        <p:nvSpPr>
          <p:cNvPr id="155653" name="Text Box 5"/>
          <p:cNvSpPr txBox="1">
            <a:spLocks noChangeArrowheads="1"/>
          </p:cNvSpPr>
          <p:nvPr/>
        </p:nvSpPr>
        <p:spPr bwMode="auto">
          <a:xfrm>
            <a:off x="1524000" y="3886200"/>
            <a:ext cx="5791200" cy="2492375"/>
          </a:xfrm>
          <a:prstGeom prst="rect">
            <a:avLst/>
          </a:prstGeom>
          <a:noFill/>
          <a:ln w="9525">
            <a:noFill/>
            <a:miter lim="800000"/>
            <a:headEnd/>
            <a:tailEnd/>
          </a:ln>
        </p:spPr>
        <p:txBody>
          <a:bodyPr>
            <a:spAutoFit/>
          </a:bodyPr>
          <a:lstStyle/>
          <a:p>
            <a:pPr>
              <a:spcBef>
                <a:spcPct val="50000"/>
              </a:spcBef>
              <a:buFontTx/>
              <a:buChar char="-"/>
            </a:pPr>
            <a:r>
              <a:rPr lang="ru-RU" sz="2400" dirty="0">
                <a:solidFill>
                  <a:schemeClr val="bg1"/>
                </a:solidFill>
              </a:rPr>
              <a:t>Президент РФ.  </a:t>
            </a:r>
          </a:p>
          <a:p>
            <a:pPr>
              <a:spcBef>
                <a:spcPct val="50000"/>
              </a:spcBef>
              <a:buFontTx/>
              <a:buChar char="-"/>
            </a:pPr>
            <a:r>
              <a:rPr lang="ru-RU" sz="2400" dirty="0">
                <a:solidFill>
                  <a:schemeClr val="bg1"/>
                </a:solidFill>
              </a:rPr>
              <a:t>- Федеральное Собрание ( Совет Федерации, Государственная Дума).</a:t>
            </a:r>
          </a:p>
          <a:p>
            <a:pPr>
              <a:spcBef>
                <a:spcPct val="50000"/>
              </a:spcBef>
              <a:buFontTx/>
              <a:buChar char="-"/>
            </a:pPr>
            <a:r>
              <a:rPr lang="ru-RU" sz="2400" dirty="0">
                <a:solidFill>
                  <a:schemeClr val="bg1"/>
                </a:solidFill>
              </a:rPr>
              <a:t>Правительство РФ. </a:t>
            </a:r>
          </a:p>
          <a:p>
            <a:pPr>
              <a:spcBef>
                <a:spcPct val="50000"/>
              </a:spcBef>
              <a:buFontTx/>
              <a:buChar char="-"/>
            </a:pPr>
            <a:r>
              <a:rPr lang="ru-RU" sz="2400" dirty="0">
                <a:solidFill>
                  <a:schemeClr val="bg1"/>
                </a:solidFill>
              </a:rPr>
              <a:t>Суды РФ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5651">
                                            <p:txEl>
                                              <p:pRg st="3" end="3"/>
                                            </p:txEl>
                                          </p:spTgt>
                                        </p:tgtEl>
                                        <p:attrNameLst>
                                          <p:attrName>style.visibility</p:attrName>
                                        </p:attrNameLst>
                                      </p:cBhvr>
                                      <p:to>
                                        <p:strVal val="visible"/>
                                      </p:to>
                                    </p:set>
                                    <p:animEffect transition="in" filter="circle(in)">
                                      <p:cBhvr>
                                        <p:cTn id="7" dur="2000"/>
                                        <p:tgtEl>
                                          <p:spTgt spid="15565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5653"/>
                                        </p:tgtEl>
                                        <p:attrNameLst>
                                          <p:attrName>style.visibility</p:attrName>
                                        </p:attrNameLst>
                                      </p:cBhvr>
                                      <p:to>
                                        <p:strVal val="visible"/>
                                      </p:to>
                                    </p:set>
                                    <p:animEffect transition="in" filter="blinds(horizontal)">
                                      <p:cBhvr>
                                        <p:cTn id="12" dur="5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3603" name="Rectangle 3"/>
          <p:cNvSpPr>
            <a:spLocks noGrp="1" noChangeArrowheads="1"/>
          </p:cNvSpPr>
          <p:nvPr>
            <p:ph type="body" idx="4294967295"/>
          </p:nvPr>
        </p:nvSpPr>
        <p:spPr>
          <a:xfrm>
            <a:off x="762000" y="990600"/>
            <a:ext cx="8077200" cy="5087938"/>
          </a:xfrm>
        </p:spPr>
        <p:txBody>
          <a:bodyPr/>
          <a:lstStyle/>
          <a:p>
            <a:pPr marL="457200" indent="-457200" eaLnBrk="1" hangingPunct="1"/>
            <a:r>
              <a:rPr lang="ru-RU" sz="2800" b="1" dirty="0" smtClean="0">
                <a:solidFill>
                  <a:schemeClr val="bg1"/>
                </a:solidFill>
              </a:rPr>
              <a:t>Какие свободы человека и гражданина закреплены в Конституции РФ?</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38915" name="AutoShape 4"/>
          <p:cNvSpPr>
            <a:spLocks noChangeArrowheads="1"/>
          </p:cNvSpPr>
          <p:nvPr/>
        </p:nvSpPr>
        <p:spPr bwMode="auto">
          <a:xfrm>
            <a:off x="304800" y="2819400"/>
            <a:ext cx="6629400" cy="4038600"/>
          </a:xfrm>
          <a:prstGeom prst="cloudCallout">
            <a:avLst>
              <a:gd name="adj1" fmla="val 59722"/>
              <a:gd name="adj2" fmla="val -38300"/>
            </a:avLst>
          </a:prstGeom>
          <a:solidFill>
            <a:srgbClr val="66FF66"/>
          </a:solidFill>
          <a:ln w="9525">
            <a:solidFill>
              <a:schemeClr val="tx1"/>
            </a:solidFill>
            <a:round/>
            <a:headEnd/>
            <a:tailEnd/>
          </a:ln>
        </p:spPr>
        <p:txBody>
          <a:bodyPr/>
          <a:lstStyle/>
          <a:p>
            <a:pPr algn="ctr"/>
            <a:endParaRPr lang="ru-RU" sz="2400"/>
          </a:p>
        </p:txBody>
      </p:sp>
      <p:sp>
        <p:nvSpPr>
          <p:cNvPr id="153605" name="Text Box 5"/>
          <p:cNvSpPr txBox="1">
            <a:spLocks noChangeArrowheads="1"/>
          </p:cNvSpPr>
          <p:nvPr/>
        </p:nvSpPr>
        <p:spPr bwMode="auto">
          <a:xfrm>
            <a:off x="2133600" y="3429000"/>
            <a:ext cx="5257800" cy="2862263"/>
          </a:xfrm>
          <a:prstGeom prst="rect">
            <a:avLst/>
          </a:prstGeom>
          <a:noFill/>
          <a:ln w="9525">
            <a:noFill/>
            <a:miter lim="800000"/>
            <a:headEnd/>
            <a:tailEnd/>
          </a:ln>
        </p:spPr>
        <p:txBody>
          <a:bodyPr>
            <a:spAutoFit/>
          </a:bodyPr>
          <a:lstStyle/>
          <a:p>
            <a:pPr>
              <a:spcBef>
                <a:spcPct val="50000"/>
              </a:spcBef>
              <a:buFontTx/>
              <a:buChar char="-"/>
            </a:pPr>
            <a:r>
              <a:rPr lang="en-US" sz="2400" dirty="0">
                <a:solidFill>
                  <a:schemeClr val="bg1"/>
                </a:solidFill>
              </a:rPr>
              <a:t>c</a:t>
            </a:r>
            <a:r>
              <a:rPr lang="ru-RU" sz="2400" dirty="0" err="1">
                <a:solidFill>
                  <a:schemeClr val="bg1"/>
                </a:solidFill>
              </a:rPr>
              <a:t>вобода</a:t>
            </a:r>
            <a:r>
              <a:rPr lang="ru-RU" sz="2400" dirty="0">
                <a:solidFill>
                  <a:schemeClr val="bg1"/>
                </a:solidFill>
              </a:rPr>
              <a:t>  мысли и слова  </a:t>
            </a:r>
          </a:p>
          <a:p>
            <a:pPr>
              <a:spcBef>
                <a:spcPct val="50000"/>
              </a:spcBef>
              <a:buFontTx/>
              <a:buChar char="-"/>
            </a:pPr>
            <a:r>
              <a:rPr lang="ru-RU" sz="2400" dirty="0">
                <a:solidFill>
                  <a:schemeClr val="bg1"/>
                </a:solidFill>
              </a:rPr>
              <a:t>свобода вероисповедания </a:t>
            </a:r>
          </a:p>
          <a:p>
            <a:pPr>
              <a:spcBef>
                <a:spcPct val="50000"/>
              </a:spcBef>
              <a:buFontTx/>
              <a:buChar char="-"/>
            </a:pPr>
            <a:r>
              <a:rPr lang="en-US" sz="2400" dirty="0">
                <a:solidFill>
                  <a:schemeClr val="bg1"/>
                </a:solidFill>
              </a:rPr>
              <a:t>c</a:t>
            </a:r>
            <a:r>
              <a:rPr lang="ru-RU" sz="2400" dirty="0" err="1">
                <a:solidFill>
                  <a:schemeClr val="bg1"/>
                </a:solidFill>
              </a:rPr>
              <a:t>вобода</a:t>
            </a:r>
            <a:r>
              <a:rPr lang="ru-RU" sz="2400" dirty="0">
                <a:solidFill>
                  <a:schemeClr val="bg1"/>
                </a:solidFill>
              </a:rPr>
              <a:t> массовой информации </a:t>
            </a:r>
          </a:p>
          <a:p>
            <a:pPr>
              <a:spcBef>
                <a:spcPct val="50000"/>
              </a:spcBef>
              <a:buFontTx/>
              <a:buChar char="-"/>
            </a:pPr>
            <a:r>
              <a:rPr lang="ru-RU" sz="2400" dirty="0">
                <a:solidFill>
                  <a:schemeClr val="bg1"/>
                </a:solidFill>
              </a:rPr>
              <a:t> </a:t>
            </a:r>
            <a:r>
              <a:rPr lang="en-US" sz="2400" dirty="0">
                <a:solidFill>
                  <a:schemeClr val="bg1"/>
                </a:solidFill>
              </a:rPr>
              <a:t>c</a:t>
            </a:r>
            <a:r>
              <a:rPr lang="ru-RU" sz="2400" dirty="0" err="1">
                <a:solidFill>
                  <a:schemeClr val="bg1"/>
                </a:solidFill>
              </a:rPr>
              <a:t>вобода</a:t>
            </a:r>
            <a:r>
              <a:rPr lang="ru-RU" sz="2400" dirty="0">
                <a:solidFill>
                  <a:schemeClr val="bg1"/>
                </a:solidFill>
              </a:rPr>
              <a:t> литературного, художественного и научного творчества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3603">
                                            <p:txEl>
                                              <p:pRg st="3" end="3"/>
                                            </p:txEl>
                                          </p:spTgt>
                                        </p:tgtEl>
                                        <p:attrNameLst>
                                          <p:attrName>style.visibility</p:attrName>
                                        </p:attrNameLst>
                                      </p:cBhvr>
                                      <p:to>
                                        <p:strVal val="visible"/>
                                      </p:to>
                                    </p:set>
                                    <p:anim calcmode="lin" valueType="num">
                                      <p:cBhvr>
                                        <p:cTn id="7" dur="1000" fill="hold"/>
                                        <p:tgtEl>
                                          <p:spTgt spid="15360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5360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5360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0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53605"/>
                                        </p:tgtEl>
                                        <p:attrNameLst>
                                          <p:attrName>style.visibility</p:attrName>
                                        </p:attrNameLst>
                                      </p:cBhvr>
                                      <p:to>
                                        <p:strVal val="visible"/>
                                      </p:to>
                                    </p:set>
                                    <p:animEffect transition="in" filter="wheel(4)">
                                      <p:cBhvr>
                                        <p:cTn id="15" dur="20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52579" name="Rectangle 3"/>
          <p:cNvSpPr>
            <a:spLocks noGrp="1" noChangeArrowheads="1"/>
          </p:cNvSpPr>
          <p:nvPr>
            <p:ph type="body" idx="4294967295"/>
          </p:nvPr>
        </p:nvSpPr>
        <p:spPr>
          <a:xfrm>
            <a:off x="762000" y="990600"/>
            <a:ext cx="8077200" cy="5087938"/>
          </a:xfrm>
        </p:spPr>
        <p:txBody>
          <a:bodyPr/>
          <a:lstStyle/>
          <a:p>
            <a:pPr marL="457200" indent="-457200" eaLnBrk="1" hangingPunct="1"/>
            <a:r>
              <a:rPr lang="ru-RU" sz="2800" b="1" dirty="0" smtClean="0">
                <a:solidFill>
                  <a:schemeClr val="bg1"/>
                </a:solidFill>
              </a:rPr>
              <a:t>Какой      суд   по Конституции РФ   является      высшим      судебным      органом      по      гражданским, административным, уголовным делам?</a:t>
            </a:r>
          </a:p>
          <a:p>
            <a:pPr marL="457200" indent="-457200" eaLnBrk="1" hangingPunct="1"/>
            <a:endParaRPr lang="ru-RU" sz="2800" dirty="0" smtClean="0"/>
          </a:p>
          <a:p>
            <a:pPr marL="457200" indent="-457200" algn="r" eaLnBrk="1" hangingPunct="1"/>
            <a:r>
              <a:rPr lang="ru-RU" sz="2800" dirty="0" smtClean="0"/>
              <a:t>ответ</a:t>
            </a:r>
          </a:p>
        </p:txBody>
      </p:sp>
      <p:sp>
        <p:nvSpPr>
          <p:cNvPr id="152580" name="AutoShape 4"/>
          <p:cNvSpPr>
            <a:spLocks noChangeArrowheads="1"/>
          </p:cNvSpPr>
          <p:nvPr/>
        </p:nvSpPr>
        <p:spPr bwMode="auto">
          <a:xfrm>
            <a:off x="1447800" y="3810000"/>
            <a:ext cx="5410200" cy="1752600"/>
          </a:xfrm>
          <a:prstGeom prst="cloudCallout">
            <a:avLst>
              <a:gd name="adj1" fmla="val 54046"/>
              <a:gd name="adj2" fmla="val -53440"/>
            </a:avLst>
          </a:prstGeom>
          <a:solidFill>
            <a:srgbClr val="66FF66"/>
          </a:solidFill>
          <a:ln w="9525">
            <a:solidFill>
              <a:schemeClr val="tx1"/>
            </a:solidFill>
            <a:round/>
            <a:headEnd/>
            <a:tailEnd/>
          </a:ln>
        </p:spPr>
        <p:txBody>
          <a:bodyPr/>
          <a:lstStyle/>
          <a:p>
            <a:pPr algn="ctr"/>
            <a:r>
              <a:rPr lang="ru-RU" sz="2400" dirty="0">
                <a:solidFill>
                  <a:schemeClr val="bg1"/>
                </a:solidFill>
              </a:rPr>
              <a:t>Верховный  Суд РФ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wipe(down)">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2580"/>
                                        </p:tgtEl>
                                        <p:attrNameLst>
                                          <p:attrName>style.visibility</p:attrName>
                                        </p:attrNameLst>
                                      </p:cBhvr>
                                      <p:to>
                                        <p:strVal val="visible"/>
                                      </p:to>
                                    </p:set>
                                    <p:animEffect transition="in" filter="wheel(4)">
                                      <p:cBhvr>
                                        <p:cTn id="12" dur="2000"/>
                                        <p:tgtEl>
                                          <p:spTgt spid="15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5C2FF"/>
            </a:gs>
            <a:gs pos="39999">
              <a:srgbClr val="85C2FF"/>
            </a:gs>
            <a:gs pos="70000">
              <a:srgbClr val="C4D6EB"/>
            </a:gs>
            <a:gs pos="100000">
              <a:srgbClr val="C00000"/>
            </a:gs>
          </a:gsLst>
          <a:path path="rect">
            <a:fillToRect l="100000" t="10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381000" y="2819400"/>
            <a:ext cx="8458200" cy="3540125"/>
          </a:xfrm>
          <a:prstGeom prst="rect">
            <a:avLst/>
          </a:prstGeom>
        </p:spPr>
        <p:txBody>
          <a:bodyPr>
            <a:spAutoFit/>
          </a:bodyPr>
          <a:lstStyle/>
          <a:p>
            <a:pPr algn="ctr">
              <a:defRPr/>
            </a:pPr>
            <a:r>
              <a:rPr lang="ru-RU" sz="2800" b="1" dirty="0">
                <a:solidFill>
                  <a:schemeClr val="tx1">
                    <a:lumMod val="95000"/>
                    <a:lumOff val="5000"/>
                  </a:schemeClr>
                </a:solidFill>
              </a:rPr>
              <a:t>Любая конституция – это документ, который закрепляет основы конституционного строя государства, права и свободы человека и гражданина, основы общественного строя, форму правления и территориального устройства, организацию высших органов государственной власти, столицу государства и государственную символику. </a:t>
            </a:r>
          </a:p>
        </p:txBody>
      </p:sp>
      <p:pic>
        <p:nvPicPr>
          <p:cNvPr id="13315" name="Picture 4" descr="http://t1.gstatic.com/images?q=tbn:ANd9GcQyBYdxgOx0Ro5g_e4sGDiIaBVYBdHdkkI8NzZcLZaldrG9_8fx"/>
          <p:cNvPicPr>
            <a:picLocks noChangeAspect="1" noChangeArrowheads="1"/>
          </p:cNvPicPr>
          <p:nvPr/>
        </p:nvPicPr>
        <p:blipFill>
          <a:blip r:embed="rId2" cstate="print"/>
          <a:srcRect/>
          <a:stretch>
            <a:fillRect/>
          </a:stretch>
        </p:blipFill>
        <p:spPr bwMode="auto">
          <a:xfrm>
            <a:off x="2057400" y="304800"/>
            <a:ext cx="4343400"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60771" name="Rectangle 3"/>
          <p:cNvSpPr>
            <a:spLocks noGrp="1" noChangeArrowheads="1"/>
          </p:cNvSpPr>
          <p:nvPr>
            <p:ph type="body" idx="4294967295"/>
          </p:nvPr>
        </p:nvSpPr>
        <p:spPr>
          <a:xfrm>
            <a:off x="457200" y="1066800"/>
            <a:ext cx="8382000" cy="5065713"/>
          </a:xfrm>
        </p:spPr>
        <p:txBody>
          <a:bodyPr/>
          <a:lstStyle/>
          <a:p>
            <a:pPr marL="457200" indent="-457200" eaLnBrk="1" hangingPunct="1"/>
            <a:r>
              <a:rPr lang="ru-RU" sz="2800" b="1" dirty="0" smtClean="0">
                <a:solidFill>
                  <a:schemeClr val="bg1"/>
                </a:solidFill>
              </a:rPr>
              <a:t>Какие       характеристики   Российского   государства   закреплены   в   статье    1 Конституции РФ?</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60772" name="AutoShape 4"/>
          <p:cNvSpPr>
            <a:spLocks noChangeArrowheads="1"/>
          </p:cNvSpPr>
          <p:nvPr/>
        </p:nvSpPr>
        <p:spPr bwMode="auto">
          <a:xfrm>
            <a:off x="457200" y="3276600"/>
            <a:ext cx="6096000" cy="3581400"/>
          </a:xfrm>
          <a:prstGeom prst="cloudCallout">
            <a:avLst>
              <a:gd name="adj1" fmla="val 62315"/>
              <a:gd name="adj2" fmla="val -35078"/>
            </a:avLst>
          </a:prstGeom>
          <a:solidFill>
            <a:srgbClr val="66FF66"/>
          </a:solidFill>
          <a:ln w="9525">
            <a:solidFill>
              <a:schemeClr val="tx1"/>
            </a:solidFill>
            <a:round/>
            <a:headEnd/>
            <a:tailEnd/>
          </a:ln>
          <a:effectLst/>
        </p:spPr>
        <p:txBody>
          <a:bodyPr/>
          <a:lstStyle/>
          <a:p>
            <a:pPr marL="342900" indent="-342900">
              <a:spcBef>
                <a:spcPct val="20000"/>
              </a:spcBef>
              <a:buClr>
                <a:schemeClr val="hlink"/>
              </a:buClr>
              <a:buSzPct val="70000"/>
              <a:buFont typeface="Wingdings" pitchFamily="2" charset="2"/>
              <a:buNone/>
              <a:defRPr/>
            </a:pPr>
            <a:r>
              <a:rPr kumimoji="0" lang="ru-RU" sz="2400" dirty="0">
                <a:solidFill>
                  <a:schemeClr val="bg1"/>
                </a:solidFill>
              </a:rPr>
              <a:t>Российская Федерация – Россия есть демократическое, федеративное, правовое государство с республиканской формой правления.</a:t>
            </a:r>
          </a:p>
          <a:p>
            <a:pPr marL="342900" indent="-342900" algn="ctr">
              <a:defRPr/>
            </a:pP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 calcmode="lin" valueType="num">
                                      <p:cBhvr>
                                        <p:cTn id="7" dur="500" fill="hold"/>
                                        <p:tgtEl>
                                          <p:spTgt spid="160772"/>
                                        </p:tgtEl>
                                        <p:attrNameLst>
                                          <p:attrName>ppt_w</p:attrName>
                                        </p:attrNameLst>
                                      </p:cBhvr>
                                      <p:tavLst>
                                        <p:tav tm="0">
                                          <p:val>
                                            <p:fltVal val="0"/>
                                          </p:val>
                                        </p:tav>
                                        <p:tav tm="100000">
                                          <p:val>
                                            <p:strVal val="#ppt_w"/>
                                          </p:val>
                                        </p:tav>
                                      </p:tavLst>
                                    </p:anim>
                                    <p:anim calcmode="lin" valueType="num">
                                      <p:cBhvr>
                                        <p:cTn id="8" dur="500" fill="hold"/>
                                        <p:tgtEl>
                                          <p:spTgt spid="160772"/>
                                        </p:tgtEl>
                                        <p:attrNameLst>
                                          <p:attrName>ppt_h</p:attrName>
                                        </p:attrNameLst>
                                      </p:cBhvr>
                                      <p:tavLst>
                                        <p:tav tm="0">
                                          <p:val>
                                            <p:fltVal val="0"/>
                                          </p:val>
                                        </p:tav>
                                        <p:tav tm="100000">
                                          <p:val>
                                            <p:strVal val="#ppt_h"/>
                                          </p:val>
                                        </p:tav>
                                      </p:tavLst>
                                    </p:anim>
                                    <p:anim calcmode="lin" valueType="num">
                                      <p:cBhvr>
                                        <p:cTn id="9" dur="500" fill="hold"/>
                                        <p:tgtEl>
                                          <p:spTgt spid="160772"/>
                                        </p:tgtEl>
                                        <p:attrNameLst>
                                          <p:attrName>style.rotation</p:attrName>
                                        </p:attrNameLst>
                                      </p:cBhvr>
                                      <p:tavLst>
                                        <p:tav tm="0">
                                          <p:val>
                                            <p:fltVal val="360"/>
                                          </p:val>
                                        </p:tav>
                                        <p:tav tm="100000">
                                          <p:val>
                                            <p:fltVal val="0"/>
                                          </p:val>
                                        </p:tav>
                                      </p:tavLst>
                                    </p:anim>
                                    <p:animEffect transition="in" filter="fade">
                                      <p:cBhvr>
                                        <p:cTn id="10"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685800" y="1066800"/>
            <a:ext cx="8153400" cy="5011738"/>
          </a:xfrm>
        </p:spPr>
        <p:txBody>
          <a:bodyPr/>
          <a:lstStyle/>
          <a:p>
            <a:pPr marL="457200" indent="-457200" eaLnBrk="1" hangingPunct="1"/>
            <a:r>
              <a:rPr lang="ru-RU" sz="2800" b="1" dirty="0" smtClean="0">
                <a:solidFill>
                  <a:schemeClr val="bg1"/>
                </a:solidFill>
              </a:rPr>
              <a:t>Кто подписывает  и обнародует федеральные законы?</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43011" name="AutoShape 4"/>
          <p:cNvSpPr>
            <a:spLocks noChangeArrowheads="1"/>
          </p:cNvSpPr>
          <p:nvPr/>
        </p:nvSpPr>
        <p:spPr bwMode="auto">
          <a:xfrm>
            <a:off x="1600200" y="3962400"/>
            <a:ext cx="4191000" cy="1371600"/>
          </a:xfrm>
          <a:prstGeom prst="cloudCallout">
            <a:avLst>
              <a:gd name="adj1" fmla="val 81611"/>
              <a:gd name="adj2" fmla="val -84245"/>
            </a:avLst>
          </a:prstGeom>
          <a:solidFill>
            <a:srgbClr val="66FF66"/>
          </a:solidFill>
          <a:ln w="9525">
            <a:solidFill>
              <a:schemeClr val="tx1"/>
            </a:solidFill>
            <a:round/>
            <a:headEnd/>
            <a:tailEnd/>
          </a:ln>
        </p:spPr>
        <p:txBody>
          <a:bodyPr/>
          <a:lstStyle/>
          <a:p>
            <a:pPr algn="ctr"/>
            <a:r>
              <a:rPr lang="ru-RU" sz="2400" dirty="0">
                <a:solidFill>
                  <a:schemeClr val="bg1"/>
                </a:solidFill>
              </a:rPr>
              <a:t>Президент РФ</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62819" name="Rectangle 3"/>
          <p:cNvSpPr>
            <a:spLocks noGrp="1" noChangeArrowheads="1"/>
          </p:cNvSpPr>
          <p:nvPr>
            <p:ph type="body" idx="4294967295"/>
          </p:nvPr>
        </p:nvSpPr>
        <p:spPr>
          <a:xfrm>
            <a:off x="838200" y="990600"/>
            <a:ext cx="8001000" cy="5087938"/>
          </a:xfrm>
        </p:spPr>
        <p:txBody>
          <a:bodyPr/>
          <a:lstStyle/>
          <a:p>
            <a:pPr marL="457200" indent="-457200" eaLnBrk="1" hangingPunct="1"/>
            <a:r>
              <a:rPr lang="ru-RU" sz="2800" b="1" dirty="0" smtClean="0">
                <a:solidFill>
                  <a:schemeClr val="bg1"/>
                </a:solidFill>
              </a:rPr>
              <a:t>Кто решает вопросы  гражданства РФ и предоставления политического убежища?</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62820" name="AutoShape 4"/>
          <p:cNvSpPr>
            <a:spLocks noChangeArrowheads="1"/>
          </p:cNvSpPr>
          <p:nvPr/>
        </p:nvSpPr>
        <p:spPr bwMode="auto">
          <a:xfrm>
            <a:off x="2362200" y="3886200"/>
            <a:ext cx="4191000" cy="1295400"/>
          </a:xfrm>
          <a:prstGeom prst="cloudCallout">
            <a:avLst>
              <a:gd name="adj1" fmla="val 60296"/>
              <a:gd name="adj2" fmla="val -73208"/>
            </a:avLst>
          </a:prstGeom>
          <a:solidFill>
            <a:srgbClr val="66FF66"/>
          </a:solidFill>
          <a:ln w="9525">
            <a:solidFill>
              <a:schemeClr val="tx1"/>
            </a:solidFill>
            <a:round/>
            <a:headEnd/>
            <a:tailEnd/>
          </a:ln>
        </p:spPr>
        <p:txBody>
          <a:bodyPr/>
          <a:lstStyle/>
          <a:p>
            <a:pPr algn="ctr"/>
            <a:r>
              <a:rPr lang="ru-RU" sz="2400" dirty="0">
                <a:solidFill>
                  <a:schemeClr val="bg1"/>
                </a:solidFill>
              </a:rPr>
              <a:t>Президент РФ</a:t>
            </a:r>
          </a:p>
          <a:p>
            <a:pPr algn="ctr"/>
            <a:r>
              <a:rPr lang="ru-RU" sz="2400" dirty="0">
                <a:solidFill>
                  <a:schemeClr val="bg1"/>
                </a:solidFill>
              </a:rPr>
              <a:t>Ст.89, </a:t>
            </a:r>
            <a:r>
              <a:rPr lang="ru-RU" sz="2400" dirty="0" err="1">
                <a:solidFill>
                  <a:schemeClr val="bg1"/>
                </a:solidFill>
              </a:rPr>
              <a:t>п</a:t>
            </a:r>
            <a:r>
              <a:rPr lang="ru-RU" sz="2400" dirty="0">
                <a:solidFill>
                  <a:schemeClr val="bg1"/>
                </a:solidFill>
              </a:rPr>
              <a:t> «а»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2819">
                                            <p:txEl>
                                              <p:pRg st="3" end="3"/>
                                            </p:txEl>
                                          </p:spTgt>
                                        </p:tgtEl>
                                        <p:attrNameLst>
                                          <p:attrName>style.visibility</p:attrName>
                                        </p:attrNameLst>
                                      </p:cBhvr>
                                      <p:to>
                                        <p:strVal val="visible"/>
                                      </p:to>
                                    </p:set>
                                    <p:animEffect transition="in" filter="circle(in)">
                                      <p:cBhvr>
                                        <p:cTn id="7" dur="2000"/>
                                        <p:tgtEl>
                                          <p:spTgt spid="1628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blinds(horizontal)">
                                      <p:cBhvr>
                                        <p:cTn id="12" dur="5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65891" name="Rectangle 3"/>
          <p:cNvSpPr>
            <a:spLocks noGrp="1" noChangeArrowheads="1"/>
          </p:cNvSpPr>
          <p:nvPr>
            <p:ph type="body" idx="4294967295"/>
          </p:nvPr>
        </p:nvSpPr>
        <p:spPr>
          <a:xfrm>
            <a:off x="685800" y="1219200"/>
            <a:ext cx="8153400" cy="4859338"/>
          </a:xfrm>
        </p:spPr>
        <p:txBody>
          <a:bodyPr/>
          <a:lstStyle/>
          <a:p>
            <a:pPr marL="457200" indent="-457200" eaLnBrk="1" hangingPunct="1"/>
            <a:r>
              <a:rPr lang="ru-RU" sz="2800" b="1" dirty="0" smtClean="0">
                <a:solidFill>
                  <a:schemeClr val="bg1"/>
                </a:solidFill>
              </a:rPr>
              <a:t>Как называется высший  представительный и законодательный орган  Российской Федерации?</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65892" name="AutoShape 4"/>
          <p:cNvSpPr>
            <a:spLocks noChangeArrowheads="1"/>
          </p:cNvSpPr>
          <p:nvPr/>
        </p:nvSpPr>
        <p:spPr bwMode="auto">
          <a:xfrm>
            <a:off x="1981200" y="3886200"/>
            <a:ext cx="4191000" cy="1752600"/>
          </a:xfrm>
          <a:prstGeom prst="cloudCallout">
            <a:avLst>
              <a:gd name="adj1" fmla="val 76028"/>
              <a:gd name="adj2" fmla="val -43731"/>
            </a:avLst>
          </a:prstGeom>
          <a:solidFill>
            <a:srgbClr val="66FF66"/>
          </a:solidFill>
          <a:ln w="9525">
            <a:solidFill>
              <a:schemeClr val="tx1"/>
            </a:solidFill>
            <a:round/>
            <a:headEnd/>
            <a:tailEnd/>
          </a:ln>
        </p:spPr>
        <p:txBody>
          <a:bodyPr/>
          <a:lstStyle/>
          <a:p>
            <a:pPr algn="ctr"/>
            <a:r>
              <a:rPr lang="ru-RU" sz="2400" dirty="0" smtClean="0">
                <a:solidFill>
                  <a:schemeClr val="bg1"/>
                </a:solidFill>
              </a:rPr>
              <a:t>Федеральное Собрание</a:t>
            </a:r>
            <a:endParaRPr lang="ru-RU"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5891">
                                            <p:txEl>
                                              <p:pRg st="3" end="3"/>
                                            </p:txEl>
                                          </p:spTgt>
                                        </p:tgtEl>
                                        <p:attrNameLst>
                                          <p:attrName>style.visibility</p:attrName>
                                        </p:attrNameLst>
                                      </p:cBhvr>
                                      <p:to>
                                        <p:strVal val="visible"/>
                                      </p:to>
                                    </p:set>
                                    <p:anim calcmode="lin" valueType="num">
                                      <p:cBhvr>
                                        <p:cTn id="7" dur="1000" fill="hold"/>
                                        <p:tgtEl>
                                          <p:spTgt spid="165891">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65891">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658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589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5892"/>
                                        </p:tgtEl>
                                        <p:attrNameLst>
                                          <p:attrName>style.visibility</p:attrName>
                                        </p:attrNameLst>
                                      </p:cBhvr>
                                      <p:to>
                                        <p:strVal val="visible"/>
                                      </p:to>
                                    </p:set>
                                    <p:animEffect transition="in" filter="blinds(horizontal)">
                                      <p:cBhvr>
                                        <p:cTn id="15"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64867" name="Rectangle 3"/>
          <p:cNvSpPr>
            <a:spLocks noGrp="1" noChangeArrowheads="1"/>
          </p:cNvSpPr>
          <p:nvPr>
            <p:ph type="body" idx="4294967295"/>
          </p:nvPr>
        </p:nvSpPr>
        <p:spPr>
          <a:xfrm>
            <a:off x="838200" y="1219200"/>
            <a:ext cx="8001000" cy="4859338"/>
          </a:xfrm>
        </p:spPr>
        <p:txBody>
          <a:bodyPr/>
          <a:lstStyle/>
          <a:p>
            <a:pPr marL="457200" indent="-457200" eaLnBrk="1" hangingPunct="1"/>
            <a:r>
              <a:rPr lang="ru-RU" sz="2800" b="1" dirty="0" smtClean="0">
                <a:solidFill>
                  <a:schemeClr val="bg1"/>
                </a:solidFill>
              </a:rPr>
              <a:t>Сколько депутатов входит в Государственную Думу?</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64868" name="AutoShape 4"/>
          <p:cNvSpPr>
            <a:spLocks noChangeArrowheads="1"/>
          </p:cNvSpPr>
          <p:nvPr/>
        </p:nvSpPr>
        <p:spPr bwMode="auto">
          <a:xfrm>
            <a:off x="2438400" y="3657600"/>
            <a:ext cx="4191000" cy="1752600"/>
          </a:xfrm>
          <a:prstGeom prst="cloudCallout">
            <a:avLst>
              <a:gd name="adj1" fmla="val 62329"/>
              <a:gd name="adj2" fmla="val -58292"/>
            </a:avLst>
          </a:prstGeom>
          <a:solidFill>
            <a:srgbClr val="66FF66"/>
          </a:solidFill>
          <a:ln w="9525">
            <a:solidFill>
              <a:schemeClr val="tx1"/>
            </a:solidFill>
            <a:round/>
            <a:headEnd/>
            <a:tailEnd/>
          </a:ln>
        </p:spPr>
        <p:txBody>
          <a:bodyPr/>
          <a:lstStyle/>
          <a:p>
            <a:pPr algn="ctr"/>
            <a:r>
              <a:rPr lang="ru-RU" sz="2400" dirty="0">
                <a:solidFill>
                  <a:schemeClr val="bg1"/>
                </a:solidFill>
              </a:rPr>
              <a:t>450 депутатов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4867">
                                            <p:txEl>
                                              <p:pRg st="3" end="3"/>
                                            </p:txEl>
                                          </p:spTgt>
                                        </p:tgtEl>
                                        <p:attrNameLst>
                                          <p:attrName>style.visibility</p:attrName>
                                        </p:attrNameLst>
                                      </p:cBhvr>
                                      <p:to>
                                        <p:strVal val="visible"/>
                                      </p:to>
                                    </p:set>
                                    <p:animEffect transition="in" filter="box(in)">
                                      <p:cBhvr>
                                        <p:cTn id="7" dur="500"/>
                                        <p:tgtEl>
                                          <p:spTgt spid="1648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64868"/>
                                        </p:tgtEl>
                                        <p:attrNameLst>
                                          <p:attrName>style.visibility</p:attrName>
                                        </p:attrNameLst>
                                      </p:cBhvr>
                                      <p:to>
                                        <p:strVal val="visible"/>
                                      </p:to>
                                    </p:set>
                                    <p:anim calcmode="lin" valueType="num">
                                      <p:cBhvr>
                                        <p:cTn id="12" dur="1000" fill="hold"/>
                                        <p:tgtEl>
                                          <p:spTgt spid="164868"/>
                                        </p:tgtEl>
                                        <p:attrNameLst>
                                          <p:attrName>ppt_w</p:attrName>
                                        </p:attrNameLst>
                                      </p:cBhvr>
                                      <p:tavLst>
                                        <p:tav tm="0">
                                          <p:val>
                                            <p:fltVal val="0"/>
                                          </p:val>
                                        </p:tav>
                                        <p:tav tm="100000">
                                          <p:val>
                                            <p:strVal val="#ppt_w"/>
                                          </p:val>
                                        </p:tav>
                                      </p:tavLst>
                                    </p:anim>
                                    <p:anim calcmode="lin" valueType="num">
                                      <p:cBhvr>
                                        <p:cTn id="13" dur="1000" fill="hold"/>
                                        <p:tgtEl>
                                          <p:spTgt spid="164868"/>
                                        </p:tgtEl>
                                        <p:attrNameLst>
                                          <p:attrName>ppt_h</p:attrName>
                                        </p:attrNameLst>
                                      </p:cBhvr>
                                      <p:tavLst>
                                        <p:tav tm="0">
                                          <p:val>
                                            <p:fltVal val="0"/>
                                          </p:val>
                                        </p:tav>
                                        <p:tav tm="100000">
                                          <p:val>
                                            <p:strVal val="#ppt_h"/>
                                          </p:val>
                                        </p:tav>
                                      </p:tavLst>
                                    </p:anim>
                                    <p:anim calcmode="lin" valueType="num">
                                      <p:cBhvr>
                                        <p:cTn id="14" dur="1000" fill="hold"/>
                                        <p:tgtEl>
                                          <p:spTgt spid="16486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648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304800" y="1143000"/>
            <a:ext cx="8077200" cy="4935538"/>
          </a:xfrm>
        </p:spPr>
        <p:txBody>
          <a:bodyPr/>
          <a:lstStyle/>
          <a:p>
            <a:pPr marL="457200" indent="-457200" eaLnBrk="1" hangingPunct="1"/>
            <a:r>
              <a:rPr lang="ru-RU" sz="2800" b="1" dirty="0" smtClean="0">
                <a:solidFill>
                  <a:schemeClr val="bg1"/>
                </a:solidFill>
              </a:rPr>
              <a:t>С какого возраста  может быть избран гражданин депутатом Государственной Думы?</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63844" name="AutoShape 4"/>
          <p:cNvSpPr>
            <a:spLocks noChangeArrowheads="1"/>
          </p:cNvSpPr>
          <p:nvPr/>
        </p:nvSpPr>
        <p:spPr bwMode="auto">
          <a:xfrm>
            <a:off x="1676400" y="4495800"/>
            <a:ext cx="4191000" cy="1752600"/>
          </a:xfrm>
          <a:prstGeom prst="cloudCallout">
            <a:avLst>
              <a:gd name="adj1" fmla="val 72984"/>
              <a:gd name="adj2" fmla="val -78920"/>
            </a:avLst>
          </a:prstGeom>
          <a:solidFill>
            <a:srgbClr val="66FF66"/>
          </a:solidFill>
          <a:ln w="9525">
            <a:solidFill>
              <a:schemeClr val="tx1"/>
            </a:solidFill>
            <a:round/>
            <a:headEnd/>
            <a:tailEnd/>
          </a:ln>
        </p:spPr>
        <p:txBody>
          <a:bodyPr/>
          <a:lstStyle/>
          <a:p>
            <a:pPr algn="ctr"/>
            <a:r>
              <a:rPr lang="ru-RU" sz="2400" dirty="0">
                <a:solidFill>
                  <a:schemeClr val="bg1"/>
                </a:solidFill>
              </a:rPr>
              <a:t>достигнувший 21 года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xEl>
                                              <p:pRg st="3" end="3"/>
                                            </p:txEl>
                                          </p:spTgt>
                                        </p:tgtEl>
                                        <p:attrNameLst>
                                          <p:attrName>style.visibility</p:attrName>
                                        </p:attrNameLst>
                                      </p:cBhvr>
                                      <p:to>
                                        <p:strVal val="visible"/>
                                      </p:to>
                                    </p:set>
                                    <p:anim calcmode="lin" valueType="num">
                                      <p:cBhvr additive="base">
                                        <p:cTn id="7"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63844"/>
                                        </p:tgtEl>
                                        <p:attrNameLst>
                                          <p:attrName>style.visibility</p:attrName>
                                        </p:attrNameLst>
                                      </p:cBhvr>
                                      <p:to>
                                        <p:strVal val="visible"/>
                                      </p:to>
                                    </p:set>
                                    <p:anim calcmode="lin" valueType="num">
                                      <p:cBhvr>
                                        <p:cTn id="13" dur="1000" fill="hold"/>
                                        <p:tgtEl>
                                          <p:spTgt spid="163844"/>
                                        </p:tgtEl>
                                        <p:attrNameLst>
                                          <p:attrName>ppt_w</p:attrName>
                                        </p:attrNameLst>
                                      </p:cBhvr>
                                      <p:tavLst>
                                        <p:tav tm="0">
                                          <p:val>
                                            <p:fltVal val="0"/>
                                          </p:val>
                                        </p:tav>
                                        <p:tav tm="100000">
                                          <p:val>
                                            <p:strVal val="#ppt_w"/>
                                          </p:val>
                                        </p:tav>
                                      </p:tavLst>
                                    </p:anim>
                                    <p:anim calcmode="lin" valueType="num">
                                      <p:cBhvr>
                                        <p:cTn id="14" dur="1000" fill="hold"/>
                                        <p:tgtEl>
                                          <p:spTgt spid="163844"/>
                                        </p:tgtEl>
                                        <p:attrNameLst>
                                          <p:attrName>ppt_h</p:attrName>
                                        </p:attrNameLst>
                                      </p:cBhvr>
                                      <p:tavLst>
                                        <p:tav tm="0">
                                          <p:val>
                                            <p:fltVal val="0"/>
                                          </p:val>
                                        </p:tav>
                                        <p:tav tm="100000">
                                          <p:val>
                                            <p:strVal val="#ppt_h"/>
                                          </p:val>
                                        </p:tav>
                                      </p:tavLst>
                                    </p:anim>
                                    <p:anim calcmode="lin" valueType="num">
                                      <p:cBhvr>
                                        <p:cTn id="15" dur="1000" fill="hold"/>
                                        <p:tgtEl>
                                          <p:spTgt spid="1638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38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66915" name="Rectangle 3"/>
          <p:cNvSpPr>
            <a:spLocks noGrp="1" noChangeArrowheads="1"/>
          </p:cNvSpPr>
          <p:nvPr>
            <p:ph type="body" idx="4294967295"/>
          </p:nvPr>
        </p:nvSpPr>
        <p:spPr>
          <a:xfrm>
            <a:off x="685800" y="1219200"/>
            <a:ext cx="8153400" cy="4859338"/>
          </a:xfrm>
        </p:spPr>
        <p:txBody>
          <a:bodyPr/>
          <a:lstStyle/>
          <a:p>
            <a:pPr marL="457200" indent="-457200" eaLnBrk="1" hangingPunct="1"/>
            <a:r>
              <a:rPr lang="ru-RU" sz="2800" b="1" dirty="0" smtClean="0">
                <a:solidFill>
                  <a:schemeClr val="bg1"/>
                </a:solidFill>
              </a:rPr>
              <a:t>Перед кем  Правительство РФ слагает свои полномочия?</a:t>
            </a:r>
          </a:p>
          <a:p>
            <a:pPr marL="457200" indent="-457200" eaLnBrk="1" hangingPunct="1"/>
            <a:endParaRPr lang="ru-RU" sz="2800" b="1" dirty="0" smtClean="0"/>
          </a:p>
          <a:p>
            <a:pPr marL="457200" indent="-457200" eaLnBrk="1" hangingPunct="1"/>
            <a:endParaRPr lang="ru-RU" sz="2800" dirty="0" smtClean="0"/>
          </a:p>
          <a:p>
            <a:pPr marL="457200" indent="-457200" algn="r" eaLnBrk="1" hangingPunct="1"/>
            <a:r>
              <a:rPr lang="ru-RU" sz="2800" dirty="0" smtClean="0"/>
              <a:t>ответ</a:t>
            </a:r>
          </a:p>
        </p:txBody>
      </p:sp>
      <p:sp>
        <p:nvSpPr>
          <p:cNvPr id="166916" name="AutoShape 4"/>
          <p:cNvSpPr>
            <a:spLocks noChangeArrowheads="1"/>
          </p:cNvSpPr>
          <p:nvPr/>
        </p:nvSpPr>
        <p:spPr bwMode="auto">
          <a:xfrm>
            <a:off x="2133600" y="3810000"/>
            <a:ext cx="4191000" cy="1752600"/>
          </a:xfrm>
          <a:prstGeom prst="cloudCallout">
            <a:avLst>
              <a:gd name="adj1" fmla="val 67403"/>
              <a:gd name="adj2" fmla="val -63148"/>
            </a:avLst>
          </a:prstGeom>
          <a:solidFill>
            <a:srgbClr val="66FF66"/>
          </a:solidFill>
          <a:ln w="9525">
            <a:solidFill>
              <a:schemeClr val="tx1"/>
            </a:solidFill>
            <a:round/>
            <a:headEnd/>
            <a:tailEnd/>
          </a:ln>
        </p:spPr>
        <p:txBody>
          <a:bodyPr/>
          <a:lstStyle/>
          <a:p>
            <a:pPr algn="ctr"/>
            <a:r>
              <a:rPr lang="ru-RU" sz="2400" dirty="0">
                <a:solidFill>
                  <a:schemeClr val="bg1"/>
                </a:solidFill>
              </a:rPr>
              <a:t>перед вновь избранным президентом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6915">
                                            <p:txEl>
                                              <p:pRg st="3" end="3"/>
                                            </p:txEl>
                                          </p:spTgt>
                                        </p:tgtEl>
                                        <p:attrNameLst>
                                          <p:attrName>style.visibility</p:attrName>
                                        </p:attrNameLst>
                                      </p:cBhvr>
                                      <p:to>
                                        <p:strVal val="visible"/>
                                      </p:to>
                                    </p:set>
                                    <p:anim calcmode="lin" valueType="num">
                                      <p:cBhvr>
                                        <p:cTn id="7" dur="1000" fill="hold"/>
                                        <p:tgtEl>
                                          <p:spTgt spid="16691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6691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669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691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6916"/>
                                        </p:tgtEl>
                                        <p:attrNameLst>
                                          <p:attrName>style.visibility</p:attrName>
                                        </p:attrNameLst>
                                      </p:cBhvr>
                                      <p:to>
                                        <p:strVal val="visible"/>
                                      </p:to>
                                    </p:set>
                                    <p:animEffect transition="in" filter="blinds(horizontal)">
                                      <p:cBhvr>
                                        <p:cTn id="15" dur="5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609600" y="838200"/>
            <a:ext cx="8305800" cy="5240338"/>
          </a:xfrm>
        </p:spPr>
        <p:txBody>
          <a:bodyPr/>
          <a:lstStyle/>
          <a:p>
            <a:pPr eaLnBrk="1" hangingPunct="1"/>
            <a:r>
              <a:rPr lang="ru-RU" sz="2800" b="1" dirty="0" smtClean="0">
                <a:solidFill>
                  <a:schemeClr val="bg1"/>
                </a:solidFill>
              </a:rPr>
              <a:t>Кто обеспечивает самостоятельное решение населением вопросов местного значения,  владение, пользование и распоряжение муниципальной собственностью?</a:t>
            </a:r>
            <a:r>
              <a:rPr lang="ru-RU" b="1" dirty="0" smtClean="0">
                <a:solidFill>
                  <a:schemeClr val="bg1"/>
                </a:solidFill>
              </a:rPr>
              <a:t> </a:t>
            </a:r>
          </a:p>
          <a:p>
            <a:pPr algn="r" eaLnBrk="1" hangingPunct="1"/>
            <a:r>
              <a:rPr lang="ru-RU" b="1" dirty="0" smtClean="0"/>
              <a:t>Ответ </a:t>
            </a:r>
          </a:p>
        </p:txBody>
      </p:sp>
      <p:sp>
        <p:nvSpPr>
          <p:cNvPr id="132101" name="AutoShape 5"/>
          <p:cNvSpPr>
            <a:spLocks noChangeArrowheads="1"/>
          </p:cNvSpPr>
          <p:nvPr/>
        </p:nvSpPr>
        <p:spPr bwMode="auto">
          <a:xfrm>
            <a:off x="2438400" y="3810000"/>
            <a:ext cx="4191000" cy="1752600"/>
          </a:xfrm>
          <a:prstGeom prst="cloudCallout">
            <a:avLst>
              <a:gd name="adj1" fmla="val 64356"/>
              <a:gd name="adj2" fmla="val -84986"/>
            </a:avLst>
          </a:prstGeom>
          <a:solidFill>
            <a:srgbClr val="66FF66"/>
          </a:solidFill>
          <a:ln w="9525">
            <a:solidFill>
              <a:schemeClr val="tx1"/>
            </a:solidFill>
            <a:round/>
            <a:headEnd/>
            <a:tailEnd/>
          </a:ln>
        </p:spPr>
        <p:txBody>
          <a:bodyPr/>
          <a:lstStyle/>
          <a:p>
            <a:pPr algn="ctr"/>
            <a:r>
              <a:rPr lang="ru-RU" sz="2400" dirty="0">
                <a:solidFill>
                  <a:schemeClr val="bg1"/>
                </a:solidFill>
              </a:rPr>
              <a:t>Местное самоуправление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additive="base">
                                        <p:cTn id="7"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2101"/>
                                        </p:tgtEl>
                                        <p:attrNameLst>
                                          <p:attrName>style.visibility</p:attrName>
                                        </p:attrNameLst>
                                      </p:cBhvr>
                                      <p:to>
                                        <p:strVal val="visible"/>
                                      </p:to>
                                    </p:set>
                                    <p:animEffect transition="in" filter="blinds(horizontal)">
                                      <p:cBhvr>
                                        <p:cTn id="13"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3" cstate="print">
            <a:lum bright="2000" contrast="28000"/>
          </a:blip>
          <a:srcRect/>
          <a:stretch>
            <a:fillRect/>
          </a:stretch>
        </p:blipFill>
        <p:spPr bwMode="auto">
          <a:xfrm>
            <a:off x="2895600" y="838200"/>
            <a:ext cx="3048000" cy="48768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cstate="print">
            <a:lum bright="-8000" contrast="60000"/>
          </a:blip>
          <a:srcRect/>
          <a:stretch>
            <a:fillRect/>
          </a:stretch>
        </p:blipFill>
        <p:spPr bwMode="auto">
          <a:xfrm>
            <a:off x="5410200" y="609600"/>
            <a:ext cx="3446463" cy="5265738"/>
          </a:xfrm>
          <a:prstGeom prst="rect">
            <a:avLst/>
          </a:prstGeom>
          <a:noFill/>
          <a:ln w="9525">
            <a:noFill/>
            <a:miter lim="800000"/>
            <a:headEnd/>
            <a:tailEnd/>
          </a:ln>
        </p:spPr>
      </p:pic>
      <p:sp>
        <p:nvSpPr>
          <p:cNvPr id="51203" name="Rectangle 6"/>
          <p:cNvSpPr>
            <a:spLocks noChangeArrowheads="1"/>
          </p:cNvSpPr>
          <p:nvPr/>
        </p:nvSpPr>
        <p:spPr bwMode="auto">
          <a:xfrm>
            <a:off x="0" y="533400"/>
            <a:ext cx="5381625" cy="5632450"/>
          </a:xfrm>
          <a:prstGeom prst="rect">
            <a:avLst/>
          </a:prstGeom>
          <a:noFill/>
          <a:ln w="9525">
            <a:noFill/>
            <a:miter lim="800000"/>
            <a:headEnd/>
            <a:tailEnd/>
          </a:ln>
        </p:spPr>
        <p:txBody>
          <a:bodyPr anchor="ctr">
            <a:spAutoFit/>
          </a:bodyPr>
          <a:lstStyle/>
          <a:p>
            <a:pPr algn="ctr"/>
            <a:r>
              <a:rPr lang="ru-RU" sz="2400" b="1" dirty="0">
                <a:solidFill>
                  <a:srgbClr val="CC0000"/>
                </a:solidFill>
              </a:rPr>
              <a:t>Действующая Конституция РФ принята всенародным голосованием (референдумом) 12 декабря 1993 г.,</a:t>
            </a:r>
          </a:p>
          <a:p>
            <a:pPr algn="ctr"/>
            <a:r>
              <a:rPr lang="ru-RU" sz="2400" b="1" dirty="0">
                <a:solidFill>
                  <a:srgbClr val="CC0000"/>
                </a:solidFill>
              </a:rPr>
              <a:t>а с 19 сентября 1994 этот праздник стал государственным.</a:t>
            </a:r>
          </a:p>
          <a:p>
            <a:pPr algn="ctr"/>
            <a:r>
              <a:rPr lang="ru-RU" sz="2400" b="1" dirty="0">
                <a:solidFill>
                  <a:srgbClr val="CC0000"/>
                </a:solidFill>
              </a:rPr>
              <a:t> Конституция РФ состоит из преамбулы, 2 разделов, 9 глав, 137 статей и 9 параграфов переходных и заключительных положений.</a:t>
            </a:r>
          </a:p>
          <a:p>
            <a:pPr algn="ctr"/>
            <a:r>
              <a:rPr lang="ru-RU" sz="2400" b="1" dirty="0">
                <a:solidFill>
                  <a:srgbClr val="CC0000"/>
                </a:solidFill>
              </a:rPr>
              <a:t> Конституция РФ закрепляет основы конституционного строя России, права и свободы человека и гражданина, федеративное устройство, организацию высших органов государственной власти.</a:t>
            </a:r>
          </a:p>
        </p:txBody>
      </p:sp>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5C2FF"/>
            </a:gs>
            <a:gs pos="39999">
              <a:srgbClr val="85C2FF"/>
            </a:gs>
            <a:gs pos="70000">
              <a:srgbClr val="C4D6EB"/>
            </a:gs>
            <a:gs pos="100000">
              <a:srgbClr val="C00000"/>
            </a:gs>
          </a:gsLst>
          <a:path path="rect">
            <a:fillToRect l="100000" t="100000"/>
          </a:path>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92113" y="530225"/>
            <a:ext cx="5487987" cy="3108325"/>
          </a:xfrm>
          <a:prstGeom prst="rect">
            <a:avLst/>
          </a:prstGeom>
          <a:noFill/>
          <a:ln w="9525">
            <a:noFill/>
            <a:miter lim="800000"/>
            <a:headEnd/>
            <a:tailEnd/>
          </a:ln>
          <a:effectLst/>
        </p:spPr>
        <p:txBody>
          <a:bodyPr>
            <a:spAutoFit/>
          </a:bodyPr>
          <a:lstStyle/>
          <a:p>
            <a:pPr algn="ctr">
              <a:defRPr/>
            </a:pPr>
            <a:r>
              <a:rPr lang="ru-RU" sz="2800" b="1" dirty="0">
                <a:solidFill>
                  <a:schemeClr val="accent6">
                    <a:lumMod val="50000"/>
                  </a:schemeClr>
                </a:solidFill>
              </a:rPr>
              <a:t>Конституция Российской Федерации – </a:t>
            </a:r>
          </a:p>
          <a:p>
            <a:pPr algn="ctr">
              <a:defRPr/>
            </a:pPr>
            <a:r>
              <a:rPr lang="ru-RU" sz="2800" b="1" dirty="0">
                <a:solidFill>
                  <a:schemeClr val="accent6">
                    <a:lumMod val="50000"/>
                  </a:schemeClr>
                </a:solidFill>
              </a:rPr>
              <a:t>это основной закон нашего государства, который имеет высшую юридическую силу, прямое действие и применяется на всей территории РФ</a:t>
            </a:r>
            <a:r>
              <a:rPr lang="ru-RU" sz="2800" b="1" dirty="0">
                <a:solidFill>
                  <a:schemeClr val="accent3">
                    <a:lumMod val="50000"/>
                  </a:schemeClr>
                </a:solidFill>
              </a:rPr>
              <a:t>.</a:t>
            </a:r>
          </a:p>
        </p:txBody>
      </p:sp>
      <p:pic>
        <p:nvPicPr>
          <p:cNvPr id="14339" name="Picture 3"/>
          <p:cNvPicPr>
            <a:picLocks noChangeAspect="1" noChangeArrowheads="1"/>
          </p:cNvPicPr>
          <p:nvPr/>
        </p:nvPicPr>
        <p:blipFill>
          <a:blip r:embed="rId2" cstate="print">
            <a:lum bright="-4000" contrast="19000"/>
          </a:blip>
          <a:srcRect/>
          <a:stretch>
            <a:fillRect/>
          </a:stretch>
        </p:blipFill>
        <p:spPr bwMode="auto">
          <a:xfrm>
            <a:off x="5791200" y="990600"/>
            <a:ext cx="3048000" cy="4876800"/>
          </a:xfrm>
          <a:prstGeom prst="rect">
            <a:avLst/>
          </a:prstGeom>
          <a:noFill/>
          <a:ln w="9525">
            <a:noFill/>
            <a:miter lim="800000"/>
            <a:headEnd/>
            <a:tailEnd/>
          </a:ln>
        </p:spPr>
      </p:pic>
      <p:pic>
        <p:nvPicPr>
          <p:cNvPr id="14340" name="Picture 2" descr="http://t2.gstatic.com/images?q=tbn:ANd9GcSr6aLosaypqrjXYD74f5eSBVqmIdGyDSbswbqTwVuoadLk0h-Ugg"/>
          <p:cNvPicPr>
            <a:picLocks noChangeAspect="1" noChangeArrowheads="1"/>
          </p:cNvPicPr>
          <p:nvPr/>
        </p:nvPicPr>
        <p:blipFill>
          <a:blip r:embed="rId3" cstate="print"/>
          <a:srcRect/>
          <a:stretch>
            <a:fillRect/>
          </a:stretch>
        </p:blipFill>
        <p:spPr bwMode="auto">
          <a:xfrm>
            <a:off x="914400" y="3886200"/>
            <a:ext cx="4419600" cy="24384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800000"/>
            </a:gs>
            <a:gs pos="30000">
              <a:srgbClr val="66008F"/>
            </a:gs>
            <a:gs pos="64999">
              <a:srgbClr val="BA0066"/>
            </a:gs>
            <a:gs pos="89999">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52227" name="Заголовок 4"/>
          <p:cNvSpPr>
            <a:spLocks noGrp="1"/>
          </p:cNvSpPr>
          <p:nvPr>
            <p:ph type="title"/>
          </p:nvPr>
        </p:nvSpPr>
        <p:spPr>
          <a:xfrm>
            <a:off x="457200" y="274638"/>
            <a:ext cx="5757863" cy="1143000"/>
          </a:xfrm>
        </p:spPr>
        <p:txBody>
          <a:bodyPr>
            <a:normAutofit fontScale="90000"/>
          </a:bodyPr>
          <a:lstStyle/>
          <a:p>
            <a:pPr algn="ctr"/>
            <a:r>
              <a:rPr lang="ru-RU" b="1" smtClean="0">
                <a:latin typeface="Times New Roman" pitchFamily="18" charset="0"/>
                <a:cs typeface="Times New Roman" pitchFamily="18" charset="0"/>
              </a:rPr>
              <a:t>Органы законодательной власти РФ</a:t>
            </a:r>
          </a:p>
        </p:txBody>
      </p:sp>
      <p:graphicFrame>
        <p:nvGraphicFramePr>
          <p:cNvPr id="7" name="Содержимое 6"/>
          <p:cNvGraphicFramePr>
            <a:graphicFrameLocks noGrp="1"/>
          </p:cNvGraphicFramePr>
          <p:nvPr>
            <p:ph idx="1"/>
          </p:nvPr>
        </p:nvGraphicFramePr>
        <p:xfrm>
          <a:off x="0" y="1481138"/>
          <a:ext cx="91440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8" name="Picture 3"/>
          <p:cNvPicPr>
            <a:picLocks noChangeAspect="1" noChangeArrowheads="1"/>
          </p:cNvPicPr>
          <p:nvPr/>
        </p:nvPicPr>
        <p:blipFill>
          <a:blip r:embed="rId7" cstate="print"/>
          <a:srcRect/>
          <a:stretch>
            <a:fillRect/>
          </a:stretch>
        </p:blipFill>
        <p:spPr bwMode="auto">
          <a:xfrm>
            <a:off x="6286500" y="214313"/>
            <a:ext cx="25781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3250" name="Заголовок 10"/>
          <p:cNvSpPr>
            <a:spLocks noGrp="1"/>
          </p:cNvSpPr>
          <p:nvPr>
            <p:ph type="title"/>
          </p:nvPr>
        </p:nvSpPr>
        <p:spPr>
          <a:xfrm>
            <a:off x="214313" y="285750"/>
            <a:ext cx="4286250" cy="1143000"/>
          </a:xfrm>
        </p:spPr>
        <p:txBody>
          <a:bodyPr/>
          <a:lstStyle/>
          <a:p>
            <a:pPr algn="ctr"/>
            <a:r>
              <a:rPr lang="ru-RU" b="1" smtClean="0">
                <a:latin typeface="Times New Roman" pitchFamily="18" charset="0"/>
                <a:cs typeface="Times New Roman" pitchFamily="18" charset="0"/>
              </a:rPr>
              <a:t>Президент РФ</a:t>
            </a:r>
          </a:p>
        </p:txBody>
      </p:sp>
      <p:pic>
        <p:nvPicPr>
          <p:cNvPr id="53251" name="Picture 4" descr="http://t0.gstatic.com/images?q=tbn:ANd9GcSkBsxU81AKfWXAHwTVqEa4vAQa7TMvUt8304WyA6iZ4tAt95CC"/>
          <p:cNvPicPr>
            <a:picLocks noChangeAspect="1" noChangeArrowheads="1"/>
          </p:cNvPicPr>
          <p:nvPr/>
        </p:nvPicPr>
        <p:blipFill>
          <a:blip r:embed="rId3" cstate="print">
            <a:lum contrast="18000"/>
          </a:blip>
          <a:srcRect/>
          <a:stretch>
            <a:fillRect/>
          </a:stretch>
        </p:blipFill>
        <p:spPr bwMode="auto">
          <a:xfrm>
            <a:off x="0" y="1752600"/>
            <a:ext cx="4343400" cy="3276600"/>
          </a:xfrm>
          <a:prstGeom prst="rect">
            <a:avLst/>
          </a:prstGeom>
          <a:noFill/>
          <a:ln w="9525">
            <a:noFill/>
            <a:miter lim="800000"/>
            <a:headEnd/>
            <a:tailEnd/>
          </a:ln>
        </p:spPr>
      </p:pic>
      <p:pic>
        <p:nvPicPr>
          <p:cNvPr id="53252" name="Picture 3"/>
          <p:cNvPicPr>
            <a:picLocks noChangeAspect="1" noChangeArrowheads="1"/>
          </p:cNvPicPr>
          <p:nvPr/>
        </p:nvPicPr>
        <p:blipFill>
          <a:blip r:embed="rId4" cstate="print">
            <a:grayscl/>
          </a:blip>
          <a:srcRect/>
          <a:stretch>
            <a:fillRect/>
          </a:stretch>
        </p:blipFill>
        <p:spPr bwMode="auto">
          <a:xfrm>
            <a:off x="4300538" y="609600"/>
            <a:ext cx="4843462" cy="5786438"/>
          </a:xfrm>
          <a:prstGeom prst="rect">
            <a:avLst/>
          </a:prstGeom>
          <a:gradFill rotWithShape="1">
            <a:gsLst>
              <a:gs pos="0">
                <a:srgbClr val="5E9EFF"/>
              </a:gs>
              <a:gs pos="39999">
                <a:srgbClr val="85C2FF"/>
              </a:gs>
              <a:gs pos="70000">
                <a:srgbClr val="C4D6EB"/>
              </a:gs>
              <a:gs pos="100000">
                <a:srgbClr val="FFEBFA"/>
              </a:gs>
            </a:gsLst>
            <a:lin ang="5400000" scaled="1"/>
          </a:grad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200"/>
            </a:gs>
            <a:gs pos="45000">
              <a:srgbClr val="FF7A00"/>
            </a:gs>
            <a:gs pos="70000">
              <a:srgbClr val="FF0300"/>
            </a:gs>
            <a:gs pos="100000">
              <a:srgbClr val="4D0808"/>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914400"/>
            <a:ext cx="8001000" cy="1828800"/>
          </a:xfrm>
        </p:spPr>
        <p:txBody>
          <a:bodyPr>
            <a:normAutofit/>
          </a:bodyPr>
          <a:lstStyle/>
          <a:p>
            <a:pPr algn="ctr"/>
            <a:r>
              <a:rPr lang="ru-RU" sz="4000" b="1" dirty="0" smtClean="0">
                <a:latin typeface="+mn-lt"/>
              </a:rPr>
              <a:t>Схватив крысу Шушеру за хвост, Буратино нарушил ее право на …</a:t>
            </a:r>
            <a:endParaRPr lang="ru-RU" sz="4000" b="1" dirty="0">
              <a:latin typeface="+mn-lt"/>
            </a:endParaRPr>
          </a:p>
        </p:txBody>
      </p:sp>
      <p:sp>
        <p:nvSpPr>
          <p:cNvPr id="3" name="Содержимое 2"/>
          <p:cNvSpPr>
            <a:spLocks noGrp="1"/>
          </p:cNvSpPr>
          <p:nvPr>
            <p:ph idx="1"/>
          </p:nvPr>
        </p:nvSpPr>
        <p:spPr>
          <a:xfrm>
            <a:off x="0" y="4419600"/>
            <a:ext cx="8985250" cy="1582738"/>
          </a:xfrm>
        </p:spPr>
        <p:txBody>
          <a:bodyPr/>
          <a:lstStyle/>
          <a:p>
            <a:pPr algn="ctr"/>
            <a:r>
              <a:rPr lang="ru-RU" sz="4400" b="1" i="1" dirty="0" smtClean="0">
                <a:solidFill>
                  <a:srgbClr val="002060"/>
                </a:solidFill>
              </a:rPr>
              <a:t>(личную неприкосновенность)</a:t>
            </a:r>
            <a:endParaRPr lang="ru-RU" sz="4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10600" cy="3200400"/>
          </a:xfrm>
        </p:spPr>
        <p:txBody>
          <a:bodyPr/>
          <a:lstStyle/>
          <a:p>
            <a:pPr algn="ctr"/>
            <a:r>
              <a:rPr lang="ru-RU" sz="4000" b="1" dirty="0" smtClean="0">
                <a:latin typeface="+mn-lt"/>
              </a:rPr>
              <a:t>Подарив Буратино азбуку и </a:t>
            </a:r>
            <a:r>
              <a:rPr lang="ru-RU" sz="4000" b="1" dirty="0" err="1" smtClean="0">
                <a:latin typeface="+mn-lt"/>
              </a:rPr>
              <a:t>отпра-вив</a:t>
            </a:r>
            <a:r>
              <a:rPr lang="ru-RU" sz="4000" b="1" dirty="0" smtClean="0">
                <a:latin typeface="+mn-lt"/>
              </a:rPr>
              <a:t> его в школу, папа Карло </a:t>
            </a:r>
            <a:r>
              <a:rPr lang="ru-RU" sz="4000" b="1" dirty="0" err="1" smtClean="0">
                <a:latin typeface="+mn-lt"/>
              </a:rPr>
              <a:t>на-деялся</a:t>
            </a:r>
            <a:r>
              <a:rPr lang="ru-RU" sz="4000" b="1" dirty="0" smtClean="0">
                <a:latin typeface="+mn-lt"/>
              </a:rPr>
              <a:t>, что Буратино </a:t>
            </a:r>
            <a:r>
              <a:rPr lang="ru-RU" sz="4000" b="1" dirty="0" err="1" smtClean="0">
                <a:latin typeface="+mn-lt"/>
              </a:rPr>
              <a:t>воспользу-ется</a:t>
            </a:r>
            <a:r>
              <a:rPr lang="ru-RU" sz="4000" b="1" dirty="0" smtClean="0">
                <a:latin typeface="+mn-lt"/>
              </a:rPr>
              <a:t> своим правом на…</a:t>
            </a:r>
            <a:endParaRPr lang="ru-RU" sz="4000" b="1" dirty="0">
              <a:latin typeface="+mn-lt"/>
            </a:endParaRPr>
          </a:p>
        </p:txBody>
      </p:sp>
      <p:sp>
        <p:nvSpPr>
          <p:cNvPr id="3" name="Содержимое 2"/>
          <p:cNvSpPr>
            <a:spLocks noGrp="1"/>
          </p:cNvSpPr>
          <p:nvPr>
            <p:ph idx="1"/>
          </p:nvPr>
        </p:nvSpPr>
        <p:spPr>
          <a:xfrm>
            <a:off x="457200" y="4114800"/>
            <a:ext cx="8528050" cy="1963738"/>
          </a:xfrm>
        </p:spPr>
        <p:txBody>
          <a:bodyPr/>
          <a:lstStyle/>
          <a:p>
            <a:pPr algn="ctr"/>
            <a:r>
              <a:rPr lang="ru-RU" sz="4400" b="1" i="1" dirty="0" smtClean="0">
                <a:solidFill>
                  <a:srgbClr val="002060"/>
                </a:solidFill>
              </a:rPr>
              <a:t>(получение бесплатного образования)</a:t>
            </a:r>
            <a:endParaRPr lang="ru-RU" sz="4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1" y="0"/>
            <a:ext cx="8604250" cy="2667000"/>
          </a:xfrm>
        </p:spPr>
        <p:txBody>
          <a:bodyPr/>
          <a:lstStyle/>
          <a:p>
            <a:pPr algn="ctr"/>
            <a:r>
              <a:rPr lang="ru-RU" sz="4000" b="1" dirty="0" smtClean="0">
                <a:latin typeface="+mn-lt"/>
              </a:rPr>
              <a:t>Буратино хотел попасть в театр, потому что у него было право…</a:t>
            </a:r>
            <a:endParaRPr lang="ru-RU" sz="4000" b="1" dirty="0">
              <a:latin typeface="+mn-lt"/>
            </a:endParaRPr>
          </a:p>
        </p:txBody>
      </p:sp>
      <p:sp>
        <p:nvSpPr>
          <p:cNvPr id="3" name="Содержимое 2"/>
          <p:cNvSpPr>
            <a:spLocks noGrp="1"/>
          </p:cNvSpPr>
          <p:nvPr>
            <p:ph idx="1"/>
          </p:nvPr>
        </p:nvSpPr>
        <p:spPr>
          <a:xfrm>
            <a:off x="304800" y="3962400"/>
            <a:ext cx="8680450" cy="2116138"/>
          </a:xfrm>
        </p:spPr>
        <p:txBody>
          <a:bodyPr/>
          <a:lstStyle/>
          <a:p>
            <a:pPr algn="ctr"/>
            <a:r>
              <a:rPr lang="ru-RU" sz="4400" b="1" i="1" dirty="0" smtClean="0">
                <a:solidFill>
                  <a:srgbClr val="002060"/>
                </a:solidFill>
              </a:rPr>
              <a:t>(пользоваться учреждениями культуры)</a:t>
            </a:r>
            <a:endParaRPr lang="ru-RU" sz="4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1" y="609600"/>
            <a:ext cx="8604250" cy="2819400"/>
          </a:xfrm>
        </p:spPr>
        <p:txBody>
          <a:bodyPr>
            <a:normAutofit/>
          </a:bodyPr>
          <a:lstStyle/>
          <a:p>
            <a:pPr algn="ctr"/>
            <a:r>
              <a:rPr lang="ru-RU" sz="4000" b="1" dirty="0" smtClean="0">
                <a:latin typeface="+mn-lt"/>
              </a:rPr>
              <a:t>Напавшие на Буратино кот </a:t>
            </a:r>
            <a:r>
              <a:rPr lang="ru-RU" sz="4000" b="1" dirty="0" err="1" smtClean="0">
                <a:latin typeface="+mn-lt"/>
              </a:rPr>
              <a:t>Базилио</a:t>
            </a:r>
            <a:r>
              <a:rPr lang="ru-RU" sz="4000" b="1" dirty="0" smtClean="0">
                <a:latin typeface="+mn-lt"/>
              </a:rPr>
              <a:t> и лиса Алиса пытались отнять у него деньги, что является покушением на право Буратино…</a:t>
            </a:r>
            <a:endParaRPr lang="ru-RU" sz="4000" b="1" dirty="0">
              <a:latin typeface="+mn-lt"/>
            </a:endParaRPr>
          </a:p>
        </p:txBody>
      </p:sp>
      <p:sp>
        <p:nvSpPr>
          <p:cNvPr id="3" name="Содержимое 2"/>
          <p:cNvSpPr>
            <a:spLocks noGrp="1"/>
          </p:cNvSpPr>
          <p:nvPr>
            <p:ph idx="1"/>
          </p:nvPr>
        </p:nvSpPr>
        <p:spPr>
          <a:xfrm>
            <a:off x="0" y="4572000"/>
            <a:ext cx="8985250" cy="1506538"/>
          </a:xfrm>
        </p:spPr>
        <p:txBody>
          <a:bodyPr/>
          <a:lstStyle/>
          <a:p>
            <a:pPr algn="ctr"/>
            <a:r>
              <a:rPr lang="ru-RU" sz="4400" b="1" i="1" dirty="0" smtClean="0">
                <a:solidFill>
                  <a:srgbClr val="002060"/>
                </a:solidFill>
              </a:rPr>
              <a:t>(иметь имущество в собственности)</a:t>
            </a:r>
            <a:endParaRPr lang="ru-RU" sz="4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45000">
              <a:srgbClr val="FF7A00"/>
            </a:gs>
            <a:gs pos="70000">
              <a:srgbClr val="FF0300"/>
            </a:gs>
            <a:gs pos="100000">
              <a:srgbClr val="4D0808"/>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0"/>
            <a:ext cx="8528050" cy="2971800"/>
          </a:xfrm>
        </p:spPr>
        <p:txBody>
          <a:bodyPr/>
          <a:lstStyle/>
          <a:p>
            <a:pPr algn="ctr"/>
            <a:r>
              <a:rPr lang="ru-RU" sz="4000" b="1" dirty="0" smtClean="0">
                <a:latin typeface="+mn-lt"/>
                <a:cs typeface="Arabic Typesetting" pitchFamily="66" charset="-78"/>
              </a:rPr>
              <a:t>Полицейские, ворвавшиеся в каморку папы Карло, нарушили его право на…</a:t>
            </a:r>
            <a:endParaRPr lang="ru-RU" sz="4000" b="1" dirty="0">
              <a:latin typeface="+mn-lt"/>
              <a:cs typeface="Arabic Typesetting" pitchFamily="66" charset="-78"/>
            </a:endParaRPr>
          </a:p>
        </p:txBody>
      </p:sp>
      <p:sp>
        <p:nvSpPr>
          <p:cNvPr id="3" name="Содержимое 2"/>
          <p:cNvSpPr>
            <a:spLocks noGrp="1"/>
          </p:cNvSpPr>
          <p:nvPr>
            <p:ph idx="1"/>
          </p:nvPr>
        </p:nvSpPr>
        <p:spPr>
          <a:xfrm>
            <a:off x="304800" y="4648200"/>
            <a:ext cx="8680450" cy="1430338"/>
          </a:xfrm>
        </p:spPr>
        <p:txBody>
          <a:bodyPr>
            <a:normAutofit/>
          </a:bodyPr>
          <a:lstStyle/>
          <a:p>
            <a:pPr algn="ctr"/>
            <a:r>
              <a:rPr lang="ru-RU" sz="4400" b="1" i="1" dirty="0" smtClean="0">
                <a:solidFill>
                  <a:srgbClr val="002060"/>
                </a:solidFill>
              </a:rPr>
              <a:t>(неприкосновенность жилища)</a:t>
            </a:r>
            <a:endParaRPr lang="ru-RU" sz="4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686800" cy="5867400"/>
          </a:xfrm>
        </p:spPr>
        <p:txBody>
          <a:bodyPr>
            <a:normAutofit fontScale="90000"/>
          </a:bodyPr>
          <a:lstStyle/>
          <a:p>
            <a:pPr algn="just"/>
            <a:r>
              <a:rPr lang="ru-RU" sz="3200" dirty="0" smtClean="0">
                <a:solidFill>
                  <a:srgbClr val="FF9900"/>
                </a:solidFill>
                <a:latin typeface="+mn-lt"/>
              </a:rPr>
              <a:t>Известную актрису (назовем ее Надеждой Прекрасной) задержали в магазине за кражу золотых изделий. Все документы по делу вместе с обвинительным заключением были переданы в суд. Данным делом сразу заинтересовались пресса и телевидение. На судебном заседании присутствовала толпа журналистов. Судья давал интервью газетам, радио и телекомпаниям, называя Надежду Прекрасную преступницей и обещая вынести ей суровое наказание, которое станет предупреждением для тех, кто ворует в магазинах.</a:t>
            </a:r>
            <a:endParaRPr lang="ru-RU" sz="3200" dirty="0">
              <a:solidFill>
                <a:srgbClr val="FF9900"/>
              </a:solidFill>
              <a:latin typeface="+mn-lt"/>
            </a:endParaRPr>
          </a:p>
        </p:txBody>
      </p:sp>
      <p:sp>
        <p:nvSpPr>
          <p:cNvPr id="3" name="Содержимое 2"/>
          <p:cNvSpPr>
            <a:spLocks noGrp="1"/>
          </p:cNvSpPr>
          <p:nvPr>
            <p:ph idx="1"/>
          </p:nvPr>
        </p:nvSpPr>
        <p:spPr>
          <a:xfrm>
            <a:off x="0" y="5943600"/>
            <a:ext cx="9144000" cy="914400"/>
          </a:xfrm>
        </p:spPr>
        <p:txBody>
          <a:bodyPr>
            <a:noAutofit/>
          </a:bodyPr>
          <a:lstStyle/>
          <a:p>
            <a:pPr algn="ctr"/>
            <a:r>
              <a:rPr lang="ru-RU" sz="2400" b="1" i="1" dirty="0" smtClean="0">
                <a:solidFill>
                  <a:srgbClr val="FF0000"/>
                </a:solidFill>
              </a:rPr>
              <a:t>Было ли нарушено право на справедливое ведение процесса?</a:t>
            </a:r>
          </a:p>
          <a:p>
            <a:pPr algn="ctr"/>
            <a:r>
              <a:rPr lang="ru-RU" sz="2400" b="1" i="1" dirty="0" smtClean="0">
                <a:solidFill>
                  <a:srgbClr val="FF0000"/>
                </a:solidFill>
              </a:rPr>
              <a:t>Свой ответ поясните.</a:t>
            </a:r>
            <a:endParaRPr lang="ru-RU" sz="2400" b="1" i="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0"/>
            <a:ext cx="8299450" cy="1219200"/>
          </a:xfrm>
        </p:spPr>
        <p:txBody>
          <a:bodyPr/>
          <a:lstStyle/>
          <a:p>
            <a:pPr algn="l"/>
            <a:r>
              <a:rPr lang="ru-RU" b="1" i="1" u="sng" dirty="0" smtClean="0">
                <a:solidFill>
                  <a:srgbClr val="FF0000"/>
                </a:solidFill>
              </a:rPr>
              <a:t>Ответ:</a:t>
            </a:r>
            <a:endParaRPr lang="ru-RU" u="sng" dirty="0">
              <a:solidFill>
                <a:srgbClr val="FF0000"/>
              </a:solidFill>
            </a:endParaRPr>
          </a:p>
        </p:txBody>
      </p:sp>
      <p:sp>
        <p:nvSpPr>
          <p:cNvPr id="3" name="Содержимое 2"/>
          <p:cNvSpPr>
            <a:spLocks noGrp="1"/>
          </p:cNvSpPr>
          <p:nvPr>
            <p:ph idx="1"/>
          </p:nvPr>
        </p:nvSpPr>
        <p:spPr>
          <a:xfrm>
            <a:off x="304800" y="1295399"/>
            <a:ext cx="8534400" cy="4783139"/>
          </a:xfrm>
        </p:spPr>
        <p:txBody>
          <a:bodyPr>
            <a:normAutofit/>
          </a:bodyPr>
          <a:lstStyle/>
          <a:p>
            <a:pPr algn="just"/>
            <a:r>
              <a:rPr lang="ru-RU" sz="3600" b="1" i="1" dirty="0" smtClean="0">
                <a:solidFill>
                  <a:srgbClr val="FFC000"/>
                </a:solidFill>
              </a:rPr>
              <a:t>в данном случае был нарушен принцип презумпции невиновности. Поскольку обвиняемая считается невиновной до тех пор, пока суд не вынесет решение об обратном, судья не имел право до оглашения приговора называть ее преступницей</a:t>
            </a:r>
            <a:endParaRPr lang="ru-RU" sz="3600" b="1" i="1" dirty="0">
              <a:solidFill>
                <a:srgbClr val="FFC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21162"/>
          </a:xfrm>
        </p:spPr>
        <p:txBody>
          <a:bodyPr>
            <a:noAutofit/>
          </a:bodyPr>
          <a:lstStyle/>
          <a:p>
            <a:pPr algn="just"/>
            <a:r>
              <a:rPr lang="ru-RU" sz="3600" dirty="0" smtClean="0">
                <a:solidFill>
                  <a:schemeClr val="bg1"/>
                </a:solidFill>
                <a:effectLst/>
                <a:latin typeface="+mn-lt"/>
              </a:rPr>
              <a:t>Пятнадцатилетний Павел не верил в Бога. А его родители считали, что каждый должен ходить в церковь, молиться и знать Библию. Родители заставляли Павла ходить в воскресную школу при церкви, </a:t>
            </a:r>
            <a:r>
              <a:rPr lang="ru-RU" sz="3600" dirty="0" err="1" smtClean="0">
                <a:solidFill>
                  <a:schemeClr val="bg1"/>
                </a:solidFill>
                <a:effectLst/>
                <a:latin typeface="+mn-lt"/>
              </a:rPr>
              <a:t>несмотя</a:t>
            </a:r>
            <a:r>
              <a:rPr lang="ru-RU" sz="3600" dirty="0" smtClean="0">
                <a:solidFill>
                  <a:schemeClr val="bg1"/>
                </a:solidFill>
                <a:effectLst/>
                <a:latin typeface="+mn-lt"/>
              </a:rPr>
              <a:t> на то, что ребенок этого не хотел.</a:t>
            </a:r>
            <a:endParaRPr lang="ru-RU" sz="3600" dirty="0">
              <a:solidFill>
                <a:schemeClr val="bg1"/>
              </a:solidFill>
              <a:effectLst/>
              <a:latin typeface="+mn-lt"/>
            </a:endParaRPr>
          </a:p>
        </p:txBody>
      </p:sp>
      <p:sp>
        <p:nvSpPr>
          <p:cNvPr id="3" name="Содержимое 2"/>
          <p:cNvSpPr>
            <a:spLocks noGrp="1"/>
          </p:cNvSpPr>
          <p:nvPr>
            <p:ph idx="1"/>
          </p:nvPr>
        </p:nvSpPr>
        <p:spPr>
          <a:xfrm>
            <a:off x="0" y="5029200"/>
            <a:ext cx="9144000" cy="1280160"/>
          </a:xfrm>
        </p:spPr>
        <p:txBody>
          <a:bodyPr>
            <a:noAutofit/>
          </a:bodyPr>
          <a:lstStyle/>
          <a:p>
            <a:pPr algn="ctr"/>
            <a:r>
              <a:rPr lang="ru-RU" b="1" i="1" dirty="0" smtClean="0">
                <a:solidFill>
                  <a:srgbClr val="FF0000"/>
                </a:solidFill>
              </a:rPr>
              <a:t>Были ли в данном случае нарушены права человека? </a:t>
            </a:r>
          </a:p>
          <a:p>
            <a:pPr algn="ctr"/>
            <a:r>
              <a:rPr lang="ru-RU" b="1" i="1" dirty="0" smtClean="0">
                <a:solidFill>
                  <a:srgbClr val="FF0000"/>
                </a:solidFill>
              </a:rPr>
              <a:t>Свой ответ поясните.</a:t>
            </a:r>
            <a:endParaRPr lang="ru-RU" b="1" i="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362200"/>
            <a:ext cx="8229600" cy="1447800"/>
          </a:xfrm>
        </p:spPr>
        <p:txBody>
          <a:bodyPr>
            <a:noAutofit/>
          </a:bodyPr>
          <a:lstStyle/>
          <a:p>
            <a:pPr algn="ctr" eaLnBrk="1" fontAlgn="auto" hangingPunct="1">
              <a:spcAft>
                <a:spcPts val="0"/>
              </a:spcAft>
              <a:defRPr/>
            </a:pPr>
            <a:r>
              <a:rPr lang="ru-RU" sz="8800" dirty="0" smtClean="0">
                <a:solidFill>
                  <a:schemeClr val="bg1"/>
                </a:solidFill>
                <a:latin typeface="Times New Roman" pitchFamily="18" charset="0"/>
                <a:cs typeface="Times New Roman" pitchFamily="18" charset="0"/>
              </a:rPr>
              <a:t>ВИКТОРИНА</a:t>
            </a:r>
            <a:endParaRPr lang="ru-RU" sz="8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143000"/>
          </a:xfrm>
        </p:spPr>
        <p:txBody>
          <a:bodyPr/>
          <a:lstStyle/>
          <a:p>
            <a:pPr algn="l"/>
            <a:r>
              <a:rPr lang="ru-RU" u="sng" dirty="0" smtClean="0">
                <a:solidFill>
                  <a:srgbClr val="FF0000"/>
                </a:solidFill>
                <a:effectLst/>
                <a:latin typeface="+mn-lt"/>
              </a:rPr>
              <a:t>Ответ:</a:t>
            </a:r>
            <a:endParaRPr lang="ru-RU" u="sng" dirty="0">
              <a:solidFill>
                <a:srgbClr val="FF0000"/>
              </a:solidFill>
              <a:effectLst/>
              <a:latin typeface="+mn-lt"/>
            </a:endParaRPr>
          </a:p>
        </p:txBody>
      </p:sp>
      <p:sp>
        <p:nvSpPr>
          <p:cNvPr id="3" name="Содержимое 2"/>
          <p:cNvSpPr>
            <a:spLocks noGrp="1"/>
          </p:cNvSpPr>
          <p:nvPr>
            <p:ph idx="1"/>
          </p:nvPr>
        </p:nvSpPr>
        <p:spPr>
          <a:xfrm>
            <a:off x="0" y="1371600"/>
            <a:ext cx="8686800" cy="4937760"/>
          </a:xfrm>
        </p:spPr>
        <p:txBody>
          <a:bodyPr>
            <a:normAutofit/>
          </a:bodyPr>
          <a:lstStyle/>
          <a:p>
            <a:pPr algn="just"/>
            <a:r>
              <a:rPr lang="ru-RU" sz="3200" b="1" i="1" dirty="0" smtClean="0">
                <a:solidFill>
                  <a:schemeClr val="bg1"/>
                </a:solidFill>
              </a:rPr>
              <a:t>В данном случае нет ограничения или нарушения прав человека. Правом на свободу выбора религии обладают только взрослые. Государство уважает права родителей на создание условий для религиозного воспитания. Павел должен будет ходить на занятия в воскресную школу до своего 16-летия, т.е. пока он находится под опекой родителей.</a:t>
            </a:r>
            <a:endParaRPr lang="ru-RU" sz="3200" b="1" i="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90600"/>
            <a:ext cx="8229600" cy="5318760"/>
          </a:xfrm>
        </p:spPr>
        <p:txBody>
          <a:bodyPr>
            <a:normAutofit/>
          </a:bodyPr>
          <a:lstStyle/>
          <a:p>
            <a:pPr>
              <a:buFont typeface="Wingdings" pitchFamily="2" charset="2"/>
              <a:buChar char="Ø"/>
            </a:pPr>
            <a:r>
              <a:rPr lang="ru-RU" sz="4000" b="1" i="1" u="sng" dirty="0" smtClean="0">
                <a:solidFill>
                  <a:schemeClr val="bg1"/>
                </a:solidFill>
              </a:rPr>
              <a:t>«Право» </a:t>
            </a:r>
            <a:r>
              <a:rPr lang="ru-RU" sz="4000" i="1" dirty="0" smtClean="0">
                <a:solidFill>
                  <a:schemeClr val="bg1"/>
                </a:solidFill>
              </a:rPr>
              <a:t>- это то, что государство гарантирует дать своим гражданам, а вот </a:t>
            </a:r>
            <a:r>
              <a:rPr lang="ru-RU" sz="4000" b="1" i="1" u="sng" dirty="0" smtClean="0">
                <a:solidFill>
                  <a:schemeClr val="bg1"/>
                </a:solidFill>
              </a:rPr>
              <a:t>«обязанность», </a:t>
            </a:r>
            <a:r>
              <a:rPr lang="ru-RU" sz="4000" i="1" dirty="0" smtClean="0">
                <a:solidFill>
                  <a:schemeClr val="bg1"/>
                </a:solidFill>
              </a:rPr>
              <a:t>наоборот, - это то, что граждане гарантируют дать своему государству. </a:t>
            </a:r>
          </a:p>
          <a:p>
            <a:pPr algn="ctr">
              <a:buFont typeface="Wingdings" pitchFamily="2" charset="2"/>
              <a:buChar char="Ø"/>
            </a:pPr>
            <a:r>
              <a:rPr lang="ru-RU" sz="4000" i="1" dirty="0" smtClean="0">
                <a:solidFill>
                  <a:schemeClr val="bg1"/>
                </a:solidFill>
              </a:rPr>
              <a:t>В этом и состоит их различие.</a:t>
            </a:r>
            <a:endParaRPr lang="ru-RU" sz="4000" i="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graphicFrame>
        <p:nvGraphicFramePr>
          <p:cNvPr id="4124" name="Group 28"/>
          <p:cNvGraphicFramePr>
            <a:graphicFrameLocks noGrp="1"/>
          </p:cNvGraphicFramePr>
          <p:nvPr>
            <p:ph/>
          </p:nvPr>
        </p:nvGraphicFramePr>
        <p:xfrm>
          <a:off x="457200" y="277813"/>
          <a:ext cx="8229600" cy="5891086"/>
        </p:xfrm>
        <a:graphic>
          <a:graphicData uri="http://schemas.openxmlformats.org/drawingml/2006/table">
            <a:tbl>
              <a:tblPr/>
              <a:tblGrid>
                <a:gridCol w="4906963"/>
                <a:gridCol w="3322637"/>
              </a:tblGrid>
              <a:tr h="6302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charset="0"/>
                        </a:rPr>
                        <a:t>Права и свободы граждан</a:t>
                      </a: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ru-RU" sz="2000" b="1" i="0" u="none" strike="noStrike" cap="none" normalizeH="0" baseline="0" dirty="0" smtClean="0">
                          <a:ln>
                            <a:noFill/>
                          </a:ln>
                          <a:solidFill>
                            <a:schemeClr val="tx1"/>
                          </a:solidFill>
                          <a:effectLst>
                            <a:outerShdw blurRad="38100" dist="38100" dir="2700000" algn="tl">
                              <a:srgbClr val="000000"/>
                            </a:outerShdw>
                          </a:effectLst>
                          <a:latin typeface="Arial" charset="0"/>
                        </a:rPr>
                        <a:t>Обязанности граждан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5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избирать и быть избранным,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равенство прав и свобод,</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жизнь,</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личную неприкосновенность,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защиту своей чести и доброго имени,</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свободное передвижение,</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жилище и его неприкосновенность,</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труд,</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отдых,</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образование,</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охрану здоровья и медицинскую помощь,</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получение юридической помощи,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право на получение социальной помощи,</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свобода мысли и слова,</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свобода совести, свобода вероисповедания,</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свобода информации,</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свобода творчества.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rPr>
                        <a:t>обязанность защищать Родину.</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rPr>
                        <a:t>обязанность соблюдать законы,</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rPr>
                        <a:t>обязанность сохранять природу и окружающую среду,</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rPr>
                        <a:t>обязанность платить налоги.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35" name="Rectangle 39"/>
          <p:cNvSpPr>
            <a:spLocks noChangeArrowheads="1"/>
          </p:cNvSpPr>
          <p:nvPr/>
        </p:nvSpPr>
        <p:spPr bwMode="auto">
          <a:xfrm>
            <a:off x="0" y="6319822"/>
            <a:ext cx="9144000" cy="400110"/>
          </a:xfrm>
          <a:prstGeom prst="rect">
            <a:avLst/>
          </a:prstGeom>
          <a:noFill/>
          <a:ln w="9525">
            <a:noFill/>
            <a:miter lim="800000"/>
            <a:headEnd/>
            <a:tailEnd/>
          </a:ln>
          <a:effectLst/>
        </p:spPr>
        <p:txBody>
          <a:bodyPr wrap="square" anchor="ctr">
            <a:spAutoFit/>
          </a:bodyPr>
          <a:lstStyle/>
          <a:p>
            <a:pPr algn="ctr"/>
            <a:r>
              <a:rPr lang="ru-RU" sz="2000" b="1" dirty="0">
                <a:solidFill>
                  <a:srgbClr val="FFFF00"/>
                </a:solidFill>
              </a:rPr>
              <a:t>Забота о детях, их воспитание – равное право и обязанность родителей.</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2700000" scaled="0"/>
        </a:gradFill>
        <a:effectLst/>
      </p:bgPr>
    </p:bg>
    <p:spTree>
      <p:nvGrpSpPr>
        <p:cNvPr id="1" name=""/>
        <p:cNvGrpSpPr/>
        <p:nvPr/>
      </p:nvGrpSpPr>
      <p:grpSpPr>
        <a:xfrm>
          <a:off x="0" y="0"/>
          <a:ext cx="0" cy="0"/>
          <a:chOff x="0" y="0"/>
          <a:chExt cx="0" cy="0"/>
        </a:xfrm>
      </p:grpSpPr>
      <p:sp>
        <p:nvSpPr>
          <p:cNvPr id="5124" name="Rectangle 4"/>
          <p:cNvSpPr>
            <a:spLocks noChangeArrowheads="1"/>
          </p:cNvSpPr>
          <p:nvPr/>
        </p:nvSpPr>
        <p:spPr bwMode="auto">
          <a:xfrm>
            <a:off x="250825" y="133865"/>
            <a:ext cx="8588376" cy="6740307"/>
          </a:xfrm>
          <a:prstGeom prst="rect">
            <a:avLst/>
          </a:prstGeom>
          <a:noFill/>
          <a:ln w="9525">
            <a:noFill/>
            <a:miter lim="800000"/>
            <a:headEnd/>
            <a:tailEnd/>
          </a:ln>
          <a:effectLst/>
        </p:spPr>
        <p:txBody>
          <a:bodyPr wrap="square" anchor="ctr">
            <a:spAutoFit/>
          </a:bodyPr>
          <a:lstStyle/>
          <a:p>
            <a:pPr algn="just"/>
            <a:r>
              <a:rPr lang="ru-RU" sz="3600" b="1" i="1" dirty="0">
                <a:solidFill>
                  <a:srgbClr val="800000"/>
                </a:solidFill>
              </a:rPr>
              <a:t>«…Знания содержания конституции недостаточно, даже в первом приближении, для понимания политических реалий страны, но это знание необходимое условие для достижения этого понимания. Из этого следует, что без ознакомления с текстом конституции государства не обойтись».</a:t>
            </a:r>
          </a:p>
          <a:p>
            <a:endParaRPr lang="ru-RU" sz="4000" b="1" i="1" dirty="0">
              <a:solidFill>
                <a:srgbClr val="800000"/>
              </a:solidFill>
            </a:endParaRPr>
          </a:p>
          <a:p>
            <a:pPr algn="r"/>
            <a:r>
              <a:rPr lang="ru-RU" sz="4000" dirty="0"/>
              <a:t>        </a:t>
            </a:r>
            <a:r>
              <a:rPr lang="ru-RU" sz="4000" dirty="0" smtClean="0"/>
              <a:t> </a:t>
            </a:r>
            <a:r>
              <a:rPr lang="ru-RU" sz="2800" dirty="0"/>
              <a:t>(</a:t>
            </a:r>
            <a:r>
              <a:rPr lang="ru-RU" sz="2800" dirty="0" err="1"/>
              <a:t>Финер</a:t>
            </a:r>
            <a:r>
              <a:rPr lang="ru-RU" sz="2800" dirty="0"/>
              <a:t> – известный исследователь</a:t>
            </a:r>
          </a:p>
          <a:p>
            <a:pPr algn="r"/>
            <a:r>
              <a:rPr lang="ru-RU" sz="2800" dirty="0"/>
              <a:t> конституций стран мира)</a:t>
            </a:r>
            <a:r>
              <a:rPr lang="ru-RU" sz="2800" dirty="0">
                <a:solidFill>
                  <a:schemeClr val="tx2"/>
                </a:solidFill>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2700000" scaled="0"/>
        </a:gradFill>
        <a:effectLst/>
      </p:bgPr>
    </p:bg>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04800" y="250378"/>
            <a:ext cx="8610600" cy="6001643"/>
          </a:xfrm>
          <a:prstGeom prst="rect">
            <a:avLst/>
          </a:prstGeom>
          <a:noFill/>
          <a:ln w="9525">
            <a:noFill/>
            <a:miter lim="800000"/>
            <a:headEnd/>
            <a:tailEnd/>
          </a:ln>
          <a:effectLst/>
        </p:spPr>
        <p:txBody>
          <a:bodyPr wrap="square" anchor="ctr">
            <a:spAutoFit/>
          </a:bodyPr>
          <a:lstStyle/>
          <a:p>
            <a:pPr algn="just"/>
            <a:r>
              <a:rPr lang="ru-RU" sz="3200" b="1" i="1" dirty="0">
                <a:solidFill>
                  <a:srgbClr val="800000"/>
                </a:solidFill>
              </a:rPr>
              <a:t>«Я часто задумываюсь, не слишком ли большие надежды мы возлагаем на конституции, законы, суды. Это – пустые надежды, поверьте, пустые. Свобода – в сердцах мужчин и женщин, и если она там умерла, никакая конституция не оживит ее, никакая конституция, никакой закон, никакой суд не сможет помочь ей. Пока она в сердцах людей, не нужна ей никакая конституция, никакой закон, никакой суд».</a:t>
            </a:r>
          </a:p>
          <a:p>
            <a:endParaRPr lang="ru-RU" sz="3200" b="1" i="1" dirty="0">
              <a:effectLst>
                <a:outerShdw blurRad="38100" dist="38100" dir="2700000" algn="tl">
                  <a:srgbClr val="000000"/>
                </a:outerShdw>
              </a:effectLst>
            </a:endParaRPr>
          </a:p>
          <a:p>
            <a:pPr algn="r"/>
            <a:r>
              <a:rPr lang="ru-RU" sz="2400" dirty="0"/>
              <a:t>                     </a:t>
            </a:r>
            <a:r>
              <a:rPr lang="ru-RU" sz="3200" dirty="0"/>
              <a:t>(судья </a:t>
            </a:r>
            <a:r>
              <a:rPr lang="ru-RU" sz="3200" dirty="0" err="1"/>
              <a:t>Хэнд</a:t>
            </a:r>
            <a:r>
              <a:rPr lang="ru-RU" sz="3200" dirty="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Содержимое 1"/>
          <p:cNvSpPr>
            <a:spLocks noGrp="1"/>
          </p:cNvSpPr>
          <p:nvPr>
            <p:ph/>
          </p:nvPr>
        </p:nvSpPr>
        <p:spPr/>
        <p:txBody>
          <a:bodyPr>
            <a:normAutofit lnSpcReduction="10000"/>
          </a:bodyPr>
          <a:lstStyle/>
          <a:p>
            <a:r>
              <a:rPr lang="ru-RU" sz="4400" b="1" dirty="0" smtClean="0">
                <a:solidFill>
                  <a:schemeClr val="bg1"/>
                </a:solidFill>
              </a:rPr>
              <a:t>Вывод:</a:t>
            </a:r>
            <a:r>
              <a:rPr lang="ru-RU" dirty="0" smtClean="0">
                <a:solidFill>
                  <a:schemeClr val="bg1"/>
                </a:solidFill>
              </a:rPr>
              <a:t> </a:t>
            </a:r>
            <a:endParaRPr lang="ru-RU" sz="4000" dirty="0" smtClean="0">
              <a:solidFill>
                <a:schemeClr val="bg1"/>
              </a:solidFill>
            </a:endParaRPr>
          </a:p>
          <a:p>
            <a:r>
              <a:rPr lang="ru-RU" sz="4000" dirty="0" smtClean="0">
                <a:solidFill>
                  <a:schemeClr val="bg1"/>
                </a:solidFill>
              </a:rPr>
              <a:t>Очень важно, чтобы люди понимали необходимость конституции, верили в неё и поступали в соответствии с ней. </a:t>
            </a:r>
          </a:p>
          <a:p>
            <a:r>
              <a:rPr lang="ru-RU" sz="4000" dirty="0" smtClean="0">
                <a:solidFill>
                  <a:schemeClr val="bg1"/>
                </a:solidFill>
              </a:rPr>
              <a:t>Конституция влияет на людей, а они на неё. Конституция просвещает народ, дает ему надежду, дает силы действовать.</a:t>
            </a:r>
            <a:endParaRPr lang="ru-RU"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18792" name="Rectangle 8"/>
          <p:cNvSpPr>
            <a:spLocks noGrp="1" noChangeArrowheads="1"/>
          </p:cNvSpPr>
          <p:nvPr>
            <p:ph idx="1"/>
          </p:nvPr>
        </p:nvSpPr>
        <p:spPr>
          <a:xfrm>
            <a:off x="457200" y="1295400"/>
            <a:ext cx="8305800" cy="4783138"/>
          </a:xfrm>
        </p:spPr>
        <p:txBody>
          <a:bodyPr/>
          <a:lstStyle/>
          <a:p>
            <a:pPr eaLnBrk="1" hangingPunct="1"/>
            <a:r>
              <a:rPr lang="ru-RU" sz="2800" b="1" dirty="0" smtClean="0">
                <a:solidFill>
                  <a:schemeClr val="bg1"/>
                </a:solidFill>
              </a:rPr>
              <a:t>Сколько разделов в Конституции Российской Федерации? </a:t>
            </a:r>
          </a:p>
          <a:p>
            <a:pPr eaLnBrk="1" hangingPunct="1"/>
            <a:endParaRPr lang="ru-RU" sz="2800" b="1" dirty="0" smtClean="0"/>
          </a:p>
          <a:p>
            <a:pPr eaLnBrk="1" hangingPunct="1"/>
            <a:endParaRPr lang="ru-RU" sz="2800" dirty="0" smtClean="0"/>
          </a:p>
          <a:p>
            <a:pPr algn="r" eaLnBrk="1" hangingPunct="1"/>
            <a:r>
              <a:rPr lang="ru-RU" sz="2800" dirty="0" smtClean="0"/>
              <a:t>ответ</a:t>
            </a:r>
          </a:p>
        </p:txBody>
      </p:sp>
      <p:sp>
        <p:nvSpPr>
          <p:cNvPr id="118793" name="AutoShape 9"/>
          <p:cNvSpPr>
            <a:spLocks noChangeArrowheads="1"/>
          </p:cNvSpPr>
          <p:nvPr/>
        </p:nvSpPr>
        <p:spPr bwMode="auto">
          <a:xfrm>
            <a:off x="4876800" y="4191000"/>
            <a:ext cx="2057400" cy="1143000"/>
          </a:xfrm>
          <a:prstGeom prst="cloudCallout">
            <a:avLst>
              <a:gd name="adj1" fmla="val 67875"/>
              <a:gd name="adj2" fmla="val -78838"/>
            </a:avLst>
          </a:prstGeom>
          <a:solidFill>
            <a:srgbClr val="66FF66"/>
          </a:solidFill>
          <a:ln w="9525">
            <a:solidFill>
              <a:schemeClr val="tx1"/>
            </a:solidFill>
            <a:round/>
            <a:headEnd/>
            <a:tailEnd/>
          </a:ln>
        </p:spPr>
        <p:txBody>
          <a:bodyPr/>
          <a:lstStyle/>
          <a:p>
            <a:pPr algn="ctr"/>
            <a:r>
              <a:rPr lang="ru-RU" sz="2400" dirty="0">
                <a:solidFill>
                  <a:schemeClr val="bg1"/>
                </a:solidFill>
              </a:rPr>
              <a:t>два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8792">
                                            <p:txEl>
                                              <p:pRg st="3" end="3"/>
                                            </p:txEl>
                                          </p:spTgt>
                                        </p:tgtEl>
                                        <p:attrNameLst>
                                          <p:attrName>style.visibility</p:attrName>
                                        </p:attrNameLst>
                                      </p:cBhvr>
                                      <p:to>
                                        <p:strVal val="visible"/>
                                      </p:to>
                                    </p:set>
                                    <p:anim calcmode="lin" valueType="num">
                                      <p:cBhvr>
                                        <p:cTn id="7" dur="1000" fill="hold"/>
                                        <p:tgtEl>
                                          <p:spTgt spid="11879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18792">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1879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879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18793"/>
                                        </p:tgtEl>
                                        <p:attrNameLst>
                                          <p:attrName>style.visibility</p:attrName>
                                        </p:attrNameLst>
                                      </p:cBhvr>
                                      <p:to>
                                        <p:strVal val="visible"/>
                                      </p:to>
                                    </p:set>
                                    <p:animEffect transition="in" filter="wheel(4)">
                                      <p:cBhvr>
                                        <p:cTn id="15" dur="20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533400" y="1143000"/>
            <a:ext cx="8610600" cy="4935538"/>
          </a:xfrm>
        </p:spPr>
        <p:txBody>
          <a:bodyPr/>
          <a:lstStyle/>
          <a:p>
            <a:pPr eaLnBrk="1" hangingPunct="1"/>
            <a:r>
              <a:rPr lang="ru-RU" sz="2800" b="1" dirty="0" smtClean="0">
                <a:solidFill>
                  <a:schemeClr val="bg1"/>
                </a:solidFill>
              </a:rPr>
              <a:t>Сколько глав в Конституции Российской Федерации? Перечислите их.</a:t>
            </a:r>
            <a:endParaRPr lang="ru-RU" sz="2800" dirty="0" smtClean="0">
              <a:solidFill>
                <a:schemeClr val="bg1"/>
              </a:solidFill>
            </a:endParaRPr>
          </a:p>
          <a:p>
            <a:pPr algn="r" eaLnBrk="1" hangingPunct="1"/>
            <a:r>
              <a:rPr lang="ru-RU" sz="2800" dirty="0" smtClean="0"/>
              <a:t>ответ</a:t>
            </a:r>
          </a:p>
        </p:txBody>
      </p:sp>
      <p:sp>
        <p:nvSpPr>
          <p:cNvPr id="140292" name="AutoShape 4"/>
          <p:cNvSpPr>
            <a:spLocks noChangeArrowheads="1"/>
          </p:cNvSpPr>
          <p:nvPr/>
        </p:nvSpPr>
        <p:spPr bwMode="auto">
          <a:xfrm>
            <a:off x="838200" y="3048000"/>
            <a:ext cx="6858000" cy="3352800"/>
          </a:xfrm>
          <a:prstGeom prst="cloudCallout">
            <a:avLst>
              <a:gd name="adj1" fmla="val 49472"/>
              <a:gd name="adj2" fmla="val -60218"/>
            </a:avLst>
          </a:prstGeom>
          <a:solidFill>
            <a:srgbClr val="66FF66"/>
          </a:solidFill>
          <a:ln w="9525">
            <a:solidFill>
              <a:schemeClr val="tx1"/>
            </a:solidFill>
            <a:round/>
            <a:headEnd/>
            <a:tailEnd/>
          </a:ln>
        </p:spPr>
        <p:txBody>
          <a:bodyPr/>
          <a:lstStyle/>
          <a:p>
            <a:pPr algn="ctr"/>
            <a:r>
              <a:rPr lang="ru-RU" sz="2400" dirty="0">
                <a:solidFill>
                  <a:schemeClr val="bg1"/>
                </a:solidFill>
              </a:rPr>
              <a:t>девять</a:t>
            </a:r>
          </a:p>
        </p:txBody>
      </p:sp>
      <p:sp>
        <p:nvSpPr>
          <p:cNvPr id="140294" name="Text Box 6"/>
          <p:cNvSpPr txBox="1">
            <a:spLocks noChangeArrowheads="1"/>
          </p:cNvSpPr>
          <p:nvPr/>
        </p:nvSpPr>
        <p:spPr bwMode="auto">
          <a:xfrm>
            <a:off x="2590800" y="3962400"/>
            <a:ext cx="4953000" cy="2216150"/>
          </a:xfrm>
          <a:prstGeom prst="rect">
            <a:avLst/>
          </a:prstGeom>
          <a:noFill/>
          <a:ln w="9525">
            <a:noFill/>
            <a:miter lim="800000"/>
            <a:headEnd/>
            <a:tailEnd/>
          </a:ln>
          <a:effectLst/>
        </p:spPr>
        <p:txBody>
          <a:bodyPr>
            <a:spAutoFit/>
          </a:bodyPr>
          <a:lstStyle/>
          <a:p>
            <a:pPr>
              <a:defRPr/>
            </a:pPr>
            <a:r>
              <a:rPr kumimoji="0" lang="ru-RU" sz="1200" dirty="0">
                <a:solidFill>
                  <a:schemeClr val="bg1"/>
                </a:solidFill>
                <a:effectLst>
                  <a:outerShdw blurRad="38100" dist="38100" dir="2700000" algn="tl">
                    <a:srgbClr val="FFFFFF"/>
                  </a:outerShdw>
                </a:effectLst>
              </a:rPr>
              <a:t>Глава 1. Основы конституционного строя  </a:t>
            </a:r>
          </a:p>
          <a:p>
            <a:pPr>
              <a:defRPr/>
            </a:pPr>
            <a:r>
              <a:rPr kumimoji="0" lang="ru-RU" sz="1200" dirty="0">
                <a:solidFill>
                  <a:schemeClr val="bg1"/>
                </a:solidFill>
                <a:effectLst>
                  <a:outerShdw blurRad="38100" dist="38100" dir="2700000" algn="tl">
                    <a:srgbClr val="FFFFFF"/>
                  </a:outerShdw>
                </a:effectLst>
              </a:rPr>
              <a:t>Глава 2. Права и свободы человека и гражданина </a:t>
            </a:r>
          </a:p>
          <a:p>
            <a:pPr>
              <a:defRPr/>
            </a:pPr>
            <a:r>
              <a:rPr kumimoji="0" lang="ru-RU" sz="1200" dirty="0">
                <a:solidFill>
                  <a:schemeClr val="bg1"/>
                </a:solidFill>
                <a:effectLst>
                  <a:outerShdw blurRad="38100" dist="38100" dir="2700000" algn="tl">
                    <a:srgbClr val="FFFFFF"/>
                  </a:outerShdw>
                </a:effectLst>
              </a:rPr>
              <a:t>Глава 3. Федеративное устройство </a:t>
            </a:r>
          </a:p>
          <a:p>
            <a:pPr>
              <a:defRPr/>
            </a:pPr>
            <a:r>
              <a:rPr kumimoji="0" lang="ru-RU" sz="1200" dirty="0">
                <a:solidFill>
                  <a:schemeClr val="bg1"/>
                </a:solidFill>
                <a:effectLst>
                  <a:outerShdw blurRad="38100" dist="38100" dir="2700000" algn="tl">
                    <a:srgbClr val="FFFFFF"/>
                  </a:outerShdw>
                </a:effectLst>
              </a:rPr>
              <a:t>Глава 4. Президент РФ </a:t>
            </a:r>
          </a:p>
          <a:p>
            <a:pPr>
              <a:defRPr/>
            </a:pPr>
            <a:r>
              <a:rPr kumimoji="0" lang="ru-RU" sz="1200" dirty="0">
                <a:solidFill>
                  <a:schemeClr val="bg1"/>
                </a:solidFill>
                <a:effectLst>
                  <a:outerShdw blurRad="38100" dist="38100" dir="2700000" algn="tl">
                    <a:srgbClr val="FFFFFF"/>
                  </a:outerShdw>
                </a:effectLst>
              </a:rPr>
              <a:t>Глава 5. Федеральное Собрание </a:t>
            </a:r>
          </a:p>
          <a:p>
            <a:pPr>
              <a:defRPr/>
            </a:pPr>
            <a:r>
              <a:rPr kumimoji="0" lang="ru-RU" sz="1200" dirty="0">
                <a:solidFill>
                  <a:schemeClr val="bg1"/>
                </a:solidFill>
                <a:effectLst>
                  <a:outerShdw blurRad="38100" dist="38100" dir="2700000" algn="tl">
                    <a:srgbClr val="FFFFFF"/>
                  </a:outerShdw>
                </a:effectLst>
              </a:rPr>
              <a:t>Глава 6. Правительство РФ </a:t>
            </a:r>
          </a:p>
          <a:p>
            <a:pPr>
              <a:defRPr/>
            </a:pPr>
            <a:r>
              <a:rPr kumimoji="0" lang="ru-RU" sz="1200" dirty="0">
                <a:solidFill>
                  <a:schemeClr val="bg1"/>
                </a:solidFill>
                <a:effectLst>
                  <a:outerShdw blurRad="38100" dist="38100" dir="2700000" algn="tl">
                    <a:srgbClr val="FFFFFF"/>
                  </a:outerShdw>
                </a:effectLst>
              </a:rPr>
              <a:t>Глава 7. Судебная власть </a:t>
            </a:r>
          </a:p>
          <a:p>
            <a:pPr>
              <a:defRPr/>
            </a:pPr>
            <a:r>
              <a:rPr kumimoji="0" lang="ru-RU" sz="1200" dirty="0">
                <a:solidFill>
                  <a:schemeClr val="bg1"/>
                </a:solidFill>
                <a:effectLst>
                  <a:outerShdw blurRad="38100" dist="38100" dir="2700000" algn="tl">
                    <a:srgbClr val="FFFFFF"/>
                  </a:outerShdw>
                </a:effectLst>
              </a:rPr>
              <a:t>Глава 8. Местное самоуправление </a:t>
            </a:r>
          </a:p>
          <a:p>
            <a:pPr>
              <a:defRPr/>
            </a:pPr>
            <a:r>
              <a:rPr kumimoji="0" lang="ru-RU" sz="1200" dirty="0">
                <a:solidFill>
                  <a:schemeClr val="bg1"/>
                </a:solidFill>
                <a:effectLst>
                  <a:outerShdw blurRad="38100" dist="38100" dir="2700000" algn="tl">
                    <a:srgbClr val="FFFFFF"/>
                  </a:outerShdw>
                </a:effectLst>
              </a:rPr>
              <a:t>Глава 9. Конституционные поправки и пересмотр </a:t>
            </a:r>
          </a:p>
          <a:p>
            <a:pPr>
              <a:defRPr/>
            </a:pPr>
            <a:r>
              <a:rPr kumimoji="0" lang="ru-RU" sz="1200" dirty="0">
                <a:solidFill>
                  <a:schemeClr val="bg1"/>
                </a:solidFill>
                <a:effectLst>
                  <a:outerShdw blurRad="38100" dist="38100" dir="2700000" algn="tl">
                    <a:srgbClr val="FFFFFF"/>
                  </a:outerShdw>
                </a:effectLst>
              </a:rPr>
              <a:t>              Конституции </a:t>
            </a:r>
          </a:p>
          <a:p>
            <a:pPr>
              <a:spcBef>
                <a:spcPct val="50000"/>
              </a:spcBef>
              <a:defRPr/>
            </a:pP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 calcmode="lin" valueType="num">
                                      <p:cBhvr>
                                        <p:cTn id="7" dur="1000" fill="hold"/>
                                        <p:tgtEl>
                                          <p:spTgt spid="14029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4029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402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02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40292"/>
                                        </p:tgtEl>
                                        <p:attrNameLst>
                                          <p:attrName>style.visibility</p:attrName>
                                        </p:attrNameLst>
                                      </p:cBhvr>
                                      <p:to>
                                        <p:strVal val="visible"/>
                                      </p:to>
                                    </p:set>
                                    <p:animEffect transition="in" filter="wheel(4)">
                                      <p:cBhvr>
                                        <p:cTn id="15" dur="2000"/>
                                        <p:tgtEl>
                                          <p:spTgt spid="14029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0294">
                                            <p:txEl>
                                              <p:pRg st="0" end="0"/>
                                            </p:txEl>
                                          </p:spTgt>
                                        </p:tgtEl>
                                        <p:attrNameLst>
                                          <p:attrName>style.visibility</p:attrName>
                                        </p:attrNameLst>
                                      </p:cBhvr>
                                      <p:to>
                                        <p:strVal val="visible"/>
                                      </p:to>
                                    </p:set>
                                    <p:animEffect transition="in" filter="blinds(horizontal)">
                                      <p:cBhvr>
                                        <p:cTn id="20" dur="500"/>
                                        <p:tgtEl>
                                          <p:spTgt spid="140294">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0294">
                                            <p:txEl>
                                              <p:pRg st="1" end="1"/>
                                            </p:txEl>
                                          </p:spTgt>
                                        </p:tgtEl>
                                        <p:attrNameLst>
                                          <p:attrName>style.visibility</p:attrName>
                                        </p:attrNameLst>
                                      </p:cBhvr>
                                      <p:to>
                                        <p:strVal val="visible"/>
                                      </p:to>
                                    </p:set>
                                    <p:animEffect transition="in" filter="blinds(horizontal)">
                                      <p:cBhvr>
                                        <p:cTn id="23" dur="500"/>
                                        <p:tgtEl>
                                          <p:spTgt spid="140294">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0294">
                                            <p:txEl>
                                              <p:pRg st="2" end="2"/>
                                            </p:txEl>
                                          </p:spTgt>
                                        </p:tgtEl>
                                        <p:attrNameLst>
                                          <p:attrName>style.visibility</p:attrName>
                                        </p:attrNameLst>
                                      </p:cBhvr>
                                      <p:to>
                                        <p:strVal val="visible"/>
                                      </p:to>
                                    </p:set>
                                    <p:animEffect transition="in" filter="blinds(horizontal)">
                                      <p:cBhvr>
                                        <p:cTn id="26" dur="500"/>
                                        <p:tgtEl>
                                          <p:spTgt spid="140294">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40294">
                                            <p:txEl>
                                              <p:pRg st="3" end="3"/>
                                            </p:txEl>
                                          </p:spTgt>
                                        </p:tgtEl>
                                        <p:attrNameLst>
                                          <p:attrName>style.visibility</p:attrName>
                                        </p:attrNameLst>
                                      </p:cBhvr>
                                      <p:to>
                                        <p:strVal val="visible"/>
                                      </p:to>
                                    </p:set>
                                    <p:animEffect transition="in" filter="blinds(horizontal)">
                                      <p:cBhvr>
                                        <p:cTn id="29" dur="500"/>
                                        <p:tgtEl>
                                          <p:spTgt spid="140294">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0294">
                                            <p:txEl>
                                              <p:pRg st="4" end="4"/>
                                            </p:txEl>
                                          </p:spTgt>
                                        </p:tgtEl>
                                        <p:attrNameLst>
                                          <p:attrName>style.visibility</p:attrName>
                                        </p:attrNameLst>
                                      </p:cBhvr>
                                      <p:to>
                                        <p:strVal val="visible"/>
                                      </p:to>
                                    </p:set>
                                    <p:animEffect transition="in" filter="blinds(horizontal)">
                                      <p:cBhvr>
                                        <p:cTn id="32" dur="500"/>
                                        <p:tgtEl>
                                          <p:spTgt spid="140294">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40294">
                                            <p:txEl>
                                              <p:pRg st="5" end="5"/>
                                            </p:txEl>
                                          </p:spTgt>
                                        </p:tgtEl>
                                        <p:attrNameLst>
                                          <p:attrName>style.visibility</p:attrName>
                                        </p:attrNameLst>
                                      </p:cBhvr>
                                      <p:to>
                                        <p:strVal val="visible"/>
                                      </p:to>
                                    </p:set>
                                    <p:animEffect transition="in" filter="blinds(horizontal)">
                                      <p:cBhvr>
                                        <p:cTn id="35" dur="500"/>
                                        <p:tgtEl>
                                          <p:spTgt spid="140294">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40294">
                                            <p:txEl>
                                              <p:pRg st="6" end="6"/>
                                            </p:txEl>
                                          </p:spTgt>
                                        </p:tgtEl>
                                        <p:attrNameLst>
                                          <p:attrName>style.visibility</p:attrName>
                                        </p:attrNameLst>
                                      </p:cBhvr>
                                      <p:to>
                                        <p:strVal val="visible"/>
                                      </p:to>
                                    </p:set>
                                    <p:animEffect transition="in" filter="blinds(horizontal)">
                                      <p:cBhvr>
                                        <p:cTn id="38" dur="500"/>
                                        <p:tgtEl>
                                          <p:spTgt spid="140294">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40294">
                                            <p:txEl>
                                              <p:pRg st="7" end="7"/>
                                            </p:txEl>
                                          </p:spTgt>
                                        </p:tgtEl>
                                        <p:attrNameLst>
                                          <p:attrName>style.visibility</p:attrName>
                                        </p:attrNameLst>
                                      </p:cBhvr>
                                      <p:to>
                                        <p:strVal val="visible"/>
                                      </p:to>
                                    </p:set>
                                    <p:animEffect transition="in" filter="blinds(horizontal)">
                                      <p:cBhvr>
                                        <p:cTn id="41" dur="500"/>
                                        <p:tgtEl>
                                          <p:spTgt spid="140294">
                                            <p:txEl>
                                              <p:pRg st="7" end="7"/>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40294">
                                            <p:txEl>
                                              <p:pRg st="8" end="8"/>
                                            </p:txEl>
                                          </p:spTgt>
                                        </p:tgtEl>
                                        <p:attrNameLst>
                                          <p:attrName>style.visibility</p:attrName>
                                        </p:attrNameLst>
                                      </p:cBhvr>
                                      <p:to>
                                        <p:strVal val="visible"/>
                                      </p:to>
                                    </p:set>
                                    <p:animEffect transition="in" filter="blinds(horizontal)">
                                      <p:cBhvr>
                                        <p:cTn id="44" dur="500"/>
                                        <p:tgtEl>
                                          <p:spTgt spid="1402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1066800"/>
            <a:ext cx="8153400" cy="5011738"/>
          </a:xfrm>
        </p:spPr>
        <p:txBody>
          <a:bodyPr/>
          <a:lstStyle/>
          <a:p>
            <a:pPr eaLnBrk="1" hangingPunct="1"/>
            <a:r>
              <a:rPr lang="ru-RU" sz="2800" b="1" dirty="0" smtClean="0">
                <a:solidFill>
                  <a:schemeClr val="bg1"/>
                </a:solidFill>
              </a:rPr>
              <a:t>Сколько статей в Конституции Российской Федерации? </a:t>
            </a:r>
          </a:p>
          <a:p>
            <a:pPr eaLnBrk="1" hangingPunct="1"/>
            <a:endParaRPr lang="ru-RU" sz="2800" b="1" dirty="0" smtClean="0"/>
          </a:p>
          <a:p>
            <a:pPr eaLnBrk="1" hangingPunct="1"/>
            <a:endParaRPr lang="ru-RU" sz="2800" dirty="0" smtClean="0"/>
          </a:p>
          <a:p>
            <a:pPr algn="r" eaLnBrk="1" hangingPunct="1"/>
            <a:r>
              <a:rPr lang="ru-RU" sz="2800" dirty="0" smtClean="0"/>
              <a:t>ответ</a:t>
            </a:r>
          </a:p>
        </p:txBody>
      </p:sp>
      <p:sp>
        <p:nvSpPr>
          <p:cNvPr id="141316" name="AutoShape 4"/>
          <p:cNvSpPr>
            <a:spLocks noChangeArrowheads="1"/>
          </p:cNvSpPr>
          <p:nvPr/>
        </p:nvSpPr>
        <p:spPr bwMode="auto">
          <a:xfrm>
            <a:off x="4800600" y="3810000"/>
            <a:ext cx="2057400" cy="1143000"/>
          </a:xfrm>
          <a:prstGeom prst="cloudCallout">
            <a:avLst>
              <a:gd name="adj1" fmla="val 69944"/>
              <a:gd name="adj2" fmla="val -69537"/>
            </a:avLst>
          </a:prstGeom>
          <a:solidFill>
            <a:srgbClr val="66FF66"/>
          </a:solidFill>
          <a:ln w="9525">
            <a:solidFill>
              <a:schemeClr val="tx1"/>
            </a:solidFill>
            <a:round/>
            <a:headEnd/>
            <a:tailEnd/>
          </a:ln>
        </p:spPr>
        <p:txBody>
          <a:bodyPr/>
          <a:lstStyle/>
          <a:p>
            <a:pPr algn="ctr"/>
            <a:r>
              <a:rPr lang="ru-RU" sz="2400" dirty="0">
                <a:solidFill>
                  <a:schemeClr val="bg1"/>
                </a:solidFill>
              </a:rPr>
              <a:t>137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1315">
                                            <p:txEl>
                                              <p:pRg st="3" end="3"/>
                                            </p:txEl>
                                          </p:spTgt>
                                        </p:tgtEl>
                                        <p:attrNameLst>
                                          <p:attrName>style.visibility</p:attrName>
                                        </p:attrNameLst>
                                      </p:cBhvr>
                                      <p:to>
                                        <p:strVal val="visible"/>
                                      </p:to>
                                    </p:set>
                                    <p:animEffect transition="in" filter="wipe(down)">
                                      <p:cBhvr>
                                        <p:cTn id="7" dur="500"/>
                                        <p:tgtEl>
                                          <p:spTgt spid="14131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1316"/>
                                        </p:tgtEl>
                                        <p:attrNameLst>
                                          <p:attrName>style.visibility</p:attrName>
                                        </p:attrNameLst>
                                      </p:cBhvr>
                                      <p:to>
                                        <p:strVal val="visible"/>
                                      </p:to>
                                    </p:set>
                                    <p:animEffect transition="in" filter="wheel(4)">
                                      <p:cBhvr>
                                        <p:cTn id="12" dur="20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03D4A8"/>
            </a:gs>
            <a:gs pos="0">
              <a:srgbClr val="00B050"/>
            </a:gs>
            <a:gs pos="25000">
              <a:srgbClr val="21D6E0"/>
            </a:gs>
            <a:gs pos="75000">
              <a:srgbClr val="0087E6"/>
            </a:gs>
            <a:gs pos="100000">
              <a:srgbClr val="005CBF"/>
            </a:gs>
          </a:gsLst>
          <a:lin ang="16200000" scaled="1"/>
        </a:gradFill>
        <a:effectLst/>
      </p:bgPr>
    </p:bg>
    <p:spTree>
      <p:nvGrpSpPr>
        <p:cNvPr id="1" name=""/>
        <p:cNvGrpSpPr/>
        <p:nvPr/>
      </p:nvGrpSpPr>
      <p:grpSpPr>
        <a:xfrm>
          <a:off x="0" y="0"/>
          <a:ext cx="0" cy="0"/>
          <a:chOff x="0" y="0"/>
          <a:chExt cx="0" cy="0"/>
        </a:xfrm>
      </p:grpSpPr>
      <p:sp>
        <p:nvSpPr>
          <p:cNvPr id="136195" name="Rectangle 3"/>
          <p:cNvSpPr>
            <a:spLocks noGrp="1" noChangeArrowheads="1"/>
          </p:cNvSpPr>
          <p:nvPr>
            <p:ph type="body" idx="4294967295"/>
          </p:nvPr>
        </p:nvSpPr>
        <p:spPr>
          <a:xfrm>
            <a:off x="1066800" y="1219200"/>
            <a:ext cx="8077200" cy="4859338"/>
          </a:xfrm>
        </p:spPr>
        <p:txBody>
          <a:bodyPr/>
          <a:lstStyle/>
          <a:p>
            <a:pPr eaLnBrk="1" hangingPunct="1"/>
            <a:r>
              <a:rPr lang="ru-RU" sz="2800" b="1" dirty="0" smtClean="0">
                <a:solidFill>
                  <a:schemeClr val="bg1"/>
                </a:solidFill>
              </a:rPr>
              <a:t>На сколько лет избирается Президент Российской Федерации? </a:t>
            </a:r>
          </a:p>
          <a:p>
            <a:pPr eaLnBrk="1" hangingPunct="1"/>
            <a:endParaRPr lang="ru-RU" sz="2800" b="1" dirty="0" smtClean="0"/>
          </a:p>
          <a:p>
            <a:pPr eaLnBrk="1" hangingPunct="1"/>
            <a:endParaRPr lang="ru-RU" sz="2800" dirty="0" smtClean="0"/>
          </a:p>
          <a:p>
            <a:pPr algn="r" eaLnBrk="1" hangingPunct="1"/>
            <a:r>
              <a:rPr lang="ru-RU" sz="2800" dirty="0" smtClean="0"/>
              <a:t>ответ</a:t>
            </a:r>
          </a:p>
        </p:txBody>
      </p:sp>
      <p:sp>
        <p:nvSpPr>
          <p:cNvPr id="136196" name="AutoShape 4"/>
          <p:cNvSpPr>
            <a:spLocks noChangeArrowheads="1"/>
          </p:cNvSpPr>
          <p:nvPr/>
        </p:nvSpPr>
        <p:spPr bwMode="auto">
          <a:xfrm>
            <a:off x="5181600" y="3962400"/>
            <a:ext cx="2057400" cy="1143000"/>
          </a:xfrm>
          <a:prstGeom prst="cloudCallout">
            <a:avLst>
              <a:gd name="adj1" fmla="val 58574"/>
              <a:gd name="adj2" fmla="val -75116"/>
            </a:avLst>
          </a:prstGeom>
          <a:solidFill>
            <a:srgbClr val="66FF66"/>
          </a:solidFill>
          <a:ln w="9525">
            <a:solidFill>
              <a:schemeClr val="tx1"/>
            </a:solidFill>
            <a:round/>
            <a:headEnd/>
            <a:tailEnd/>
          </a:ln>
        </p:spPr>
        <p:txBody>
          <a:bodyPr/>
          <a:lstStyle/>
          <a:p>
            <a:pPr algn="ctr"/>
            <a:r>
              <a:rPr lang="ru-RU" sz="2400" dirty="0">
                <a:solidFill>
                  <a:schemeClr val="bg1"/>
                </a:solidFill>
              </a:rPr>
              <a:t>на 6 лет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6195">
                                            <p:txEl>
                                              <p:pRg st="3" end="3"/>
                                            </p:txEl>
                                          </p:spTgt>
                                        </p:tgtEl>
                                        <p:attrNameLst>
                                          <p:attrName>style.visibility</p:attrName>
                                        </p:attrNameLst>
                                      </p:cBhvr>
                                      <p:to>
                                        <p:strVal val="visible"/>
                                      </p:to>
                                    </p:set>
                                    <p:anim calcmode="lin" valueType="num">
                                      <p:cBhvr>
                                        <p:cTn id="7" dur="1000" fill="hold"/>
                                        <p:tgtEl>
                                          <p:spTgt spid="13619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3619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3619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619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6196"/>
                                        </p:tgtEl>
                                        <p:attrNameLst>
                                          <p:attrName>style.visibility</p:attrName>
                                        </p:attrNameLst>
                                      </p:cBhvr>
                                      <p:to>
                                        <p:strVal val="visible"/>
                                      </p:to>
                                    </p:set>
                                    <p:animEffect transition="in" filter="blinds(horizontal)">
                                      <p:cBhvr>
                                        <p:cTn id="15"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Apex</Template>
  <TotalTime>994</TotalTime>
  <Words>1501</Words>
  <Application>Microsoft Office PowerPoint</Application>
  <PresentationFormat>Экран (4:3)</PresentationFormat>
  <Paragraphs>261</Paragraphs>
  <Slides>55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55</vt:i4>
      </vt:variant>
    </vt:vector>
  </HeadingPairs>
  <TitlesOfParts>
    <vt:vector size="57" baseType="lpstr">
      <vt:lpstr>Открытая</vt:lpstr>
      <vt:lpstr>Апекс</vt:lpstr>
      <vt:lpstr>Главный гарант наших прав</vt:lpstr>
      <vt:lpstr>ЦелИ: </vt:lpstr>
      <vt:lpstr>Слайд 3</vt:lpstr>
      <vt:lpstr>Слайд 4</vt:lpstr>
      <vt:lpstr>ВИКТОРИНА</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Органы законодательной власти РФ</vt:lpstr>
      <vt:lpstr>Президент РФ</vt:lpstr>
      <vt:lpstr>Схватив крысу Шушеру за хвост, Буратино нарушил ее право на …</vt:lpstr>
      <vt:lpstr>Подарив Буратино азбуку и отпра-вив его в школу, папа Карло на-деялся, что Буратино воспользу-ется своим правом на…</vt:lpstr>
      <vt:lpstr>Буратино хотел попасть в театр, потому что у него было право…</vt:lpstr>
      <vt:lpstr>Напавшие на Буратино кот Базилио и лиса Алиса пытались отнять у него деньги, что является покушением на право Буратино…</vt:lpstr>
      <vt:lpstr>Полицейские, ворвавшиеся в каморку папы Карло, нарушили его право на…</vt:lpstr>
      <vt:lpstr>Известную актрису (назовем ее Надеждой Прекрасной) задержали в магазине за кражу золотых изделий. Все документы по делу вместе с обвинительным заключением были переданы в суд. Данным делом сразу заинтересовались пресса и телевидение. На судебном заседании присутствовала толпа журналистов. Судья давал интервью газетам, радио и телекомпаниям, называя Надежду Прекрасную преступницей и обещая вынести ей суровое наказание, которое станет предупреждением для тех, кто ворует в магазинах.</vt:lpstr>
      <vt:lpstr>Ответ:</vt:lpstr>
      <vt:lpstr>Пятнадцатилетний Павел не верил в Бога. А его родители считали, что каждый должен ходить в церковь, молиться и знать Библию. Родители заставляли Павла ходить в воскресную школу при церкви, несмотя на то, что ребенок этого не хотел.</vt:lpstr>
      <vt:lpstr>Ответ:</vt:lpstr>
      <vt:lpstr>Слайд 51</vt:lpstr>
      <vt:lpstr>Слайд 52</vt:lpstr>
      <vt:lpstr>Слайд 53</vt:lpstr>
      <vt:lpstr>Слайд 54</vt:lpstr>
      <vt:lpstr>Слайд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Связной</dc:creator>
  <cp:lastModifiedBy>Связной</cp:lastModifiedBy>
  <cp:revision>94</cp:revision>
  <cp:lastPrinted>1601-01-01T00:00:00Z</cp:lastPrinted>
  <dcterms:created xsi:type="dcterms:W3CDTF">1601-01-01T00:00:00Z</dcterms:created>
  <dcterms:modified xsi:type="dcterms:W3CDTF">2012-12-15T02:24:09Z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