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package" ContentType="application/vnd.openxmlformats-officedocument.package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3" r:id="rId1"/>
  </p:sldMasterIdLst>
  <p:notesMasterIdLst>
    <p:notesMasterId r:id="rId32"/>
  </p:notesMasterIdLst>
  <p:sldIdLst>
    <p:sldId id="256" r:id="rId2"/>
    <p:sldId id="394" r:id="rId3"/>
    <p:sldId id="367" r:id="rId4"/>
    <p:sldId id="368" r:id="rId5"/>
    <p:sldId id="369" r:id="rId6"/>
    <p:sldId id="370" r:id="rId7"/>
    <p:sldId id="372" r:id="rId8"/>
    <p:sldId id="371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91" r:id="rId17"/>
    <p:sldId id="396" r:id="rId18"/>
    <p:sldId id="346" r:id="rId19"/>
    <p:sldId id="373" r:id="rId20"/>
    <p:sldId id="392" r:id="rId21"/>
    <p:sldId id="378" r:id="rId22"/>
    <p:sldId id="348" r:id="rId23"/>
    <p:sldId id="349" r:id="rId24"/>
    <p:sldId id="350" r:id="rId25"/>
    <p:sldId id="397" r:id="rId26"/>
    <p:sldId id="351" r:id="rId27"/>
    <p:sldId id="352" r:id="rId28"/>
    <p:sldId id="354" r:id="rId29"/>
    <p:sldId id="330" r:id="rId30"/>
    <p:sldId id="399" r:id="rId31"/>
  </p:sldIdLst>
  <p:sldSz cx="9144000" cy="6858000" type="screen4x3"/>
  <p:notesSz cx="6858000" cy="9144000"/>
  <p:embeddedFontLst>
    <p:embeddedFont>
      <p:font typeface="Wingdings 3" pitchFamily="18" charset="2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Tw Cen MT" pitchFamily="34" charset="0"/>
      <p:regular r:id="rId38"/>
      <p:bold r:id="rId39"/>
      <p:italic r:id="rId40"/>
      <p:boldItalic r:id="rId41"/>
    </p:embeddedFont>
    <p:embeddedFont>
      <p:font typeface="Monotype Corsiva" pitchFamily="66" charset="0"/>
      <p:italic r:id="rId42"/>
    </p:embeddedFont>
    <p:embeddedFont>
      <p:font typeface="Arial Black" pitchFamily="34" charset="0"/>
      <p:bold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7002" autoAdjust="0"/>
  </p:normalViewPr>
  <p:slideViewPr>
    <p:cSldViewPr>
      <p:cViewPr varScale="1">
        <p:scale>
          <a:sx n="76" d="100"/>
          <a:sy n="7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0372057706909714E-3"/>
          <c:y val="0.12691111244049857"/>
          <c:w val="0.55125284738041003"/>
          <c:h val="0.820795552630906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 w="12483">
              <a:solidFill>
                <a:srgbClr val="000000"/>
              </a:solidFill>
              <a:prstDash val="solid"/>
            </a:ln>
          </c:spPr>
          <c:dPt>
            <c:idx val="0"/>
            <c:spPr/>
          </c:dPt>
          <c:dPt>
            <c:idx val="1"/>
            <c:spPr/>
          </c:dPt>
          <c:dPt>
            <c:idx val="2"/>
            <c:spPr/>
          </c:dPt>
          <c:dPt>
            <c:idx val="3"/>
            <c:spPr/>
          </c:dPt>
          <c:dPt>
            <c:idx val="4"/>
            <c:spPr/>
          </c:dPt>
          <c:dPt>
            <c:idx val="5"/>
            <c:spPr/>
          </c:dPt>
          <c:dPt>
            <c:idx val="6"/>
            <c:spPr/>
          </c:dPt>
          <c:dPt>
            <c:idx val="7"/>
            <c:spPr/>
          </c:dPt>
          <c:dPt>
            <c:idx val="8"/>
            <c:spPr/>
          </c:dPt>
          <c:dPt>
            <c:idx val="9"/>
            <c:spPr/>
          </c:dPt>
          <c:dPt>
            <c:idx val="10"/>
            <c:spPr>
              <a:solidFill>
                <a:srgbClr val="FFFF00"/>
              </a:solidFill>
              <a:ln w="12483">
                <a:solidFill>
                  <a:srgbClr val="000000"/>
                </a:solidFill>
                <a:prstDash val="solid"/>
              </a:ln>
            </c:spPr>
          </c:dPt>
          <c:cat>
            <c:strRef>
              <c:f>Лист1!$A$2:$A$12</c:f>
              <c:strCache>
                <c:ptCount val="11"/>
                <c:pt idx="0">
                  <c:v>53 д.д</c:v>
                </c:pt>
                <c:pt idx="1">
                  <c:v>23  д.д</c:v>
                </c:pt>
                <c:pt idx="2">
                  <c:v>14 д.д</c:v>
                </c:pt>
                <c:pt idx="3">
                  <c:v>17 д.д</c:v>
                </c:pt>
                <c:pt idx="4">
                  <c:v>67 д.д</c:v>
                </c:pt>
                <c:pt idx="5">
                  <c:v>69 д.д</c:v>
                </c:pt>
                <c:pt idx="6">
                  <c:v>9 д.д</c:v>
                </c:pt>
                <c:pt idx="7">
                  <c:v>8 д.д. </c:v>
                </c:pt>
                <c:pt idx="8">
                  <c:v>18 д.д</c:v>
                </c:pt>
                <c:pt idx="9">
                  <c:v>24 ш.и</c:v>
                </c:pt>
                <c:pt idx="10">
                  <c:v>10 д.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</c:v>
                </c:pt>
                <c:pt idx="1">
                  <c:v>18</c:v>
                </c:pt>
                <c:pt idx="2">
                  <c:v>12</c:v>
                </c:pt>
                <c:pt idx="3">
                  <c:v>12</c:v>
                </c:pt>
                <c:pt idx="4">
                  <c:v>21</c:v>
                </c:pt>
                <c:pt idx="5">
                  <c:v>24</c:v>
                </c:pt>
                <c:pt idx="6">
                  <c:v>14</c:v>
                </c:pt>
                <c:pt idx="7">
                  <c:v>4</c:v>
                </c:pt>
                <c:pt idx="8">
                  <c:v>3</c:v>
                </c:pt>
                <c:pt idx="9">
                  <c:v>8</c:v>
                </c:pt>
                <c:pt idx="10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3366"/>
            </a:solidFill>
            <a:ln w="12483">
              <a:solidFill>
                <a:srgbClr val="000000"/>
              </a:solidFill>
              <a:prstDash val="solid"/>
            </a:ln>
          </c:spPr>
          <c:dPt>
            <c:idx val="0"/>
            <c:spPr/>
          </c:dPt>
          <c:dPt>
            <c:idx val="1"/>
            <c:spPr/>
          </c:dPt>
          <c:dPt>
            <c:idx val="2"/>
            <c:spPr/>
          </c:dPt>
          <c:dPt>
            <c:idx val="3"/>
            <c:spPr/>
          </c:dPt>
          <c:dPt>
            <c:idx val="4"/>
            <c:spPr/>
          </c:dPt>
          <c:dPt>
            <c:idx val="5"/>
            <c:spPr/>
          </c:dPt>
          <c:dPt>
            <c:idx val="6"/>
            <c:spPr/>
          </c:dPt>
          <c:dPt>
            <c:idx val="7"/>
            <c:spPr/>
          </c:dPt>
          <c:dPt>
            <c:idx val="8"/>
            <c:spPr/>
          </c:dPt>
          <c:dPt>
            <c:idx val="9"/>
            <c:spPr/>
          </c:dPt>
          <c:dPt>
            <c:idx val="10"/>
            <c:spPr>
              <a:solidFill>
                <a:srgbClr val="FFFF00"/>
              </a:solidFill>
              <a:ln w="12483">
                <a:solidFill>
                  <a:srgbClr val="000000"/>
                </a:solidFill>
                <a:prstDash val="solid"/>
              </a:ln>
            </c:spPr>
          </c:dPt>
          <c:cat>
            <c:strRef>
              <c:f>Лист1!$A$2:$A$12</c:f>
              <c:strCache>
                <c:ptCount val="11"/>
                <c:pt idx="0">
                  <c:v>53 д.д</c:v>
                </c:pt>
                <c:pt idx="1">
                  <c:v>23  д.д</c:v>
                </c:pt>
                <c:pt idx="2">
                  <c:v>14 д.д</c:v>
                </c:pt>
                <c:pt idx="3">
                  <c:v>17 д.д</c:v>
                </c:pt>
                <c:pt idx="4">
                  <c:v>67 д.д</c:v>
                </c:pt>
                <c:pt idx="5">
                  <c:v>69 д.д</c:v>
                </c:pt>
                <c:pt idx="6">
                  <c:v>9 д.д</c:v>
                </c:pt>
                <c:pt idx="7">
                  <c:v>8 д.д. </c:v>
                </c:pt>
                <c:pt idx="8">
                  <c:v>18 д.д</c:v>
                </c:pt>
                <c:pt idx="9">
                  <c:v>24 ш.и</c:v>
                </c:pt>
                <c:pt idx="10">
                  <c:v>10 д.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FFCC"/>
            </a:solidFill>
            <a:ln w="12483">
              <a:solidFill>
                <a:srgbClr val="000000"/>
              </a:solidFill>
              <a:prstDash val="solid"/>
            </a:ln>
          </c:spPr>
          <c:dPt>
            <c:idx val="0"/>
            <c:spPr/>
          </c:dPt>
          <c:dPt>
            <c:idx val="1"/>
            <c:spPr/>
          </c:dPt>
          <c:dPt>
            <c:idx val="2"/>
            <c:spPr/>
          </c:dPt>
          <c:dPt>
            <c:idx val="3"/>
            <c:spPr/>
          </c:dPt>
          <c:dPt>
            <c:idx val="4"/>
            <c:spPr/>
          </c:dPt>
          <c:dPt>
            <c:idx val="5"/>
            <c:spPr/>
          </c:dPt>
          <c:dPt>
            <c:idx val="6"/>
            <c:spPr/>
          </c:dPt>
          <c:dPt>
            <c:idx val="7"/>
            <c:spPr/>
          </c:dPt>
          <c:dPt>
            <c:idx val="8"/>
            <c:spPr/>
          </c:dPt>
          <c:dPt>
            <c:idx val="9"/>
            <c:spPr/>
          </c:dPt>
          <c:dPt>
            <c:idx val="10"/>
            <c:spPr>
              <a:solidFill>
                <a:srgbClr val="FFFF00"/>
              </a:solidFill>
              <a:ln w="12483">
                <a:solidFill>
                  <a:srgbClr val="000000"/>
                </a:solidFill>
                <a:prstDash val="solid"/>
              </a:ln>
            </c:spPr>
          </c:dPt>
          <c:cat>
            <c:strRef>
              <c:f>Лист1!$A$2:$A$12</c:f>
              <c:strCache>
                <c:ptCount val="11"/>
                <c:pt idx="0">
                  <c:v>53 д.д</c:v>
                </c:pt>
                <c:pt idx="1">
                  <c:v>23  д.д</c:v>
                </c:pt>
                <c:pt idx="2">
                  <c:v>14 д.д</c:v>
                </c:pt>
                <c:pt idx="3">
                  <c:v>17 д.д</c:v>
                </c:pt>
                <c:pt idx="4">
                  <c:v>67 д.д</c:v>
                </c:pt>
                <c:pt idx="5">
                  <c:v>69 д.д</c:v>
                </c:pt>
                <c:pt idx="6">
                  <c:v>9 д.д</c:v>
                </c:pt>
                <c:pt idx="7">
                  <c:v>8 д.д. </c:v>
                </c:pt>
                <c:pt idx="8">
                  <c:v>18 д.д</c:v>
                </c:pt>
                <c:pt idx="9">
                  <c:v>24 ш.и</c:v>
                </c:pt>
                <c:pt idx="10">
                  <c:v>10 д.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CCFFFF"/>
            </a:solidFill>
            <a:ln w="12483">
              <a:solidFill>
                <a:srgbClr val="000000"/>
              </a:solidFill>
              <a:prstDash val="solid"/>
            </a:ln>
          </c:spPr>
          <c:dPt>
            <c:idx val="0"/>
            <c:spPr/>
          </c:dPt>
          <c:dPt>
            <c:idx val="1"/>
            <c:spPr/>
          </c:dPt>
          <c:dPt>
            <c:idx val="2"/>
            <c:spPr/>
          </c:dPt>
          <c:dPt>
            <c:idx val="3"/>
            <c:spPr/>
          </c:dPt>
          <c:dPt>
            <c:idx val="4"/>
            <c:spPr/>
          </c:dPt>
          <c:dPt>
            <c:idx val="5"/>
            <c:spPr/>
          </c:dPt>
          <c:dPt>
            <c:idx val="6"/>
            <c:spPr/>
          </c:dPt>
          <c:dPt>
            <c:idx val="7"/>
            <c:spPr/>
          </c:dPt>
          <c:dPt>
            <c:idx val="8"/>
            <c:spPr/>
          </c:dPt>
          <c:dPt>
            <c:idx val="9"/>
            <c:spPr/>
          </c:dPt>
          <c:dPt>
            <c:idx val="10"/>
            <c:spPr>
              <a:solidFill>
                <a:srgbClr val="FFFF00"/>
              </a:solidFill>
              <a:ln w="12483">
                <a:solidFill>
                  <a:srgbClr val="000000"/>
                </a:solidFill>
                <a:prstDash val="solid"/>
              </a:ln>
            </c:spPr>
          </c:dPt>
          <c:cat>
            <c:strRef>
              <c:f>Лист1!$A$2:$A$12</c:f>
              <c:strCache>
                <c:ptCount val="11"/>
                <c:pt idx="0">
                  <c:v>53 д.д</c:v>
                </c:pt>
                <c:pt idx="1">
                  <c:v>23  д.д</c:v>
                </c:pt>
                <c:pt idx="2">
                  <c:v>14 д.д</c:v>
                </c:pt>
                <c:pt idx="3">
                  <c:v>17 д.д</c:v>
                </c:pt>
                <c:pt idx="4">
                  <c:v>67 д.д</c:v>
                </c:pt>
                <c:pt idx="5">
                  <c:v>69 д.д</c:v>
                </c:pt>
                <c:pt idx="6">
                  <c:v>9 д.д</c:v>
                </c:pt>
                <c:pt idx="7">
                  <c:v>8 д.д. </c:v>
                </c:pt>
                <c:pt idx="8">
                  <c:v>18 д.д</c:v>
                </c:pt>
                <c:pt idx="9">
                  <c:v>24 ш.и</c:v>
                </c:pt>
                <c:pt idx="10">
                  <c:v>10 д.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</c:numCache>
            </c:numRef>
          </c:val>
        </c:ser>
        <c:firstSliceAng val="0"/>
      </c:pieChart>
      <c:spPr>
        <a:noFill/>
        <a:ln w="25412">
          <a:noFill/>
        </a:ln>
      </c:spPr>
    </c:plotArea>
    <c:legend>
      <c:legendPos val="r"/>
      <c:legendEntry>
        <c:idx val="4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wMode val="edge"/>
          <c:hMode val="edge"/>
          <c:x val="0.57094974239331209"/>
          <c:y val="0"/>
          <c:w val="0.98770946560972805"/>
          <c:h val="0.99653978485849881"/>
        </c:manualLayout>
      </c:layout>
      <c:spPr>
        <a:solidFill>
          <a:srgbClr val="FFFF00"/>
        </a:solidFill>
      </c:spPr>
    </c:legend>
    <c:plotVisOnly val="1"/>
    <c:dispBlanksAs val="zero"/>
  </c:chart>
  <c:spPr>
    <a:noFill/>
    <a:ln>
      <a:noFill/>
    </a:ln>
  </c:spPr>
  <c:txPr>
    <a:bodyPr/>
    <a:lstStyle/>
    <a:p>
      <a:pPr>
        <a:defRPr sz="177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учете в ОДН</c:v>
                </c:pt>
              </c:strCache>
            </c:strRef>
          </c:tx>
          <c:dLbls>
            <c:spPr>
              <a:noFill/>
              <a:ln w="25378">
                <a:noFill/>
              </a:ln>
            </c:spPr>
            <c:txPr>
              <a:bodyPr/>
              <a:lstStyle/>
              <a:p>
                <a:pPr>
                  <a:defRPr sz="1399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24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правонарушений</c:v>
                </c:pt>
              </c:strCache>
            </c:strRef>
          </c:tx>
          <c:dLbls>
            <c:spPr>
              <a:noFill/>
              <a:ln w="25378">
                <a:noFill/>
              </a:ln>
            </c:spPr>
            <c:txPr>
              <a:bodyPr/>
              <a:lstStyle/>
              <a:p>
                <a:pPr>
                  <a:defRPr sz="1399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внутриучилищный контроль</c:v>
                </c:pt>
              </c:strCache>
            </c:strRef>
          </c:tx>
          <c:dLbls>
            <c:spPr>
              <a:noFill/>
              <a:ln w="25378">
                <a:noFill/>
              </a:ln>
            </c:spPr>
            <c:txPr>
              <a:bodyPr/>
              <a:lstStyle/>
              <a:p>
                <a:pPr>
                  <a:defRPr sz="1399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87</c:v>
                </c:pt>
                <c:pt idx="1">
                  <c:v>62</c:v>
                </c:pt>
                <c:pt idx="2">
                  <c:v>59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снято с контроля</c:v>
                </c:pt>
              </c:strCache>
            </c:strRef>
          </c:tx>
          <c:dLbls>
            <c:spPr>
              <a:noFill/>
              <a:ln w="25378">
                <a:noFill/>
              </a:ln>
            </c:spPr>
            <c:txPr>
              <a:bodyPr/>
              <a:lstStyle/>
              <a:p>
                <a:pPr>
                  <a:defRPr sz="1399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41</c:v>
                </c:pt>
                <c:pt idx="1">
                  <c:v>12</c:v>
                </c:pt>
                <c:pt idx="2">
                  <c:v>37</c:v>
                </c:pt>
              </c:numCache>
            </c:numRef>
          </c:val>
        </c:ser>
        <c:shape val="cylinder"/>
        <c:axId val="43219584"/>
        <c:axId val="43221376"/>
        <c:axId val="0"/>
      </c:bar3DChart>
      <c:catAx>
        <c:axId val="43219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99" b="1"/>
            </a:pPr>
            <a:endParaRPr lang="ru-RU"/>
          </a:p>
        </c:txPr>
        <c:crossAx val="43221376"/>
        <c:crosses val="autoZero"/>
        <c:auto val="1"/>
        <c:lblAlgn val="ctr"/>
        <c:lblOffset val="100"/>
      </c:catAx>
      <c:valAx>
        <c:axId val="432213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99" b="1"/>
            </a:pPr>
            <a:endParaRPr lang="ru-RU"/>
          </a:p>
        </c:txPr>
        <c:crossAx val="43219584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txPr>
        <a:bodyPr/>
        <a:lstStyle/>
        <a:p>
          <a:pPr>
            <a:defRPr sz="1199" b="1"/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1399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18</c:v>
                </c:pt>
                <c:pt idx="2">
                  <c:v>61</c:v>
                </c:pt>
              </c:numCache>
            </c:numRef>
          </c:val>
        </c:ser>
        <c:shape val="cylinder"/>
        <c:axId val="44835584"/>
        <c:axId val="44837120"/>
        <c:axId val="74006528"/>
      </c:bar3DChart>
      <c:catAx>
        <c:axId val="44835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99" b="1"/>
            </a:pPr>
            <a:endParaRPr lang="ru-RU"/>
          </a:p>
        </c:txPr>
        <c:crossAx val="44837120"/>
        <c:crosses val="autoZero"/>
        <c:auto val="1"/>
        <c:lblAlgn val="ctr"/>
        <c:lblOffset val="100"/>
      </c:catAx>
      <c:valAx>
        <c:axId val="448371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99" b="1"/>
            </a:pPr>
            <a:endParaRPr lang="ru-RU"/>
          </a:p>
        </c:txPr>
        <c:crossAx val="44835584"/>
        <c:crosses val="autoZero"/>
        <c:crossBetween val="between"/>
      </c:valAx>
      <c:serAx>
        <c:axId val="74006528"/>
        <c:scaling>
          <c:orientation val="minMax"/>
        </c:scaling>
        <c:delete val="1"/>
        <c:axPos val="b"/>
        <c:tickLblPos val="none"/>
        <c:crossAx val="44837120"/>
        <c:crosses val="autoZero"/>
      </c:serAx>
      <c:spPr>
        <a:noFill/>
        <a:ln w="25378">
          <a:noFill/>
        </a:ln>
      </c:spPr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2C2DBBF-78B6-4D8C-A64D-1802773EC6FE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C1554BC-6F26-40C9-B0CF-F03177D62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17B492-8A74-4F32-84F2-2FD80AC76EF1}" type="slidenum">
              <a:rPr lang="ru-RU" sz="1200"/>
              <a:pPr algn="r"/>
              <a:t>2</a:t>
            </a:fld>
            <a:endParaRPr lang="ru-RU" sz="12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F5E38C-9F5E-4B0A-9A81-ABC342CC4878}" type="slidenum">
              <a:rPr lang="ru-RU" sz="1200"/>
              <a:pPr algn="r"/>
              <a:t>19</a:t>
            </a:fld>
            <a:endParaRPr lang="ru-RU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gray">
          <a:xfrm>
            <a:off x="8210550" y="2789238"/>
            <a:ext cx="933450" cy="1004887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gray">
          <a:xfrm>
            <a:off x="0" y="2130425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gray">
          <a:xfrm>
            <a:off x="2495550" y="0"/>
            <a:ext cx="1711325" cy="235902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 bwMode="gray">
          <a:xfrm>
            <a:off x="0" y="0"/>
            <a:ext cx="2789238" cy="23590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B964-6175-46A4-8704-0B86F5A08E47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BFDE-8365-4C46-B2AE-66111B120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gray">
          <a:xfrm>
            <a:off x="8210550" y="2789238"/>
            <a:ext cx="933450" cy="1004887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gray">
          <a:xfrm>
            <a:off x="0" y="2130425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gray">
          <a:xfrm>
            <a:off x="2495550" y="0"/>
            <a:ext cx="1711325" cy="235902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 bwMode="gray">
          <a:xfrm>
            <a:off x="0" y="0"/>
            <a:ext cx="2789238" cy="26701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rtlCol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77222-B028-4C66-A0FB-5EAB8862EB79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E56C-D8DB-4878-B57B-48853728C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/>
          <p:cNvSpPr/>
          <p:nvPr/>
        </p:nvSpPr>
        <p:spPr bwMode="gray">
          <a:xfrm>
            <a:off x="0" y="0"/>
            <a:ext cx="9144000" cy="301625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gray">
          <a:xfrm>
            <a:off x="0" y="0"/>
            <a:ext cx="2432050" cy="530225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gray">
          <a:xfrm>
            <a:off x="1427163" y="0"/>
            <a:ext cx="1571625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D56D-81BC-489B-974A-B5C08FDE2D68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FD88-5C09-43F6-A3EB-5CD441815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 bwMode="gray">
          <a:xfrm>
            <a:off x="0" y="6500813"/>
            <a:ext cx="9144000" cy="357187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1"/>
          <p:cNvSpPr/>
          <p:nvPr/>
        </p:nvSpPr>
        <p:spPr bwMode="gray">
          <a:xfrm>
            <a:off x="0" y="0"/>
            <a:ext cx="9144000" cy="301625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12"/>
          <p:cNvSpPr/>
          <p:nvPr/>
        </p:nvSpPr>
        <p:spPr bwMode="gray">
          <a:xfrm>
            <a:off x="0" y="0"/>
            <a:ext cx="301625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3"/>
          <p:cNvSpPr/>
          <p:nvPr/>
        </p:nvSpPr>
        <p:spPr bwMode="gray">
          <a:xfrm>
            <a:off x="0" y="0"/>
            <a:ext cx="2432050" cy="530225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4"/>
          <p:cNvSpPr/>
          <p:nvPr/>
        </p:nvSpPr>
        <p:spPr bwMode="gray">
          <a:xfrm>
            <a:off x="1427163" y="0"/>
            <a:ext cx="1571625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 bwMode="gray">
          <a:xfrm>
            <a:off x="8842375" y="0"/>
            <a:ext cx="301625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B6FF-5184-4F32-9988-EE986DFA4359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BF41-EFE1-4748-AC83-3494F8F54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gray">
          <a:xfrm rot="5400000">
            <a:off x="4572000" y="2349500"/>
            <a:ext cx="6519863" cy="1811337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gray">
          <a:xfrm>
            <a:off x="6553200" y="6135688"/>
            <a:ext cx="987425" cy="7223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gray">
          <a:xfrm>
            <a:off x="8605838" y="1379538"/>
            <a:ext cx="539750" cy="1462087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 bwMode="gray">
          <a:xfrm>
            <a:off x="8604250" y="0"/>
            <a:ext cx="539750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A03A-7635-4588-8971-B989F9509A83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846A-13AB-49EC-A338-C13A04B93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9750"/>
            <a:ext cx="8229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C3478B-5AC6-46ED-9075-3A1035F36DA2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575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025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D99643-37EE-446C-A1A6-6A5DE378F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A5E7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 descr="эмблема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33375"/>
            <a:ext cx="1646237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211638" y="549275"/>
            <a:ext cx="493236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Комитет по образованию Санкт-Петербурга</a:t>
            </a:r>
          </a:p>
          <a:p>
            <a:r>
              <a:rPr lang="ru-RU" sz="1400" b="1">
                <a:latin typeface="Times New Roman" pitchFamily="18" charset="0"/>
              </a:rPr>
              <a:t>Государственное  бюджетное  образовательное учреждение</a:t>
            </a:r>
          </a:p>
          <a:p>
            <a:r>
              <a:rPr lang="ru-RU" sz="1400" b="1">
                <a:latin typeface="Times New Roman" pitchFamily="18" charset="0"/>
              </a:rPr>
              <a:t>Начального профессионального образования</a:t>
            </a:r>
          </a:p>
          <a:p>
            <a:r>
              <a:rPr lang="ru-RU" sz="1400" b="1">
                <a:latin typeface="Times New Roman" pitchFamily="18" charset="0"/>
              </a:rPr>
              <a:t>Профессиональное училище № 70</a:t>
            </a:r>
          </a:p>
          <a:p>
            <a:endParaRPr lang="ru-RU" sz="1400"/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0" y="2066925"/>
            <a:ext cx="896461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sz="2400" b="1">
                <a:latin typeface="Times New Roman" pitchFamily="18" charset="0"/>
              </a:rPr>
              <a:t>     </a:t>
            </a:r>
          </a:p>
          <a:p>
            <a:pPr algn="ctr" eaLnBrk="0" hangingPunct="0"/>
            <a:endParaRPr lang="ru-RU" sz="2400" b="1">
              <a:latin typeface="Times New Roman" pitchFamily="18" charset="0"/>
            </a:endParaRPr>
          </a:p>
          <a:p>
            <a:pPr algn="ctr" eaLnBrk="0" hangingPunct="0"/>
            <a:endParaRPr lang="ru-RU" sz="1100" b="1">
              <a:latin typeface="Times New Roman" pitchFamily="18" charset="0"/>
            </a:endParaRPr>
          </a:p>
          <a:p>
            <a:pPr algn="ctr" eaLnBrk="0" hangingPunct="0"/>
            <a:endParaRPr lang="ru-RU" sz="1100" b="1">
              <a:latin typeface="Times New Roman" pitchFamily="18" charset="0"/>
            </a:endParaRPr>
          </a:p>
          <a:p>
            <a:pPr algn="ctr" eaLnBrk="0" hangingPunct="0"/>
            <a:endParaRPr lang="ru-RU" sz="1100" b="1">
              <a:latin typeface="Times New Roman" pitchFamily="18" charset="0"/>
            </a:endParaRPr>
          </a:p>
          <a:p>
            <a:pPr algn="ctr" eaLnBrk="0" hangingPunct="0"/>
            <a:endParaRPr lang="ru-RU" sz="1100" b="1">
              <a:latin typeface="Times New Roman" pitchFamily="18" charset="0"/>
            </a:endParaRPr>
          </a:p>
        </p:txBody>
      </p:sp>
      <p:pic>
        <p:nvPicPr>
          <p:cNvPr id="7173" name="Picture 4" descr="эмблема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33375"/>
            <a:ext cx="1646237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785813" y="3286125"/>
            <a:ext cx="74295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межведомственного взаимодействия в решении проблем детей-сирот и детей, оставшихся без попечения родителей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000" b="1" i="1" smtClean="0"/>
              <a:t>Система межведомственных взаимоотношений по жизнеобеспечению детей-сирот</a:t>
            </a:r>
            <a:r>
              <a:rPr lang="ru-RU" sz="4000" smtClean="0">
                <a:latin typeface="Tw Cen MT" pitchFamily="34" charset="0"/>
              </a:rPr>
              <a:t> 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000" b="1" smtClean="0"/>
              <a:t>Комитеты социальной защиты населения Санкт-Петербурга и Ленинградской области</a:t>
            </a:r>
          </a:p>
          <a:p>
            <a:r>
              <a:rPr lang="ru-RU" sz="2000" b="1" smtClean="0"/>
              <a:t>Центры занятости населения. Районные администрации</a:t>
            </a:r>
          </a:p>
          <a:p>
            <a:r>
              <a:rPr lang="ru-RU" sz="2000" b="1" smtClean="0"/>
              <a:t>Академия постдипломного образования Сант-Петербурга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960438"/>
          </a:xfrm>
        </p:spPr>
        <p:txBody>
          <a:bodyPr/>
          <a:lstStyle/>
          <a:p>
            <a:r>
              <a:rPr lang="ru-RU" sz="2400" b="1" i="1" smtClean="0"/>
              <a:t>Система межведомственных взаимоотношений по жизнеобеспечению детей-сирот</a:t>
            </a:r>
            <a:r>
              <a:rPr lang="ru-RU" sz="4000" smtClean="0">
                <a:latin typeface="Tw Cen MT" pitchFamily="34" charset="0"/>
              </a:rPr>
              <a:t> 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ru-RU" sz="2000" b="1" smtClean="0"/>
              <a:t>Прокуратура, ГУВД, Следственные комитеты районов Санкт-Петербурга и области, </a:t>
            </a:r>
          </a:p>
          <a:p>
            <a:r>
              <a:rPr lang="ru-RU" sz="2000" b="1" smtClean="0"/>
              <a:t>ГУИН, службы судебных приставов районов Санкт-Петербурга</a:t>
            </a:r>
          </a:p>
          <a:p>
            <a:r>
              <a:rPr lang="ru-RU" sz="2000" b="1" smtClean="0"/>
              <a:t>Районные, городской суд, областной суд, Нотариусы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960438"/>
          </a:xfrm>
        </p:spPr>
        <p:txBody>
          <a:bodyPr/>
          <a:lstStyle/>
          <a:p>
            <a:r>
              <a:rPr lang="ru-RU" sz="2000" b="1" i="1" smtClean="0"/>
              <a:t>Система межведомственных взаимоотношений по жизнеобеспечению детей-сирот</a:t>
            </a:r>
            <a:r>
              <a:rPr lang="ru-RU" sz="4000" smtClean="0">
                <a:latin typeface="Tw Cen MT" pitchFamily="34" charset="0"/>
              </a:rPr>
              <a:t> </a:t>
            </a:r>
          </a:p>
        </p:txBody>
      </p:sp>
      <p:sp>
        <p:nvSpPr>
          <p:cNvPr id="112643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484313"/>
            <a:ext cx="8229600" cy="4525962"/>
          </a:xfrm>
        </p:spPr>
        <p:txBody>
          <a:bodyPr/>
          <a:lstStyle/>
          <a:p>
            <a:r>
              <a:rPr lang="ru-RU" sz="2000" b="1" smtClean="0"/>
              <a:t>Медицинские страховые компании СОГАЗ, Ресо-Мед, ГСКМ.</a:t>
            </a:r>
          </a:p>
          <a:p>
            <a:r>
              <a:rPr lang="ru-RU" sz="2000" b="1" smtClean="0"/>
              <a:t>Больницы города и районов области, психоневрологические диспансеры районов города и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000" b="1" i="1" smtClean="0"/>
              <a:t>Система межведомственных взаимоотношений по жизнеобеспечению детей-сирот</a:t>
            </a:r>
            <a:r>
              <a:rPr lang="ru-RU" sz="4000" smtClean="0">
                <a:latin typeface="Tw Cen MT" pitchFamily="34" charset="0"/>
              </a:rPr>
              <a:t> </a:t>
            </a:r>
          </a:p>
        </p:txBody>
      </p:sp>
      <p:sp>
        <p:nvSpPr>
          <p:cNvPr id="113667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700213"/>
            <a:ext cx="8229600" cy="4525962"/>
          </a:xfrm>
        </p:spPr>
        <p:txBody>
          <a:bodyPr/>
          <a:lstStyle/>
          <a:p>
            <a:r>
              <a:rPr lang="ru-RU" sz="2000" b="1" smtClean="0"/>
              <a:t>Муниципальные образования , пенсионные фонды, паспортные службы, Петроэлектросбыт, Управляющие компании ЖКХ, Энергохолдинг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188913"/>
            <a:ext cx="8229600" cy="960437"/>
          </a:xfrm>
        </p:spPr>
        <p:txBody>
          <a:bodyPr/>
          <a:lstStyle/>
          <a:p>
            <a:r>
              <a:rPr lang="ru-RU" sz="2000" b="1" i="1" smtClean="0"/>
              <a:t>Система межведомственных взаимоотношений по жизнеобеспечению детей-сирот</a:t>
            </a:r>
            <a:r>
              <a:rPr lang="ru-RU" sz="4000" smtClean="0">
                <a:latin typeface="Tw Cen MT" pitchFamily="34" charset="0"/>
              </a:rPr>
              <a:t> 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r>
              <a:rPr lang="ru-RU" sz="2000" smtClean="0"/>
              <a:t>«</a:t>
            </a:r>
            <a:r>
              <a:rPr lang="ru-RU" sz="2000" b="1" smtClean="0"/>
              <a:t>Организатор перевозок»,</a:t>
            </a:r>
          </a:p>
          <a:p>
            <a:r>
              <a:rPr lang="ru-RU" sz="2000" b="1" smtClean="0"/>
              <a:t>«Радиотрансляционная сеть СПб»</a:t>
            </a:r>
          </a:p>
          <a:p>
            <a:r>
              <a:rPr lang="ru-RU" sz="2000" b="1" smtClean="0"/>
              <a:t>«Телекомпания Санкт-Петербургское кабельное телевидение»</a:t>
            </a:r>
          </a:p>
          <a:p>
            <a:r>
              <a:rPr lang="ru-RU" sz="2000" b="1" smtClean="0"/>
              <a:t>органы ЗАКС</a:t>
            </a:r>
            <a:endParaRPr lang="en-US" sz="2000" b="1" smtClean="0"/>
          </a:p>
          <a:p>
            <a:r>
              <a:rPr lang="ru-RU" sz="2000" b="1" smtClean="0"/>
              <a:t>Институт Специальной Педагогики и Психологии им. Рауля Валленберга;</a:t>
            </a:r>
          </a:p>
          <a:p>
            <a:r>
              <a:rPr lang="ru-RU" sz="2000" b="1" smtClean="0"/>
              <a:t>РГПУ им. А.И. Герцена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</a:rPr>
              <a:t>И …СОЦИАЛЬНЫЕ ПАРТНЕРЫ</a:t>
            </a:r>
          </a:p>
        </p:txBody>
      </p:sp>
      <p:sp>
        <p:nvSpPr>
          <p:cNvPr id="11776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z="2000" smtClean="0"/>
          </a:p>
          <a:p>
            <a:pPr>
              <a:lnSpc>
                <a:spcPct val="90000"/>
              </a:lnSpc>
            </a:pPr>
            <a:r>
              <a:rPr lang="ru-RU" sz="2000" smtClean="0"/>
              <a:t>Судебная психиатрия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Следственное управление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ОВиРУГ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ОВИР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Образовательные учреждения для детей-сирот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Предприятия, где организована производственная практика учащихся 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Центры начисления пенсий и пособий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Жилищные агентства</a:t>
            </a:r>
            <a:r>
              <a:rPr lang="ru-RU" sz="2000" smtClean="0">
                <a:latin typeface="Tw Cen MT" pitchFamily="34" charset="0"/>
              </a:rPr>
              <a:t> </a:t>
            </a:r>
          </a:p>
        </p:txBody>
      </p:sp>
      <p:sp>
        <p:nvSpPr>
          <p:cNvPr id="11776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</a:pPr>
            <a:r>
              <a:rPr lang="ru-RU" sz="2000" smtClean="0"/>
              <a:t>налоговые службы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Сбербанк Росии, ВТБ24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почта России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Газпром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юридические консультации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военкоматы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социально-реабилитационные центры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Социальные приюты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Диспансеры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7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7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7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7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7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7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7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7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7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7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7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17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7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7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17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7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7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17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7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7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17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7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7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17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7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17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7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7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17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7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7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17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  <p:bldP spid="117765" grpId="0" build="p"/>
      <p:bldP spid="11776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defTabSz="912813" eaLnBrk="1" hangingPunct="1"/>
            <a:r>
              <a:rPr lang="ru-RU" sz="2400" smtClean="0">
                <a:latin typeface="Tw Cen MT" pitchFamily="34" charset="0"/>
              </a:rPr>
              <a:t>География партнерских отношений</a:t>
            </a: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211138" y="1296988"/>
          <a:ext cx="8582025" cy="561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 txBox="1">
            <a:spLocks noGrp="1"/>
          </p:cNvSpPr>
          <p:nvPr/>
        </p:nvSpPr>
        <p:spPr>
          <a:xfrm>
            <a:off x="457200" y="6537325"/>
            <a:ext cx="2133600" cy="247650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www.themegallery.com</a:t>
            </a:r>
          </a:p>
        </p:txBody>
      </p:sp>
      <p:sp>
        <p:nvSpPr>
          <p:cNvPr id="7" name="Нижний колонтитул 4"/>
          <p:cNvSpPr txBox="1">
            <a:spLocks noGrp="1"/>
          </p:cNvSpPr>
          <p:nvPr/>
        </p:nvSpPr>
        <p:spPr>
          <a:xfrm>
            <a:off x="5870575" y="6537325"/>
            <a:ext cx="2895600" cy="2476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Company Name</a:t>
            </a:r>
          </a:p>
        </p:txBody>
      </p:sp>
      <p:sp>
        <p:nvSpPr>
          <p:cNvPr id="160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Психолого – педагогическая характеристика  выпускников детских домов</a:t>
            </a:r>
            <a:endParaRPr lang="en-US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8027988" y="0"/>
            <a:ext cx="1116012" cy="6207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468313" y="6237288"/>
            <a:ext cx="84248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68313" y="1557338"/>
            <a:ext cx="84963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 </a:t>
            </a:r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+mn-cs"/>
              </a:rPr>
              <a:t>недостаточная сформированность понятийного </a:t>
            </a:r>
          </a:p>
          <a:p>
            <a:pPr marL="177800">
              <a:buFont typeface="Wingdings" pitchFamily="2" charset="2"/>
              <a:buNone/>
              <a:defRPr/>
            </a:pPr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+mn-cs"/>
              </a:rPr>
              <a:t>     мышления;</a:t>
            </a:r>
          </a:p>
          <a:p>
            <a:pPr marL="177800">
              <a:buFont typeface="Wingdings" pitchFamily="2" charset="2"/>
              <a:buChar char="ü"/>
              <a:defRPr/>
            </a:pPr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+mn-cs"/>
              </a:rPr>
              <a:t>  нарушение поведенческой саморегуляции;</a:t>
            </a:r>
          </a:p>
          <a:p>
            <a:pPr marL="177800">
              <a:buFont typeface="Wingdings" pitchFamily="2" charset="2"/>
              <a:buChar char="ü"/>
              <a:defRPr/>
            </a:pPr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+mn-cs"/>
              </a:rPr>
              <a:t>  незрелость эмоционально – волевой сферы;</a:t>
            </a:r>
          </a:p>
          <a:p>
            <a:pPr marL="177800">
              <a:buFont typeface="Wingdings" pitchFamily="2" charset="2"/>
              <a:buChar char="ü"/>
              <a:defRPr/>
            </a:pPr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+mn-cs"/>
              </a:rPr>
              <a:t>  психический инфантилизм;</a:t>
            </a:r>
          </a:p>
          <a:p>
            <a:pPr marL="177800">
              <a:buFont typeface="Wingdings" pitchFamily="2" charset="2"/>
              <a:buChar char="ü"/>
              <a:defRPr/>
            </a:pPr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+mn-cs"/>
              </a:rPr>
              <a:t>  педагогическая запущенность детей, обусловленная </a:t>
            </a:r>
          </a:p>
          <a:p>
            <a:pPr marL="177800">
              <a:buFont typeface="Wingdings" pitchFamily="2" charset="2"/>
              <a:buNone/>
              <a:defRPr/>
            </a:pPr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+mn-cs"/>
              </a:rPr>
              <a:t>     воспитанием в неблагоприятной микросреде;</a:t>
            </a:r>
          </a:p>
          <a:p>
            <a:pPr marL="177800">
              <a:buFont typeface="Wingdings" pitchFamily="2" charset="2"/>
              <a:buChar char="ü"/>
              <a:defRPr/>
            </a:pPr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+mn-cs"/>
              </a:rPr>
              <a:t>  повышенную тревожность; </a:t>
            </a:r>
          </a:p>
          <a:p>
            <a:pPr marL="177800">
              <a:buFont typeface="Wingdings" pitchFamily="2" charset="2"/>
              <a:buChar char="ü"/>
              <a:defRPr/>
            </a:pPr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+mn-cs"/>
              </a:rPr>
              <a:t>  неадекватность самооценки; </a:t>
            </a:r>
          </a:p>
          <a:p>
            <a:pPr marL="177800">
              <a:buFont typeface="Wingdings" pitchFamily="2" charset="2"/>
              <a:buChar char="ü"/>
              <a:defRPr/>
            </a:pPr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+mn-cs"/>
              </a:rPr>
              <a:t>  повышенную агрессивность; </a:t>
            </a:r>
          </a:p>
          <a:p>
            <a:pPr marL="177800">
              <a:buFont typeface="Wingdings" pitchFamily="2" charset="2"/>
              <a:buChar char="ü"/>
              <a:defRPr/>
            </a:pPr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+mn-cs"/>
              </a:rPr>
              <a:t>  несформированность Я-концепции; </a:t>
            </a:r>
          </a:p>
          <a:p>
            <a:pPr marL="177800">
              <a:buFont typeface="Wingdings" pitchFamily="2" charset="2"/>
              <a:buChar char="ü"/>
              <a:defRPr/>
            </a:pPr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+mn-cs"/>
              </a:rPr>
              <a:t>  склонность к адикциям и девиациям поведения</a:t>
            </a:r>
          </a:p>
          <a:p>
            <a:pPr marL="177800"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000" b="1" i="1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013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000" smtClean="0"/>
              <a:t>Немного статистики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/>
              <a:t>1. Общий контингент составляет 552 учащихся из них детей-сирот 306, из них состоит на учете в ОДН как правило от 24 учащихся.  В 2011 году совершено преступлений 2 учащимися из числа детей-сирот, обучающихся в коррекционных группах. В настоящее время один из них помещен в психиатрическую больницу по решению суда. 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   В 2012 год поступили на обучение 3 учащихся в отношении, которых уже были заведены уголовные дела , Один учащийся совершил преступлении, находясь на обучение у нас.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z="2000" smtClean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27650" name="Line 3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76200" cmpd="tri">
            <a:solidFill>
              <a:srgbClr val="3D818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258888" y="260350"/>
            <a:ext cx="668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chemeClr val="tx2"/>
                </a:solidFill>
                <a:latin typeface="Monotype Corsiva" pitchFamily="66" charset="0"/>
              </a:rPr>
              <a:t>Социальный статус обучающихся</a:t>
            </a:r>
          </a:p>
        </p:txBody>
      </p:sp>
      <p:graphicFrame>
        <p:nvGraphicFramePr>
          <p:cNvPr id="129087" name="Group 63"/>
          <p:cNvGraphicFramePr>
            <a:graphicFrameLocks noGrp="1"/>
          </p:cNvGraphicFramePr>
          <p:nvPr/>
        </p:nvGraphicFramePr>
        <p:xfrm>
          <a:off x="323850" y="1571625"/>
          <a:ext cx="8105775" cy="4829175"/>
        </p:xfrm>
        <a:graphic>
          <a:graphicData uri="http://schemas.openxmlformats.org/drawingml/2006/table">
            <a:tbl>
              <a:tblPr/>
              <a:tblGrid>
                <a:gridCol w="747713"/>
                <a:gridCol w="5500687"/>
                <a:gridCol w="1857375"/>
              </a:tblGrid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D818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D818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D818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D818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D818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D818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D818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D818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1.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Контингент обучающихся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2.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Здоровые дети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3.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С ослабленным здоровьем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4.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С ограниченными возможностями здоровья, в т. ч. имеющие инвалидность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5.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Имеющие хронические заболевания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6.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Сироты и дети, оставшиеся без попечения родителей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7.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Из полных семей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8.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Из неполных семей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9.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Из многодетных семей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10.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Круглых сирот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11.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Родители лишены родительских прав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12.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Проживают с опекунами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1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70B4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18" name="Line 4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76200" cmpd="tri">
            <a:solidFill>
              <a:srgbClr val="3D818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>
                <a:cs typeface="+mn-cs"/>
              </a:rPr>
              <a:t> </a:t>
            </a:r>
            <a:r>
              <a:rPr lang="ru-RU" i="1">
                <a:cs typeface="+mn-cs"/>
              </a:rPr>
              <a:t>« </a:t>
            </a:r>
            <a:r>
              <a:rPr lang="ru-RU" sz="2000" b="1" i="1">
                <a:solidFill>
                  <a:schemeClr val="tx2"/>
                </a:solidFill>
                <a:cs typeface="+mn-cs"/>
              </a:rPr>
              <a:t>Научить человека быть счастливым- нельзя</a:t>
            </a:r>
          </a:p>
          <a:p>
            <a:pPr>
              <a:defRPr/>
            </a:pPr>
            <a:r>
              <a:rPr lang="ru-RU" sz="2000" b="1" i="1">
                <a:solidFill>
                  <a:schemeClr val="tx2"/>
                </a:solidFill>
                <a:cs typeface="+mn-cs"/>
              </a:rPr>
              <a:t>   Но воспитать его так, чтобы он был счастливым, можно».</a:t>
            </a:r>
          </a:p>
          <a:p>
            <a:pPr>
              <a:defRPr/>
            </a:pPr>
            <a:r>
              <a:rPr lang="ru-RU" sz="2000" b="1" i="1">
                <a:solidFill>
                  <a:schemeClr val="tx2"/>
                </a:solidFill>
                <a:cs typeface="+mn-cs"/>
              </a:rPr>
              <a:t>                                                        А.С. Макаренко</a:t>
            </a:r>
          </a:p>
        </p:txBody>
      </p:sp>
      <p:pic>
        <p:nvPicPr>
          <p:cNvPr id="9220" name="Picture 9" descr="DSCI0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143000"/>
            <a:ext cx="34559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DSCN04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573463"/>
            <a:ext cx="37449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" descr="DSCN05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573463"/>
            <a:ext cx="41767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Число несовершеннолетних, состоящих на учете в ОДН. </a:t>
            </a:r>
            <a:br>
              <a:rPr lang="ru-RU" sz="2400" b="1" smtClean="0"/>
            </a:br>
            <a:r>
              <a:rPr lang="ru-RU" sz="2400" b="1" smtClean="0"/>
              <a:t>число правонарушений. Число учащихся,</a:t>
            </a:r>
            <a:br>
              <a:rPr lang="ru-RU" sz="2400" b="1" smtClean="0"/>
            </a:br>
            <a:r>
              <a:rPr lang="ru-RU" sz="2400" b="1" smtClean="0"/>
              <a:t> состоящих на внутриучилищном контроле.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2060575"/>
            <a:ext cx="8229600" cy="42481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900113" y="5516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Object 7"/>
          <p:cNvGraphicFramePr>
            <a:graphicFrameLocks/>
          </p:cNvGraphicFramePr>
          <p:nvPr/>
        </p:nvGraphicFramePr>
        <p:xfrm>
          <a:off x="1497013" y="2657475"/>
          <a:ext cx="5673725" cy="373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-323850" y="587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smtClean="0"/>
              <a:t>Рост числа волонтеров- лидеров,</a:t>
            </a:r>
            <a:br>
              <a:rPr lang="ru-RU" sz="2800" b="1" smtClean="0"/>
            </a:br>
            <a:r>
              <a:rPr lang="ru-RU" sz="2800" b="1" smtClean="0"/>
              <a:t> имеющих мотивацию к социально значимой деятельности</a:t>
            </a:r>
            <a:r>
              <a:rPr lang="ru-RU" sz="2800" smtClean="0"/>
              <a:t>.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Object 5"/>
          <p:cNvGraphicFramePr>
            <a:graphicFrameLocks/>
          </p:cNvGraphicFramePr>
          <p:nvPr/>
        </p:nvGraphicFramePr>
        <p:xfrm>
          <a:off x="1606550" y="2246313"/>
          <a:ext cx="5454650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900113" y="5516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ПРОБЛЕМЫ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000" smtClean="0"/>
              <a:t>Условия проживания детей-сирот в д/д  отличаются от  условий в учебных заведениях : образовательные учреждения – более открытые системы: больше свободы (передвижения, общения и т.д., что порождает самовольные уходы).</a:t>
            </a:r>
            <a:r>
              <a:rPr lang="ru-RU" sz="2000" smtClean="0">
                <a:latin typeface="Tw Cen MT" pitchFamily="34" charset="0"/>
              </a:rPr>
              <a:t> </a:t>
            </a:r>
          </a:p>
        </p:txBody>
      </p:sp>
      <p:grpSp>
        <p:nvGrpSpPr>
          <p:cNvPr id="94220" name="Group 59"/>
          <p:cNvGrpSpPr>
            <a:grpSpLocks/>
          </p:cNvGrpSpPr>
          <p:nvPr/>
        </p:nvGrpSpPr>
        <p:grpSpPr bwMode="auto">
          <a:xfrm>
            <a:off x="179388" y="1557338"/>
            <a:ext cx="8351837" cy="665162"/>
            <a:chOff x="295" y="845"/>
            <a:chExt cx="5261" cy="419"/>
          </a:xfrm>
        </p:grpSpPr>
        <p:grpSp>
          <p:nvGrpSpPr>
            <p:cNvPr id="31748" name="Group 3"/>
            <p:cNvGrpSpPr>
              <a:grpSpLocks/>
            </p:cNvGrpSpPr>
            <p:nvPr/>
          </p:nvGrpSpPr>
          <p:grpSpPr bwMode="auto">
            <a:xfrm>
              <a:off x="295" y="845"/>
              <a:ext cx="480" cy="419"/>
              <a:chOff x="1110" y="2656"/>
              <a:chExt cx="1549" cy="1351"/>
            </a:xfrm>
          </p:grpSpPr>
          <p:sp>
            <p:nvSpPr>
              <p:cNvPr id="31752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1753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31749" name="Line 11"/>
            <p:cNvSpPr>
              <a:spLocks noChangeShapeType="1"/>
            </p:cNvSpPr>
            <p:nvPr/>
          </p:nvSpPr>
          <p:spPr bwMode="auto">
            <a:xfrm flipV="1">
              <a:off x="679" y="1207"/>
              <a:ext cx="4877" cy="22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0" name="Text Box 13"/>
            <p:cNvSpPr txBox="1">
              <a:spLocks noChangeArrowheads="1"/>
            </p:cNvSpPr>
            <p:nvPr/>
          </p:nvSpPr>
          <p:spPr bwMode="gray">
            <a:xfrm>
              <a:off x="419" y="907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1</a:t>
              </a:r>
              <a:endParaRPr lang="ru-RU"/>
            </a:p>
          </p:txBody>
        </p:sp>
        <p:sp>
          <p:nvSpPr>
            <p:cNvPr id="31751" name="Rectangle 46"/>
            <p:cNvSpPr>
              <a:spLocks noChangeArrowheads="1"/>
            </p:cNvSpPr>
            <p:nvPr/>
          </p:nvSpPr>
          <p:spPr bwMode="auto">
            <a:xfrm>
              <a:off x="839" y="981"/>
              <a:ext cx="11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ПРОБЛЕМЫ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z="2000" smtClean="0"/>
              <a:t>Воспитанники д./д приходят уже с готовым  жизненным «багажом» </a:t>
            </a:r>
            <a:r>
              <a:rPr lang="ru-RU" sz="2000" b="1" smtClean="0"/>
              <a:t>: </a:t>
            </a:r>
            <a:r>
              <a:rPr lang="ru-RU" sz="2000" smtClean="0"/>
              <a:t>склонность  к употреблению алкоголя и наркотических веществ, склонность  к асоциальному и противоправному поведению.</a:t>
            </a:r>
          </a:p>
          <a:p>
            <a:endParaRPr lang="ru-RU" sz="2000" smtClean="0"/>
          </a:p>
        </p:txBody>
      </p:sp>
      <p:grpSp>
        <p:nvGrpSpPr>
          <p:cNvPr id="95252" name="Group 60"/>
          <p:cNvGrpSpPr>
            <a:grpSpLocks/>
          </p:cNvGrpSpPr>
          <p:nvPr/>
        </p:nvGrpSpPr>
        <p:grpSpPr bwMode="auto">
          <a:xfrm>
            <a:off x="323850" y="2636838"/>
            <a:ext cx="8351838" cy="725487"/>
            <a:chOff x="295" y="1306"/>
            <a:chExt cx="5261" cy="457"/>
          </a:xfrm>
        </p:grpSpPr>
        <p:grpSp>
          <p:nvGrpSpPr>
            <p:cNvPr id="32772" name="Group 7"/>
            <p:cNvGrpSpPr>
              <a:grpSpLocks/>
            </p:cNvGrpSpPr>
            <p:nvPr/>
          </p:nvGrpSpPr>
          <p:grpSpPr bwMode="auto">
            <a:xfrm>
              <a:off x="295" y="1344"/>
              <a:ext cx="480" cy="419"/>
              <a:chOff x="3174" y="2656"/>
              <a:chExt cx="1549" cy="1351"/>
            </a:xfrm>
          </p:grpSpPr>
          <p:sp>
            <p:nvSpPr>
              <p:cNvPr id="32776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2777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40970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32773" name="Line 14"/>
            <p:cNvSpPr>
              <a:spLocks noChangeShapeType="1"/>
            </p:cNvSpPr>
            <p:nvPr/>
          </p:nvSpPr>
          <p:spPr bwMode="auto">
            <a:xfrm>
              <a:off x="679" y="1728"/>
              <a:ext cx="4877" cy="24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4" name="Text Box 16"/>
            <p:cNvSpPr txBox="1">
              <a:spLocks noChangeArrowheads="1"/>
            </p:cNvSpPr>
            <p:nvPr/>
          </p:nvSpPr>
          <p:spPr bwMode="gray">
            <a:xfrm>
              <a:off x="419" y="140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2</a:t>
              </a:r>
              <a:endParaRPr lang="ru-RU"/>
            </a:p>
          </p:txBody>
        </p:sp>
        <p:sp>
          <p:nvSpPr>
            <p:cNvPr id="32775" name="Rectangle 47"/>
            <p:cNvSpPr>
              <a:spLocks noChangeArrowheads="1"/>
            </p:cNvSpPr>
            <p:nvPr/>
          </p:nvSpPr>
          <p:spPr bwMode="auto">
            <a:xfrm>
              <a:off x="839" y="1306"/>
              <a:ext cx="4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ПРОБЛЕМЫ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Tw Cen MT" pitchFamily="34" charset="0"/>
              </a:rPr>
              <a:t> </a:t>
            </a:r>
            <a:endParaRPr lang="ru-RU" smtClean="0"/>
          </a:p>
          <a:p>
            <a:endParaRPr lang="ru-RU" smtClean="0"/>
          </a:p>
          <a:p>
            <a:r>
              <a:rPr lang="ru-RU" sz="2000" smtClean="0"/>
              <a:t>Училище рассматривается как социальное учреждение (главное не профессиональная подготовка, а получение социальных гарантий</a:t>
            </a:r>
            <a:r>
              <a:rPr lang="ru-RU" sz="2000" b="1" smtClean="0"/>
              <a:t> : </a:t>
            </a:r>
            <a:r>
              <a:rPr lang="ru-RU" sz="2000" smtClean="0"/>
              <a:t>получение денежных пособий, наличие общежития и т.д.)</a:t>
            </a:r>
            <a:r>
              <a:rPr lang="ru-RU" sz="2000" smtClean="0">
                <a:latin typeface="Tw Cen MT" pitchFamily="34" charset="0"/>
              </a:rPr>
              <a:t> </a:t>
            </a:r>
          </a:p>
        </p:txBody>
      </p:sp>
      <p:grpSp>
        <p:nvGrpSpPr>
          <p:cNvPr id="96268" name="Group 61"/>
          <p:cNvGrpSpPr>
            <a:grpSpLocks/>
          </p:cNvGrpSpPr>
          <p:nvPr/>
        </p:nvGrpSpPr>
        <p:grpSpPr bwMode="auto">
          <a:xfrm>
            <a:off x="250825" y="1844675"/>
            <a:ext cx="8351838" cy="803275"/>
            <a:chOff x="295" y="1755"/>
            <a:chExt cx="5261" cy="506"/>
          </a:xfrm>
        </p:grpSpPr>
        <p:grpSp>
          <p:nvGrpSpPr>
            <p:cNvPr id="33796" name="Group 17"/>
            <p:cNvGrpSpPr>
              <a:grpSpLocks/>
            </p:cNvGrpSpPr>
            <p:nvPr/>
          </p:nvGrpSpPr>
          <p:grpSpPr bwMode="auto">
            <a:xfrm>
              <a:off x="295" y="1842"/>
              <a:ext cx="480" cy="419"/>
              <a:chOff x="1110" y="2656"/>
              <a:chExt cx="1549" cy="1351"/>
            </a:xfrm>
          </p:grpSpPr>
          <p:sp>
            <p:nvSpPr>
              <p:cNvPr id="33800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3801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40980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33797" name="Line 25"/>
            <p:cNvSpPr>
              <a:spLocks noChangeShapeType="1"/>
            </p:cNvSpPr>
            <p:nvPr/>
          </p:nvSpPr>
          <p:spPr bwMode="auto">
            <a:xfrm>
              <a:off x="679" y="2226"/>
              <a:ext cx="4877" cy="25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798" name="Text Box 27"/>
            <p:cNvSpPr txBox="1">
              <a:spLocks noChangeArrowheads="1"/>
            </p:cNvSpPr>
            <p:nvPr/>
          </p:nvSpPr>
          <p:spPr bwMode="gray">
            <a:xfrm>
              <a:off x="419" y="190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3</a:t>
              </a:r>
              <a:endParaRPr lang="ru-RU"/>
            </a:p>
          </p:txBody>
        </p:sp>
        <p:sp>
          <p:nvSpPr>
            <p:cNvPr id="33799" name="Rectangle 48"/>
            <p:cNvSpPr>
              <a:spLocks noChangeArrowheads="1"/>
            </p:cNvSpPr>
            <p:nvPr/>
          </p:nvSpPr>
          <p:spPr bwMode="auto">
            <a:xfrm>
              <a:off x="839" y="1755"/>
              <a:ext cx="4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ПРОБЛЕМЫ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284538"/>
            <a:ext cx="8229600" cy="2841625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grpSp>
        <p:nvGrpSpPr>
          <p:cNvPr id="163884" name="Group 62"/>
          <p:cNvGrpSpPr>
            <a:grpSpLocks/>
          </p:cNvGrpSpPr>
          <p:nvPr/>
        </p:nvGrpSpPr>
        <p:grpSpPr bwMode="auto">
          <a:xfrm>
            <a:off x="323850" y="4797425"/>
            <a:ext cx="8351838" cy="785813"/>
            <a:chOff x="295" y="2296"/>
            <a:chExt cx="5261" cy="464"/>
          </a:xfrm>
        </p:grpSpPr>
        <p:grpSp>
          <p:nvGrpSpPr>
            <p:cNvPr id="34821" name="Group 21"/>
            <p:cNvGrpSpPr>
              <a:grpSpLocks/>
            </p:cNvGrpSpPr>
            <p:nvPr/>
          </p:nvGrpSpPr>
          <p:grpSpPr bwMode="auto">
            <a:xfrm>
              <a:off x="295" y="2341"/>
              <a:ext cx="480" cy="419"/>
              <a:chOff x="3174" y="2656"/>
              <a:chExt cx="1549" cy="1351"/>
            </a:xfrm>
          </p:grpSpPr>
          <p:sp>
            <p:nvSpPr>
              <p:cNvPr id="34825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34826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40984" name="AutoShape 24"/>
              <p:cNvSpPr>
                <a:spLocks noChangeArrowheads="1"/>
              </p:cNvSpPr>
              <p:nvPr/>
            </p:nvSpPr>
            <p:spPr bwMode="gray">
              <a:xfrm>
                <a:off x="3264" y="2738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34822" name="Line 28"/>
            <p:cNvSpPr>
              <a:spLocks noChangeShapeType="1"/>
            </p:cNvSpPr>
            <p:nvPr/>
          </p:nvSpPr>
          <p:spPr bwMode="auto">
            <a:xfrm>
              <a:off x="657" y="2704"/>
              <a:ext cx="4899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23" name="Text Box 30"/>
            <p:cNvSpPr txBox="1">
              <a:spLocks noChangeArrowheads="1"/>
            </p:cNvSpPr>
            <p:nvPr/>
          </p:nvSpPr>
          <p:spPr bwMode="gray">
            <a:xfrm>
              <a:off x="419" y="2403"/>
              <a:ext cx="223" cy="2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4</a:t>
              </a:r>
              <a:endParaRPr lang="ru-RU"/>
            </a:p>
          </p:txBody>
        </p:sp>
        <p:sp>
          <p:nvSpPr>
            <p:cNvPr id="34824" name="Rectangle 49"/>
            <p:cNvSpPr>
              <a:spLocks noChangeArrowheads="1"/>
            </p:cNvSpPr>
            <p:nvPr/>
          </p:nvSpPr>
          <p:spPr bwMode="auto">
            <a:xfrm>
              <a:off x="839" y="2296"/>
              <a:ext cx="467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1146175" y="2474913"/>
            <a:ext cx="68532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algn="ctr"/>
            <a:r>
              <a:rPr lang="ru-RU" sz="2000"/>
              <a:t>Воспитанники д/д отличаются иждивенческой позицией </a:t>
            </a:r>
          </a:p>
          <a:p>
            <a:pPr marL="342900" indent="-342900" algn="ctr"/>
            <a:r>
              <a:rPr lang="ru-RU" sz="2000"/>
              <a:t> по отношению к  учебному  заведению: </a:t>
            </a:r>
          </a:p>
          <a:p>
            <a:pPr marL="342900" indent="-342900" algn="ctr"/>
            <a:r>
              <a:rPr lang="ru-RU" sz="2000"/>
              <a:t>очень хорошо знают свои права, </a:t>
            </a:r>
          </a:p>
          <a:p>
            <a:pPr marL="342900" indent="-342900" algn="ctr"/>
            <a:r>
              <a:rPr lang="ru-RU" sz="2000"/>
              <a:t>но принципиально  не хотят знать своих</a:t>
            </a:r>
          </a:p>
          <a:p>
            <a:pPr marL="342900" indent="-342900" algn="ctr"/>
            <a:r>
              <a:rPr lang="ru-RU" sz="2000"/>
              <a:t>   обязанностей.</a:t>
            </a:r>
          </a:p>
          <a:p>
            <a:pPr marL="342900" indent="-342900" algn="ctr" eaLnBrk="0" hangingPunct="0"/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ПРОБЛЕМЫ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000" b="1" smtClean="0"/>
              <a:t>Низкий  уровень профессиональной и учебной мотивации у выпускников д/д.– что естественным образом порождает проблемы в обучении.</a:t>
            </a:r>
            <a:r>
              <a:rPr lang="ru-RU" sz="2000" smtClean="0">
                <a:latin typeface="Tw Cen MT" pitchFamily="34" charset="0"/>
              </a:rPr>
              <a:t> 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Предложения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000" b="1" smtClean="0"/>
              <a:t>В случае, если администрация д.д  видит, что ребенок необучаемый    – решать вопрос дальнейшего его жизнеустройства, не перекладывая всю  ответственность на учебные заведения.</a:t>
            </a:r>
            <a:r>
              <a:rPr lang="ru-RU" sz="2000" smtClean="0">
                <a:latin typeface="Tw Cen MT" pitchFamily="34" charset="0"/>
              </a:rPr>
              <a:t> </a:t>
            </a:r>
            <a:endParaRPr lang="ru-RU" sz="2000" smtClean="0"/>
          </a:p>
          <a:p>
            <a:r>
              <a:rPr lang="ru-RU" sz="2000" b="1" smtClean="0"/>
              <a:t>Админитрациям детского дома, социальным Приютам и т.д  необходимо перестроить свою работу по профессиональной ориентации и формированию мотивации у своих       воспитанников.</a:t>
            </a:r>
          </a:p>
          <a:p>
            <a:r>
              <a:rPr lang="ru-RU" sz="2000" b="1" smtClean="0"/>
              <a:t>В случае если ребенок ошибся в выборе профессии взаимодействовать с учебным заведением и с другими заинтересованными организациями по решению его проблемы.</a:t>
            </a:r>
            <a:r>
              <a:rPr lang="ru-RU" sz="2000" smtClean="0"/>
              <a:t> </a:t>
            </a:r>
          </a:p>
          <a:p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ПРЕДЛОЖЕНИЯ</a:t>
            </a:r>
          </a:p>
        </p:txBody>
      </p:sp>
      <p:sp>
        <p:nvSpPr>
          <p:cNvPr id="1003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000" b="1" smtClean="0"/>
              <a:t>Учебным образовательным учреждениям заключать договора о совместной деятельности с  Центрами помощи семьи и детям за год до выпуска из учебного заведения  выпускника.</a:t>
            </a:r>
          </a:p>
          <a:p>
            <a:r>
              <a:rPr lang="ru-RU" sz="2000" b="1" smtClean="0"/>
              <a:t>Организовывать встречи учащихся выпускных курсов с специалистами Центров помощи семье и детям.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260350"/>
            <a:ext cx="7524750" cy="6683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spcAft>
                <a:spcPct val="100000"/>
              </a:spcAft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Основные компоненты в реализации модели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125538"/>
            <a:ext cx="8320088" cy="5470525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333399"/>
              </a:buClr>
              <a:buFont typeface="Wingdings" pitchFamily="2" charset="2"/>
              <a:buNone/>
            </a:pPr>
            <a:endParaRPr lang="ru-RU" sz="2400" b="1" u="sng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>
                <a:srgbClr val="333399"/>
              </a:buClr>
              <a:buFont typeface="Wingdings" pitchFamily="2" charset="2"/>
              <a:buNone/>
            </a:pPr>
            <a:endParaRPr lang="ru-RU" sz="2400" b="1" u="sng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spcBef>
                <a:spcPct val="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ru-RU" sz="2400" b="1" smtClean="0">
                <a:solidFill>
                  <a:srgbClr val="CC3300"/>
                </a:solidFill>
                <a:latin typeface="Calibri" pitchFamily="34" charset="0"/>
              </a:rPr>
              <a:t>Компонент</a:t>
            </a:r>
            <a:r>
              <a:rPr lang="en-US" sz="2400" b="1" smtClean="0">
                <a:solidFill>
                  <a:srgbClr val="CC3300"/>
                </a:solidFill>
                <a:latin typeface="Tw Cen MT" pitchFamily="34" charset="0"/>
              </a:rPr>
              <a:t> 1.</a:t>
            </a:r>
            <a:r>
              <a:rPr lang="en-US" sz="2800" smtClean="0">
                <a:solidFill>
                  <a:srgbClr val="CC3300"/>
                </a:solidFill>
                <a:latin typeface="Tw Cen MT" pitchFamily="34" charset="0"/>
              </a:rPr>
              <a:t> </a:t>
            </a:r>
            <a:r>
              <a:rPr lang="ru-RU" sz="2000" smtClean="0">
                <a:solidFill>
                  <a:srgbClr val="7030A0"/>
                </a:solidFill>
                <a:latin typeface="Calibri" pitchFamily="34" charset="0"/>
              </a:rPr>
              <a:t>Улучшение конкурентных     способностей  </a:t>
            </a:r>
          </a:p>
          <a:p>
            <a:pPr algn="just">
              <a:spcBef>
                <a:spcPct val="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ru-RU" sz="2000" smtClean="0">
                <a:solidFill>
                  <a:srgbClr val="7030A0"/>
                </a:solidFill>
                <a:latin typeface="Calibri" pitchFamily="34" charset="0"/>
              </a:rPr>
              <a:t>                                выпускников  на рынке труда</a:t>
            </a:r>
          </a:p>
          <a:p>
            <a:pPr algn="just">
              <a:spcBef>
                <a:spcPct val="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ru-RU" sz="200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endParaRPr lang="en-US" sz="2000" smtClean="0">
              <a:solidFill>
                <a:srgbClr val="7030A0"/>
              </a:solidFill>
              <a:latin typeface="Tw Cen MT" pitchFamily="34" charset="0"/>
            </a:endParaRPr>
          </a:p>
          <a:p>
            <a:pPr>
              <a:spcBef>
                <a:spcPct val="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ru-RU" sz="2400" b="1" smtClean="0">
                <a:solidFill>
                  <a:srgbClr val="006600"/>
                </a:solidFill>
                <a:latin typeface="Calibri" pitchFamily="34" charset="0"/>
              </a:rPr>
              <a:t>Компонент</a:t>
            </a:r>
            <a:r>
              <a:rPr lang="en-US" sz="2400" b="1" smtClean="0">
                <a:solidFill>
                  <a:srgbClr val="006600"/>
                </a:solidFill>
                <a:latin typeface="Tw Cen MT" pitchFamily="34" charset="0"/>
              </a:rPr>
              <a:t> </a:t>
            </a:r>
            <a:r>
              <a:rPr lang="ru-RU" sz="2400" b="1" smtClean="0">
                <a:solidFill>
                  <a:srgbClr val="006600"/>
                </a:solidFill>
                <a:latin typeface="Calibri" pitchFamily="34" charset="0"/>
              </a:rPr>
              <a:t> 2</a:t>
            </a:r>
            <a:r>
              <a:rPr lang="en-US" sz="2400" b="1" smtClean="0">
                <a:solidFill>
                  <a:srgbClr val="006600"/>
                </a:solidFill>
                <a:latin typeface="Tw Cen MT" pitchFamily="34" charset="0"/>
              </a:rPr>
              <a:t>.</a:t>
            </a:r>
            <a:r>
              <a:rPr lang="en-US" sz="2800" smtClean="0">
                <a:solidFill>
                  <a:srgbClr val="006600"/>
                </a:solidFill>
                <a:latin typeface="Tw Cen MT" pitchFamily="34" charset="0"/>
              </a:rPr>
              <a:t> </a:t>
            </a:r>
            <a:r>
              <a:rPr lang="ru-RU" sz="2000" smtClean="0">
                <a:solidFill>
                  <a:srgbClr val="7030A0"/>
                </a:solidFill>
                <a:latin typeface="Calibri" pitchFamily="34" charset="0"/>
              </a:rPr>
              <a:t>Формирование активной жизненной  </a:t>
            </a:r>
          </a:p>
          <a:p>
            <a:pPr>
              <a:spcBef>
                <a:spcPct val="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ru-RU" sz="2000" smtClean="0">
                <a:solidFill>
                  <a:srgbClr val="7030A0"/>
                </a:solidFill>
                <a:latin typeface="Calibri" pitchFamily="34" charset="0"/>
              </a:rPr>
              <a:t>                           позиции, навыков для преодоления жизненных </a:t>
            </a:r>
          </a:p>
          <a:p>
            <a:pPr>
              <a:spcBef>
                <a:spcPct val="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ru-RU" sz="2000" smtClean="0">
                <a:solidFill>
                  <a:srgbClr val="7030A0"/>
                </a:solidFill>
                <a:latin typeface="Calibri" pitchFamily="34" charset="0"/>
              </a:rPr>
              <a:t>                           трудностей</a:t>
            </a:r>
          </a:p>
          <a:p>
            <a:pPr>
              <a:spcBef>
                <a:spcPct val="0"/>
              </a:spcBef>
              <a:buClr>
                <a:srgbClr val="333399"/>
              </a:buClr>
              <a:buFont typeface="Wingdings" pitchFamily="2" charset="2"/>
              <a:buNone/>
            </a:pPr>
            <a:endParaRPr lang="ru-RU" sz="2000" smtClean="0">
              <a:solidFill>
                <a:srgbClr val="00660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ru-RU" sz="2400" b="1" smtClean="0">
                <a:latin typeface="Calibri" pitchFamily="34" charset="0"/>
              </a:rPr>
              <a:t>Компонент</a:t>
            </a:r>
            <a:r>
              <a:rPr lang="en-US" sz="2400" b="1" smtClean="0">
                <a:latin typeface="Tw Cen MT" pitchFamily="34" charset="0"/>
              </a:rPr>
              <a:t> </a:t>
            </a:r>
            <a:r>
              <a:rPr lang="ru-RU" sz="2400" b="1" smtClean="0">
                <a:latin typeface="Calibri" pitchFamily="34" charset="0"/>
              </a:rPr>
              <a:t>3</a:t>
            </a:r>
            <a:r>
              <a:rPr lang="en-US" sz="2400" b="1" smtClean="0">
                <a:latin typeface="Tw Cen MT" pitchFamily="34" charset="0"/>
              </a:rPr>
              <a:t>.</a:t>
            </a:r>
            <a:r>
              <a:rPr lang="en-US" sz="2800" smtClean="0">
                <a:latin typeface="Tw Cen MT" pitchFamily="34" charset="0"/>
              </a:rPr>
              <a:t> </a:t>
            </a:r>
            <a:r>
              <a:rPr lang="ru-RU" sz="2000" smtClean="0"/>
              <a:t>Социально-психологическая </a:t>
            </a:r>
            <a:r>
              <a:rPr lang="ru-RU" sz="2000" smtClean="0">
                <a:solidFill>
                  <a:srgbClr val="7030A0"/>
                </a:solidFill>
                <a:latin typeface="Calibri" pitchFamily="34" charset="0"/>
              </a:rPr>
              <a:t> поддержка выпускников при выпуске из учебного заведения</a:t>
            </a:r>
          </a:p>
          <a:p>
            <a:pPr>
              <a:buClr>
                <a:srgbClr val="333399"/>
              </a:buClr>
              <a:buFont typeface="Wingdings" pitchFamily="2" charset="2"/>
              <a:buNone/>
            </a:pPr>
            <a:endParaRPr lang="ru-RU" sz="2000" smtClean="0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1476375" y="1196975"/>
            <a:ext cx="712787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1076325" y="2854325"/>
            <a:ext cx="16144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917" name="Rectangle 9"/>
          <p:cNvSpPr>
            <a:spLocks noChangeArrowheads="1"/>
          </p:cNvSpPr>
          <p:nvPr/>
        </p:nvSpPr>
        <p:spPr bwMode="auto">
          <a:xfrm>
            <a:off x="1076325" y="2854325"/>
            <a:ext cx="16129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2411413" y="2951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77832" name="Group 8"/>
          <p:cNvGraphicFramePr>
            <a:graphicFrameLocks noGrp="1"/>
          </p:cNvGraphicFramePr>
          <p:nvPr/>
        </p:nvGraphicFramePr>
        <p:xfrm>
          <a:off x="2700338" y="6597650"/>
          <a:ext cx="625475" cy="1046163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23" name="Рисунок 9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358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МОДЕЛЬ</a:t>
            </a:r>
          </a:p>
        </p:txBody>
      </p:sp>
      <p:sp>
        <p:nvSpPr>
          <p:cNvPr id="1218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smtClean="0"/>
              <a:t>«Организация межведомственного взаимодействия профессионального училища 70  с  органами государственной и муниципальной власти, общественными организациями и другими   институтами гражданского общества по обеспечению успешной социализации детей-сирот и детей,        оставшихся без попечения родителей, в том числе  в период их постинтернатной адаптации».</a:t>
            </a:r>
          </a:p>
          <a:p>
            <a:endParaRPr lang="ru-RU" sz="2000" smtClean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body" idx="4294967295"/>
          </p:nvPr>
        </p:nvSpPr>
        <p:spPr>
          <a:xfrm>
            <a:off x="179388" y="2565400"/>
            <a:ext cx="6140450" cy="3887788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mtClean="0">
              <a:latin typeface="Arial Black" pitchFamily="34" charset="0"/>
            </a:endParaRPr>
          </a:p>
          <a:p>
            <a:pPr>
              <a:buFont typeface="Wingdings 3" pitchFamily="18" charset="2"/>
              <a:buNone/>
            </a:pPr>
            <a:endParaRPr lang="ru-RU" smtClean="0">
              <a:latin typeface="Arial Black" pitchFamily="34" charset="0"/>
            </a:endParaRPr>
          </a:p>
          <a:p>
            <a:pPr>
              <a:buFont typeface="Wingdings 3" pitchFamily="18" charset="2"/>
              <a:buNone/>
            </a:pPr>
            <a:endParaRPr lang="ru-RU" smtClean="0">
              <a:latin typeface="Arial Black" pitchFamily="34" charset="0"/>
            </a:endParaRPr>
          </a:p>
          <a:p>
            <a:pPr>
              <a:buFont typeface="Wingdings 3" pitchFamily="18" charset="2"/>
              <a:buNone/>
            </a:pPr>
            <a:endParaRPr lang="ru-RU" smtClean="0">
              <a:latin typeface="Arial Black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Arial Black" pitchFamily="34" charset="0"/>
              </a:rPr>
              <a:t>                                                                                                                 </a:t>
            </a:r>
          </a:p>
          <a:p>
            <a:pPr>
              <a:buFont typeface="Wingdings 3" pitchFamily="18" charset="2"/>
              <a:buNone/>
            </a:pPr>
            <a:r>
              <a:rPr lang="ru-RU" smtClean="0">
                <a:latin typeface="Arial Black" pitchFamily="34" charset="0"/>
              </a:rPr>
              <a:t>                                                                                                                  </a:t>
            </a:r>
          </a:p>
          <a:p>
            <a:pPr>
              <a:buFont typeface="Wingdings 3" pitchFamily="18" charset="2"/>
              <a:buNone/>
            </a:pPr>
            <a:endParaRPr lang="ru-RU" smtClean="0">
              <a:latin typeface="Arial Black" pitchFamily="34" charset="0"/>
            </a:endParaRPr>
          </a:p>
          <a:p>
            <a:pPr>
              <a:buFont typeface="Wingdings 3" pitchFamily="18" charset="2"/>
              <a:buNone/>
            </a:pPr>
            <a:endParaRPr lang="ru-RU" smtClean="0">
              <a:latin typeface="Arial Black" pitchFamily="34" charset="0"/>
            </a:endParaRPr>
          </a:p>
        </p:txBody>
      </p:sp>
      <p:pic>
        <p:nvPicPr>
          <p:cNvPr id="39938" name="Picture 4" descr="эмблема копия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0"/>
            <a:ext cx="1176338" cy="1143000"/>
          </a:xfrm>
        </p:spPr>
      </p:pic>
      <p:pic>
        <p:nvPicPr>
          <p:cNvPr id="39939" name="Picture 4" descr="mail5"/>
          <p:cNvPicPr>
            <a:picLocks noChangeAspect="1" noChangeArrowheads="1" noCrop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6551613" y="3644900"/>
            <a:ext cx="20161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5976938" y="5187950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endParaRPr lang="ru-RU" b="1" i="1"/>
          </a:p>
          <a:p>
            <a:pPr marL="342900" indent="-342900" algn="ctr"/>
            <a:r>
              <a:rPr lang="en-US" b="1" i="1"/>
              <a:t>pu70@inbox.ru</a:t>
            </a:r>
          </a:p>
        </p:txBody>
      </p:sp>
      <p:pic>
        <p:nvPicPr>
          <p:cNvPr id="39941" name="Picture 9" descr="thumb105495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276475"/>
            <a:ext cx="61214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цель:</a:t>
            </a:r>
          </a:p>
        </p:txBody>
      </p:sp>
      <p:sp>
        <p:nvSpPr>
          <p:cNvPr id="1228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000" b="1" smtClean="0"/>
              <a:t>Осуществление комплексного социально – педагогического сопровождения в  организации подготовки</a:t>
            </a:r>
            <a:r>
              <a:rPr lang="ru-RU" sz="2000" b="1" i="1" smtClean="0"/>
              <a:t> </a:t>
            </a:r>
            <a:r>
              <a:rPr lang="ru-RU" sz="2000" b="1" smtClean="0"/>
              <a:t>социально устойчивого выпускника, через развитие системы социального партнерства воспитательной деятельности, включая в нее все заинтересованные организации района, города.</a:t>
            </a:r>
            <a:r>
              <a:rPr lang="ru-RU" sz="2000" b="1" smtClean="0">
                <a:latin typeface="Tw Cen M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000" b="1" smtClean="0"/>
              <a:t>ЗАДАЧИ:</a:t>
            </a:r>
          </a:p>
        </p:txBody>
      </p:sp>
      <p:sp>
        <p:nvSpPr>
          <p:cNvPr id="1239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smtClean="0"/>
              <a:t>Создание системы социально-психологических условий, способствующих обучению и развитию каждого ребёнка;</a:t>
            </a:r>
          </a:p>
          <a:p>
            <a:pPr>
              <a:lnSpc>
                <a:spcPct val="80000"/>
              </a:lnSpc>
            </a:pPr>
            <a:r>
              <a:rPr lang="ru-RU" sz="2000" b="1" i="1" smtClean="0"/>
              <a:t>Выявление основных проблем учащихся, определение причин их возникновения путей и средств их решения;</a:t>
            </a:r>
          </a:p>
          <a:p>
            <a:pPr>
              <a:lnSpc>
                <a:spcPct val="80000"/>
              </a:lnSpc>
            </a:pPr>
            <a:r>
              <a:rPr lang="ru-RU" sz="2000" b="1" i="1" smtClean="0"/>
              <a:t>Разработка, планирование и реализация комплексной психолого-педагогической стратегии сопровождения каждого учащегося в процессе его обучения, в профессиональном самоопределении.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960438"/>
          </a:xfrm>
        </p:spPr>
        <p:txBody>
          <a:bodyPr/>
          <a:lstStyle/>
          <a:p>
            <a:r>
              <a:rPr lang="ru-RU" sz="2000" b="1" smtClean="0"/>
              <a:t>ЗАДАЧИ:</a:t>
            </a:r>
          </a:p>
        </p:txBody>
      </p:sp>
      <p:sp>
        <p:nvSpPr>
          <p:cNvPr id="1249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000" b="1" i="1" smtClean="0"/>
              <a:t>сотрудничество с государственными учреждениями по социальной и нормативно – правовой поддержке учащихся из числа детей сирот, и детей, оставшихся ез попечения родителей;</a:t>
            </a:r>
          </a:p>
          <a:p>
            <a:r>
              <a:rPr lang="ru-RU" sz="2000" b="1" i="1" smtClean="0"/>
              <a:t>обеспечение выполнения социальных гарантий в отношении каждого учащегося из числа детей - сирот и детей, оставшихся без попечения родителей;</a:t>
            </a:r>
          </a:p>
          <a:p>
            <a:endParaRPr lang="ru-RU" sz="2000" smtClean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000" b="1" smtClean="0"/>
              <a:t>ЗАДАЧИ:</a:t>
            </a:r>
          </a:p>
        </p:txBody>
      </p:sp>
      <p:sp>
        <p:nvSpPr>
          <p:cNvPr id="1280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000" smtClean="0"/>
              <a:t>Формы взаимодействия разнообразны: организационно-административное содействие, совместное формирование и использование банков данных, общие технологии и стратегии.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000" b="1" i="1" smtClean="0"/>
              <a:t>Система межведомственных взаимоотношений по жизнеобеспечению детей-сирот</a:t>
            </a:r>
            <a:r>
              <a:rPr lang="ru-RU" sz="4000" smtClean="0">
                <a:latin typeface="Tw Cen MT" pitchFamily="34" charset="0"/>
              </a:rPr>
              <a:t> </a:t>
            </a:r>
          </a:p>
        </p:txBody>
      </p:sp>
      <p:sp>
        <p:nvSpPr>
          <p:cNvPr id="1269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000" smtClean="0"/>
              <a:t>Государство реализует социальную политику через социальные программы и сеть государственных и общественных учреждений. Обеспечение доступной среды жизнедеятельности детей сирот и детей, оставшихся ез попечения родителей  осуществляется структурой, в которую входят различные ведомства.</a:t>
            </a:r>
            <a:r>
              <a:rPr lang="ru-RU" sz="2000" smtClean="0">
                <a:latin typeface="Tw Cen M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960438"/>
          </a:xfrm>
        </p:spPr>
        <p:txBody>
          <a:bodyPr/>
          <a:lstStyle/>
          <a:p>
            <a:r>
              <a:rPr lang="ru-RU" sz="2000" b="1" i="1" smtClean="0"/>
              <a:t>Система межведомственных взаимоотношений по жизнеобеспечению детей-сирот</a:t>
            </a:r>
            <a:r>
              <a:rPr lang="ru-RU" sz="4000" smtClean="0">
                <a:latin typeface="Tw Cen MT" pitchFamily="34" charset="0"/>
              </a:rPr>
              <a:t> </a:t>
            </a:r>
          </a:p>
        </p:txBody>
      </p:sp>
      <p:sp>
        <p:nvSpPr>
          <p:cNvPr id="107526" name="Rectangle 6"/>
          <p:cNvSpPr>
            <a:spLocks noGrp="1"/>
          </p:cNvSpPr>
          <p:nvPr>
            <p:ph type="body" idx="4294967295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ru-RU" sz="2000" b="1" smtClean="0"/>
              <a:t>Комитет по образованию Правительства Санкт-Петербурга</a:t>
            </a:r>
          </a:p>
          <a:p>
            <a:r>
              <a:rPr lang="ru-RU" sz="2000" b="1" smtClean="0"/>
              <a:t>Комитет по социальной политике Санкт-Петербурга</a:t>
            </a:r>
            <a:endParaRPr lang="en-US" sz="2000" b="1" smtClean="0"/>
          </a:p>
          <a:p>
            <a:r>
              <a:rPr lang="ru-RU" sz="2000" b="1" smtClean="0"/>
              <a:t>Жилищный комитет</a:t>
            </a:r>
          </a:p>
          <a:p>
            <a:r>
              <a:rPr lang="ru-RU" sz="2000" b="1" smtClean="0"/>
              <a:t>Центры социальной помощи семье и детям районов Санкт-Петербурга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build="p"/>
    </p:bldLst>
  </p:timing>
</p:sld>
</file>

<file path=ppt/theme/theme1.xml><?xml version="1.0" encoding="utf-8"?>
<a:theme xmlns:a="http://schemas.openxmlformats.org/drawingml/2006/main" name="6_TS010271166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6_TS010271166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TS010271166</Template>
  <TotalTime>1235</TotalTime>
  <Words>904</Words>
  <Application>Microsoft Office PowerPoint</Application>
  <PresentationFormat>Экран (4:3)</PresentationFormat>
  <Paragraphs>188</Paragraphs>
  <Slides>30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5" baseType="lpstr">
      <vt:lpstr>Arial</vt:lpstr>
      <vt:lpstr>Wingdings 3</vt:lpstr>
      <vt:lpstr>Calibri</vt:lpstr>
      <vt:lpstr>Times New Roman</vt:lpstr>
      <vt:lpstr>Tw Cen MT</vt:lpstr>
      <vt:lpstr>Wingdings</vt:lpstr>
      <vt:lpstr>Monotype Corsiva</vt:lpstr>
      <vt:lpstr>Arial Black</vt:lpstr>
      <vt:lpstr>6_TS010271166</vt:lpstr>
      <vt:lpstr>6_TS010271166</vt:lpstr>
      <vt:lpstr>6_TS010271166</vt:lpstr>
      <vt:lpstr>6_TS010271166</vt:lpstr>
      <vt:lpstr>6_TS010271166</vt:lpstr>
      <vt:lpstr>6_TS010271166</vt:lpstr>
      <vt:lpstr>Диаграмма Microsoft Excel</vt:lpstr>
      <vt:lpstr>Слайд 1</vt:lpstr>
      <vt:lpstr>Слайд 2</vt:lpstr>
      <vt:lpstr>МОДЕЛЬ</vt:lpstr>
      <vt:lpstr>цель:</vt:lpstr>
      <vt:lpstr>ЗАДАЧИ:</vt:lpstr>
      <vt:lpstr>ЗАДАЧИ:</vt:lpstr>
      <vt:lpstr>ЗАДАЧИ:</vt:lpstr>
      <vt:lpstr>Система межведомственных взаимоотношений по жизнеобеспечению детей-сирот </vt:lpstr>
      <vt:lpstr>Система межведомственных взаимоотношений по жизнеобеспечению детей-сирот </vt:lpstr>
      <vt:lpstr>Система межведомственных взаимоотношений по жизнеобеспечению детей-сирот </vt:lpstr>
      <vt:lpstr>Система межведомственных взаимоотношений по жизнеобеспечению детей-сирот </vt:lpstr>
      <vt:lpstr>Система межведомственных взаимоотношений по жизнеобеспечению детей-сирот </vt:lpstr>
      <vt:lpstr>Система межведомственных взаимоотношений по жизнеобеспечению детей-сирот </vt:lpstr>
      <vt:lpstr>Система межведомственных взаимоотношений по жизнеобеспечению детей-сирот </vt:lpstr>
      <vt:lpstr>И …СОЦИАЛЬНЫЕ ПАРТНЕРЫ</vt:lpstr>
      <vt:lpstr>География партнерских отношений</vt:lpstr>
      <vt:lpstr>Психолого – педагогическая характеристика  выпускников детских домов</vt:lpstr>
      <vt:lpstr>Немного статистики</vt:lpstr>
      <vt:lpstr>Слайд 19</vt:lpstr>
      <vt:lpstr>Число несовершеннолетних, состоящих на учете в ОДН.  число правонарушений. Число учащихся,  состоящих на внутриучилищном контроле.</vt:lpstr>
      <vt:lpstr>Рост числа волонтеров- лидеров,  имеющих мотивацию к социально значимой деятельности.</vt:lpstr>
      <vt:lpstr>ПРОБЛЕМЫ</vt:lpstr>
      <vt:lpstr>ПРОБЛЕМЫ</vt:lpstr>
      <vt:lpstr>ПРОБЛЕМЫ</vt:lpstr>
      <vt:lpstr>ПРОБЛЕМЫ</vt:lpstr>
      <vt:lpstr>ПРОБЛЕМЫ</vt:lpstr>
      <vt:lpstr>Предложения</vt:lpstr>
      <vt:lpstr>ПРЕДЛОЖЕНИЯ</vt:lpstr>
      <vt:lpstr>Основные компоненты в реализации модели 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user</cp:lastModifiedBy>
  <cp:revision>110</cp:revision>
  <dcterms:created xsi:type="dcterms:W3CDTF">2012-01-24T21:30:24Z</dcterms:created>
  <dcterms:modified xsi:type="dcterms:W3CDTF">2013-11-17T13:12:22Z</dcterms:modified>
</cp:coreProperties>
</file>