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86" r:id="rId10"/>
    <p:sldId id="264" r:id="rId11"/>
    <p:sldId id="265" r:id="rId12"/>
    <p:sldId id="280" r:id="rId13"/>
    <p:sldId id="281" r:id="rId14"/>
    <p:sldId id="267" r:id="rId15"/>
    <p:sldId id="268" r:id="rId16"/>
    <p:sldId id="269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2" r:id="rId26"/>
    <p:sldId id="283" r:id="rId27"/>
    <p:sldId id="284" r:id="rId28"/>
    <p:sldId id="285" r:id="rId2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56" autoAdjust="0"/>
    <p:restoredTop sz="43455" autoAdjust="0"/>
  </p:normalViewPr>
  <p:slideViewPr>
    <p:cSldViewPr>
      <p:cViewPr varScale="1">
        <p:scale>
          <a:sx n="71" d="100"/>
          <a:sy n="71" d="100"/>
        </p:scale>
        <p:origin x="-125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17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DE5CBBAD-47D3-4617-8266-206FDADAD6A6}" type="datetimeFigureOut">
              <a:rPr lang="ru-RU"/>
              <a:pPr>
                <a:defRPr/>
              </a:pPr>
              <a:t>04.11.2013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9F9AC62E-34F0-4A6B-8C06-6BA9F4E602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39091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9AC62E-34F0-4A6B-8C06-6BA9F4E60268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76238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7AED818-6305-416F-B5EE-6CAAF16978A8}" type="slidenum">
              <a:rPr lang="ru-RU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audio" Target="../media/audio1.wav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CECD5F-D6DC-420D-95E4-C32891E38C24}" type="datetimeFigureOut">
              <a:rPr lang="ru-RU"/>
              <a:pPr>
                <a:defRPr/>
              </a:pPr>
              <a:t>04.11.2013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078D4B-BB0B-4F22-AB1D-D5B5B20C41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39D4AD-5500-4661-AA1D-CEC9490EDFBC}" type="datetimeFigureOut">
              <a:rPr lang="ru-RU"/>
              <a:pPr>
                <a:defRPr/>
              </a:pPr>
              <a:t>04.11.2013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134049-BDE8-4212-961D-4EA051DD0C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F7F7C-3399-4826-9C20-38C2BF3D28AB}" type="datetimeFigureOut">
              <a:rPr lang="ru-RU"/>
              <a:pPr>
                <a:defRPr/>
              </a:pPr>
              <a:t>04.11.2013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79751A-AAA4-4062-84D8-27FC679426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B3D7B-800A-4F0D-A17F-8883233C1646}" type="datetimeFigureOut">
              <a:rPr lang="ru-RU"/>
              <a:pPr>
                <a:defRPr/>
              </a:pPr>
              <a:t>04.11.2013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CD11FC-A483-46C8-821D-BE149FA5CA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F94FAC-9050-4CD5-8CE9-66B6C8AF9CDF}" type="datetimeFigureOut">
              <a:rPr lang="ru-RU"/>
              <a:pPr>
                <a:defRPr/>
              </a:pPr>
              <a:t>04.11.2013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9F0E3E-478E-40F3-8011-8F50B426E1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  <p:sndAc>
      <p:stSnd>
        <p:snd r:embed="rId2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C1F0E-E42D-4BC3-B788-8C2654D1E73C}" type="datetimeFigureOut">
              <a:rPr lang="ru-RU"/>
              <a:pPr>
                <a:defRPr/>
              </a:pPr>
              <a:t>04.11.2013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6D8062-A0CA-4BA5-9EB3-09302BB883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23D4D-79FF-437C-8B22-2B3F594695C8}" type="datetimeFigureOut">
              <a:rPr lang="ru-RU"/>
              <a:pPr>
                <a:defRPr/>
              </a:pPr>
              <a:t>04.11.2013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93D6CF-9F18-4D32-8927-2A3BBFA15D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0E109-AB74-4D69-86DF-1B1BF505277B}" type="datetimeFigureOut">
              <a:rPr lang="ru-RU"/>
              <a:pPr>
                <a:defRPr/>
              </a:pPr>
              <a:t>04.11.2013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2A28F-CD87-4CCB-B89E-C23119EDBA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2DF98A-75B7-430C-A7D0-EF1511249B68}" type="datetimeFigureOut">
              <a:rPr lang="ru-RU"/>
              <a:pPr>
                <a:defRPr/>
              </a:pPr>
              <a:t>04.11.2013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C80F28-9356-4415-91B7-4D54BAD59C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B5D5C-7B5A-4B9C-8CAD-40966B08177E}" type="datetimeFigureOut">
              <a:rPr lang="ru-RU"/>
              <a:pPr>
                <a:defRPr/>
              </a:pPr>
              <a:t>04.11.2013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18ECC-42FB-4B45-87E0-7CB5B7777A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EE0D19-A8CA-43B0-B420-59B81673C561}" type="datetimeFigureOut">
              <a:rPr lang="ru-RU"/>
              <a:pPr>
                <a:defRPr/>
              </a:pPr>
              <a:t>04.11.2013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E4A35E-5249-48AC-8839-FF7DF78F7A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8DD8BF5-1852-4E28-9EF0-5EAE9CDD40D5}" type="datetimeFigureOut">
              <a:rPr lang="ru-RU"/>
              <a:pPr>
                <a:defRPr/>
              </a:pPr>
              <a:t>04.11.2013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EA28D60-9079-4AD8-98B7-FA50B32918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699" r:id="rId4"/>
    <p:sldLayoutId id="2147483705" r:id="rId5"/>
    <p:sldLayoutId id="2147483700" r:id="rId6"/>
    <p:sldLayoutId id="2147483706" r:id="rId7"/>
    <p:sldLayoutId id="2147483707" r:id="rId8"/>
    <p:sldLayoutId id="2147483708" r:id="rId9"/>
    <p:sldLayoutId id="2147483701" r:id="rId10"/>
    <p:sldLayoutId id="2147483709" r:id="rId11"/>
  </p:sldLayoutIdLst>
  <p:transition>
    <p:dissolve/>
    <p:sndAc>
      <p:stSnd>
        <p:snd r:embed="rId13" name="chimes.wav"/>
      </p:stSnd>
    </p:sndAc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hyperlink" Target="mailto:adm@surgutmed.ru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smeduch@mail.ru" TargetMode="Externa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5" Type="http://schemas.openxmlformats.org/officeDocument/2006/relationships/image" Target="../media/image1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09" b="10209"/>
          <a:stretch>
            <a:fillRect/>
          </a:stretch>
        </p:blipFill>
        <p:spPr>
          <a:xfrm>
            <a:off x="539552" y="332656"/>
            <a:ext cx="7992888" cy="6120680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81000" y="1571612"/>
            <a:ext cx="6191264" cy="435771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dirty="0" smtClean="0">
                <a:solidFill>
                  <a:srgbClr val="FF0000"/>
                </a:solidFill>
              </a:rPr>
              <a:t>Учебно-профессиональное пространство города </a:t>
            </a:r>
            <a:r>
              <a:rPr lang="en-US" sz="5400" dirty="0" smtClean="0">
                <a:solidFill>
                  <a:srgbClr val="FF0000"/>
                </a:solidFill>
              </a:rPr>
              <a:t>C</a:t>
            </a:r>
            <a:r>
              <a:rPr lang="ru-RU" sz="5400" dirty="0" err="1" smtClean="0">
                <a:solidFill>
                  <a:srgbClr val="FF0000"/>
                </a:solidFill>
              </a:rPr>
              <a:t>ургута</a:t>
            </a:r>
            <a:endParaRPr lang="ru-RU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2921" y="214536"/>
            <a:ext cx="8686800" cy="838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Сургутский профессиональный колледж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52736"/>
            <a:ext cx="8640960" cy="5805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436096" y="6021288"/>
            <a:ext cx="3555504" cy="58837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/>
              <a:t>Обучение по профессиям </a:t>
            </a:r>
            <a:r>
              <a:rPr lang="ru-RU" b="1" dirty="0" smtClean="0"/>
              <a:t> среднего профессионального образования: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700808"/>
            <a:ext cx="8659688" cy="4032448"/>
          </a:xfrm>
        </p:spPr>
        <p:txBody>
          <a:bodyPr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800" dirty="0"/>
              <a:t>Техническая эксплуатация и обслуживание электрического и электромеханического </a:t>
            </a:r>
            <a:r>
              <a:rPr lang="ru-RU" sz="2800" dirty="0" smtClean="0"/>
              <a:t>оборудования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800" dirty="0"/>
              <a:t>Техническое обслуживание и ремонт автомобильного </a:t>
            </a:r>
            <a:r>
              <a:rPr lang="ru-RU" sz="2800" dirty="0" smtClean="0"/>
              <a:t>транспорта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800" dirty="0"/>
              <a:t>Автоматизация технологических процессов и </a:t>
            </a:r>
            <a:r>
              <a:rPr lang="ru-RU" sz="2800" dirty="0" smtClean="0"/>
              <a:t>производств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800" dirty="0"/>
              <a:t>Программирование в компьютерных </a:t>
            </a:r>
            <a:r>
              <a:rPr lang="ru-RU" sz="2800" dirty="0" smtClean="0"/>
              <a:t>системах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800" dirty="0"/>
              <a:t>Документационное обеспечение управления и </a:t>
            </a:r>
            <a:r>
              <a:rPr lang="ru-RU" sz="2800" dirty="0" smtClean="0"/>
              <a:t>архивоведение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800" dirty="0"/>
              <a:t>Коммерция (по отраслям</a:t>
            </a:r>
            <a:r>
              <a:rPr lang="ru-RU" sz="2800" dirty="0" smtClean="0"/>
              <a:t>)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800" dirty="0"/>
              <a:t>Технология продукции общественного </a:t>
            </a:r>
            <a:r>
              <a:rPr lang="ru-RU" sz="2800" dirty="0" smtClean="0"/>
              <a:t>питания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sz="1600" dirty="0"/>
          </a:p>
        </p:txBody>
      </p:sp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838200"/>
          </a:xfrm>
        </p:spPr>
        <p:txBody>
          <a:bodyPr>
            <a:noAutofit/>
          </a:bodyPr>
          <a:lstStyle/>
          <a:p>
            <a:r>
              <a:rPr lang="ru-RU" sz="2800" dirty="0" smtClean="0"/>
              <a:t>Обучение по специальностям начального профессионального образования: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412776"/>
            <a:ext cx="8686800" cy="532859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400" dirty="0"/>
              <a:t>Сварщик (электросварочные и газосварочные работы)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400" dirty="0"/>
              <a:t>Автомеханик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400" dirty="0"/>
              <a:t>Мастер отделочных строительных работ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400" dirty="0"/>
              <a:t>Монтажник санитарно-технических и вентиляционных систем и оборудования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400" dirty="0"/>
              <a:t>Мастер столярно-плотничных и паркетных работ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400" dirty="0"/>
              <a:t>Мастер общестроительных работ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400" dirty="0"/>
              <a:t>Моторист судовой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400" dirty="0"/>
              <a:t>Токарь-универсал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400" dirty="0" smtClean="0"/>
              <a:t>Секретарь</a:t>
            </a:r>
          </a:p>
        </p:txBody>
      </p:sp>
    </p:spTree>
    <p:extLst>
      <p:ext uri="{BB962C8B-B14F-4D97-AF65-F5344CB8AC3E}">
        <p14:creationId xmlns:p14="http://schemas.microsoft.com/office/powerpoint/2010/main" val="3461173694"/>
      </p:ext>
    </p:extLst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838200"/>
          </a:xfrm>
        </p:spPr>
        <p:txBody>
          <a:bodyPr>
            <a:noAutofit/>
          </a:bodyPr>
          <a:lstStyle/>
          <a:p>
            <a:r>
              <a:rPr lang="ru-RU" sz="2800" dirty="0"/>
              <a:t>Обучение по специальностям начального профессионального образования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899173"/>
          </a:xfrm>
        </p:spPr>
        <p:txBody>
          <a:bodyPr/>
          <a:lstStyle/>
          <a:p>
            <a:r>
              <a:rPr lang="ru-RU" sz="2000" dirty="0"/>
              <a:t>Продавец, контролер-кассир</a:t>
            </a:r>
          </a:p>
          <a:p>
            <a:r>
              <a:rPr lang="ru-RU" sz="2000" dirty="0"/>
              <a:t>Повар, кондитер</a:t>
            </a:r>
          </a:p>
          <a:p>
            <a:r>
              <a:rPr lang="ru-RU" sz="2000" dirty="0"/>
              <a:t>Официант, бармен</a:t>
            </a:r>
          </a:p>
          <a:p>
            <a:r>
              <a:rPr lang="ru-RU" sz="2000" dirty="0"/>
              <a:t>Электромонтер по ремонту и обслуживанию электрооборудования (по отраслям)</a:t>
            </a:r>
          </a:p>
          <a:p>
            <a:r>
              <a:rPr lang="ru-RU" sz="2000" dirty="0"/>
              <a:t>Электромонтер по ремонту и обслуживанию электрооборудования</a:t>
            </a:r>
          </a:p>
          <a:p>
            <a:r>
              <a:rPr lang="ru-RU" sz="2000" dirty="0"/>
              <a:t>Слесарь по контрольно-измерительным приборам и автоматике</a:t>
            </a:r>
          </a:p>
          <a:p>
            <a:r>
              <a:rPr lang="ru-RU" sz="2000" dirty="0"/>
              <a:t>Слесарь по контрольно-измерительным приборам и автоматике</a:t>
            </a:r>
          </a:p>
          <a:p>
            <a:r>
              <a:rPr lang="ru-RU" sz="2000" dirty="0"/>
              <a:t>Наладчик аппаратного и программного обеспечения</a:t>
            </a:r>
          </a:p>
          <a:p>
            <a:r>
              <a:rPr lang="ru-RU" sz="2000" dirty="0"/>
              <a:t>Мастер по обработке цифровой информации</a:t>
            </a:r>
          </a:p>
          <a:p>
            <a:r>
              <a:rPr lang="ru-RU" sz="2000" dirty="0"/>
              <a:t>Столяр строительный</a:t>
            </a:r>
          </a:p>
          <a:p>
            <a:r>
              <a:rPr lang="ru-RU" sz="2000" dirty="0"/>
              <a:t>Повар</a:t>
            </a:r>
          </a:p>
          <a:p>
            <a:r>
              <a:rPr lang="ru-RU" sz="2000" dirty="0"/>
              <a:t>Рабочий зеленого строительства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6688231"/>
      </p:ext>
    </p:extLst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Адреса подразделений: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14438"/>
            <a:ext cx="4686300" cy="5357812"/>
          </a:xfrm>
        </p:spPr>
        <p:txBody>
          <a:bodyPr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b="1" dirty="0" smtClean="0"/>
              <a:t>СП № </a:t>
            </a:r>
            <a:r>
              <a:rPr lang="ru-RU" b="1" dirty="0"/>
              <a:t>1: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Город Сургут</a:t>
            </a:r>
            <a:r>
              <a:rPr lang="ru-RU" dirty="0" smtClean="0"/>
              <a:t>, </a:t>
            </a:r>
            <a:r>
              <a:rPr lang="ru-RU" dirty="0"/>
              <a:t>ул. </a:t>
            </a:r>
            <a:r>
              <a:rPr lang="ru-RU" dirty="0" smtClean="0"/>
              <a:t>Маяковского</a:t>
            </a:r>
            <a:r>
              <a:rPr lang="ru-RU" dirty="0" smtClean="0"/>
              <a:t>, 41</a:t>
            </a:r>
            <a:endParaRPr lang="ru-RU" dirty="0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b="1" dirty="0" smtClean="0"/>
              <a:t>Проезд</a:t>
            </a:r>
            <a:r>
              <a:rPr lang="ru-RU" b="1" dirty="0"/>
              <a:t>:</a:t>
            </a:r>
            <a:r>
              <a:rPr lang="ru-RU" dirty="0"/>
              <a:t> </a:t>
            </a:r>
            <a:r>
              <a:rPr lang="ru-RU" dirty="0" smtClean="0"/>
              <a:t>автобус</a:t>
            </a:r>
            <a:r>
              <a:rPr lang="ru-RU" dirty="0" smtClean="0"/>
              <a:t> </a:t>
            </a:r>
            <a:r>
              <a:rPr lang="ru-RU" dirty="0"/>
              <a:t>№ </a:t>
            </a:r>
            <a:r>
              <a:rPr lang="ru-RU" dirty="0" smtClean="0"/>
              <a:t>6,31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b="1" dirty="0" smtClean="0"/>
              <a:t>СП № 2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/>
              <a:t>у</a:t>
            </a:r>
            <a:r>
              <a:rPr lang="ru-RU" dirty="0" smtClean="0"/>
              <a:t>л.30 лет Победы, 26</a:t>
            </a:r>
            <a:endParaRPr lang="ru-RU" dirty="0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b="1" dirty="0" smtClean="0"/>
              <a:t>Проезд</a:t>
            </a:r>
            <a:r>
              <a:rPr lang="ru-RU" b="1" dirty="0"/>
              <a:t>:</a:t>
            </a:r>
            <a:r>
              <a:rPr lang="ru-RU" dirty="0"/>
              <a:t> автобус № </a:t>
            </a:r>
            <a:r>
              <a:rPr lang="ru-RU" dirty="0" smtClean="0"/>
              <a:t>98,7,8,6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b="1" dirty="0"/>
              <a:t>СП № </a:t>
            </a:r>
            <a:r>
              <a:rPr lang="ru-RU" b="1" dirty="0" smtClean="0"/>
              <a:t>3</a:t>
            </a:r>
            <a:endParaRPr lang="ru-RU" b="1" dirty="0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ул.Ленинградская,9</a:t>
            </a:r>
            <a:endParaRPr lang="ru-RU" dirty="0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b="1" dirty="0" smtClean="0"/>
              <a:t>Проезд</a:t>
            </a:r>
            <a:r>
              <a:rPr lang="ru-RU" b="1" dirty="0"/>
              <a:t>:</a:t>
            </a:r>
            <a:r>
              <a:rPr lang="ru-RU" dirty="0"/>
              <a:t> автобус № </a:t>
            </a:r>
            <a:r>
              <a:rPr lang="ru-RU" dirty="0" smtClean="0"/>
              <a:t>1,7,50,47,2</a:t>
            </a:r>
            <a:endParaRPr lang="ru-RU" dirty="0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b="1" dirty="0"/>
              <a:t>СП № </a:t>
            </a:r>
            <a:r>
              <a:rPr lang="ru-RU" b="1" dirty="0" smtClean="0"/>
              <a:t>4</a:t>
            </a:r>
            <a:endParaRPr lang="ru-RU" b="1" dirty="0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ул.Пушкина,10</a:t>
            </a:r>
            <a:endParaRPr lang="ru-RU" dirty="0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b="1" dirty="0"/>
              <a:t>Проезд:</a:t>
            </a:r>
            <a:r>
              <a:rPr lang="ru-RU" dirty="0"/>
              <a:t> автобус </a:t>
            </a:r>
            <a:r>
              <a:rPr lang="ru-RU" dirty="0" smtClean="0"/>
              <a:t>№ 8, 7,2,17</a:t>
            </a:r>
            <a:endParaRPr lang="ru-RU" dirty="0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796137" y="1600200"/>
            <a:ext cx="3096344" cy="4525963"/>
          </a:xfrm>
        </p:spPr>
        <p:txBody>
          <a:bodyPr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b="1" dirty="0"/>
              <a:t>Телефоны: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Приемная </a:t>
            </a:r>
            <a:r>
              <a:rPr lang="ru-RU" dirty="0" smtClean="0"/>
              <a:t>директора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31-90-30</a:t>
            </a:r>
            <a:endParaRPr lang="ru-RU" dirty="0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(</a:t>
            </a:r>
            <a:r>
              <a:rPr lang="ru-RU" dirty="0" smtClean="0"/>
              <a:t>260-940) доб.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(201;202;203;204)</a:t>
            </a:r>
            <a:endParaRPr lang="ru-RU" dirty="0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/>
              <a:t>Факс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(</a:t>
            </a:r>
            <a:r>
              <a:rPr lang="ru-RU" dirty="0" smtClean="0"/>
              <a:t>3462)31-9030</a:t>
            </a:r>
            <a:endParaRPr lang="ru-RU" dirty="0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/>
              <a:t>Приемная комиссия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(3462</a:t>
            </a:r>
            <a:r>
              <a:rPr lang="ru-RU" dirty="0" smtClean="0"/>
              <a:t>) 206-940 доб.101</a:t>
            </a:r>
            <a:endParaRPr lang="ru-RU" dirty="0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8382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 smtClean="0"/>
              <a:t>Колледж русской культуры им. Знаменского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22531" name="Содержимое 6"/>
          <p:cNvSpPr>
            <a:spLocks noGrp="1"/>
          </p:cNvSpPr>
          <p:nvPr/>
        </p:nvSpPr>
        <p:spPr bwMode="auto">
          <a:xfrm>
            <a:off x="228600" y="1571625"/>
            <a:ext cx="8686800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</a:pPr>
            <a:r>
              <a:rPr lang="ru-RU" sz="3200" b="1" dirty="0">
                <a:solidFill>
                  <a:schemeClr val="tx2"/>
                </a:solidFill>
                <a:latin typeface="Franklin Gothic Book" pitchFamily="34" charset="0"/>
              </a:rPr>
              <a:t>Почтовый адрес: 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</a:pPr>
            <a:r>
              <a:rPr lang="ru-RU" sz="3200" dirty="0" smtClean="0">
                <a:solidFill>
                  <a:schemeClr val="tx2"/>
                </a:solidFill>
                <a:latin typeface="Franklin Gothic Book" pitchFamily="34" charset="0"/>
              </a:rPr>
              <a:t>628408</a:t>
            </a:r>
            <a:r>
              <a:rPr lang="ru-RU" sz="3200" dirty="0" smtClean="0">
                <a:solidFill>
                  <a:schemeClr val="tx2"/>
                </a:solidFill>
                <a:latin typeface="Franklin Gothic Book" pitchFamily="34" charset="0"/>
              </a:rPr>
              <a:t>, ул. Энергетиков, 49/1 </a:t>
            </a:r>
            <a:endParaRPr lang="ru-RU" sz="3200" dirty="0">
              <a:solidFill>
                <a:schemeClr val="tx2"/>
              </a:solidFill>
              <a:latin typeface="Franklin Gothic Book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</a:pPr>
            <a:r>
              <a:rPr lang="ru-RU" sz="3200" dirty="0">
                <a:solidFill>
                  <a:schemeClr val="tx2"/>
                </a:solidFill>
                <a:latin typeface="Franklin Gothic Book" pitchFamily="34" charset="0"/>
              </a:rPr>
              <a:t>тел. </a:t>
            </a:r>
            <a:r>
              <a:rPr lang="ru-RU" sz="3200" dirty="0" smtClean="0">
                <a:solidFill>
                  <a:schemeClr val="tx2"/>
                </a:solidFill>
                <a:latin typeface="Franklin Gothic Book" pitchFamily="34" charset="0"/>
              </a:rPr>
              <a:t>24-89-82</a:t>
            </a:r>
            <a:endParaRPr lang="ru-RU" sz="3200" dirty="0">
              <a:solidFill>
                <a:schemeClr val="tx2"/>
              </a:solidFill>
              <a:latin typeface="Franklin Gothic Book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</a:pPr>
            <a:endParaRPr lang="ru-RU" sz="3200" dirty="0">
              <a:solidFill>
                <a:schemeClr val="tx2"/>
              </a:solidFill>
              <a:latin typeface="Franklin Gothic Book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996952"/>
            <a:ext cx="5351512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/>
              <a:t>Профессия, </a:t>
            </a:r>
            <a:r>
              <a:rPr lang="ru-RU" b="1" dirty="0" smtClean="0"/>
              <a:t>специальность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48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/>
              <a:t>Среднее профессиональное образование 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Специальности: 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Вокальное искусство 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Социокультурная деятельность и народное художественное творчество 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Программа непрерывного национально-ориентированного образования на основе русской традиционной культуры и искусств от 3-х лет</a:t>
            </a:r>
            <a:endParaRPr lang="ru-RU" dirty="0"/>
          </a:p>
        </p:txBody>
      </p:sp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640960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764704"/>
            <a:ext cx="8686800" cy="8382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b="1" i="1" dirty="0" smtClean="0">
                <a:solidFill>
                  <a:srgbClr val="FF0000"/>
                </a:solidFill>
                <a:cs typeface="AngsanaUPC" panose="02020603050405020304" pitchFamily="18" charset="-34"/>
              </a:rPr>
              <a:t>Самарский энергетический колледж</a:t>
            </a:r>
            <a:br>
              <a:rPr lang="ru-RU" sz="4400" b="1" i="1" dirty="0" smtClean="0">
                <a:solidFill>
                  <a:srgbClr val="FF0000"/>
                </a:solidFill>
                <a:cs typeface="AngsanaUPC" panose="02020603050405020304" pitchFamily="18" charset="-34"/>
              </a:rPr>
            </a:br>
            <a:r>
              <a:rPr lang="ru-RU" sz="4400" b="1" i="1" dirty="0" smtClean="0">
                <a:solidFill>
                  <a:srgbClr val="FF0000"/>
                </a:solidFill>
                <a:cs typeface="AngsanaUPC" panose="02020603050405020304" pitchFamily="18" charset="-34"/>
              </a:rPr>
              <a:t>Сургутский  филиал</a:t>
            </a:r>
            <a:endParaRPr lang="ru-RU" sz="4400" b="1" i="1" dirty="0">
              <a:solidFill>
                <a:srgbClr val="FF0000"/>
              </a:solidFill>
              <a:cs typeface="AngsanaUPC" panose="02020603050405020304" pitchFamily="18" charset="-34"/>
            </a:endParaRPr>
          </a:p>
        </p:txBody>
      </p:sp>
      <p:sp>
        <p:nvSpPr>
          <p:cNvPr id="2662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z="4400" dirty="0" smtClean="0"/>
          </a:p>
          <a:p>
            <a:pPr eaLnBrk="1" hangingPunct="1"/>
            <a:endParaRPr lang="ru-RU" dirty="0" smtClean="0"/>
          </a:p>
        </p:txBody>
      </p:sp>
      <p:sp>
        <p:nvSpPr>
          <p:cNvPr id="26628" name="Текст 4"/>
          <p:cNvSpPr>
            <a:spLocks noGrp="1"/>
          </p:cNvSpPr>
          <p:nvPr>
            <p:ph type="body" idx="4294967295"/>
          </p:nvPr>
        </p:nvSpPr>
        <p:spPr>
          <a:xfrm>
            <a:off x="251520" y="4149080"/>
            <a:ext cx="7929563" cy="2643187"/>
          </a:xfrm>
        </p:spPr>
        <p:txBody>
          <a:bodyPr/>
          <a:lstStyle/>
          <a:p>
            <a:pPr eaLnBrk="1" hangingPunct="1"/>
            <a:r>
              <a:rPr lang="ru-RU" dirty="0" smtClean="0"/>
              <a:t>тел. </a:t>
            </a:r>
            <a:r>
              <a:rPr lang="ru-RU" dirty="0" smtClean="0"/>
              <a:t>76-40-94</a:t>
            </a:r>
            <a:endParaRPr lang="ru-RU" dirty="0" smtClean="0"/>
          </a:p>
          <a:p>
            <a:pPr eaLnBrk="1" hangingPunct="1"/>
            <a:r>
              <a:rPr lang="ru-RU" dirty="0" smtClean="0"/>
              <a:t>400138, </a:t>
            </a:r>
          </a:p>
          <a:p>
            <a:pPr eaLnBrk="1" hangingPunct="1"/>
            <a:r>
              <a:rPr lang="ru-RU" dirty="0" smtClean="0"/>
              <a:t>г. </a:t>
            </a:r>
            <a:r>
              <a:rPr lang="ru-RU" dirty="0" smtClean="0"/>
              <a:t>Сургут</a:t>
            </a:r>
            <a:r>
              <a:rPr lang="ru-RU" dirty="0" smtClean="0"/>
              <a:t>,</a:t>
            </a:r>
            <a:endParaRPr lang="ru-RU" dirty="0" smtClean="0"/>
          </a:p>
          <a:p>
            <a:pPr eaLnBrk="1" hangingPunct="1"/>
            <a:r>
              <a:rPr lang="ru-RU" dirty="0" smtClean="0"/>
              <a:t> ул. </a:t>
            </a:r>
            <a:r>
              <a:rPr lang="ru-RU" dirty="0" smtClean="0"/>
              <a:t>Энергостроителей,13</a:t>
            </a:r>
            <a:endParaRPr lang="ru-RU" dirty="0" smtClean="0"/>
          </a:p>
          <a:p>
            <a:pPr eaLnBrk="1" hangingPunct="1"/>
            <a:endParaRPr lang="ru-RU" dirty="0" smtClean="0"/>
          </a:p>
        </p:txBody>
      </p:sp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/>
              <a:t>Профессия, специальность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t"/>
            <a:r>
              <a:rPr lang="ru-RU" sz="2400" b="1" dirty="0"/>
              <a:t>190629 "Техническая эксплуатация подъёмно транспортных, строительных, дорожных машин и оборудования"</a:t>
            </a:r>
          </a:p>
          <a:p>
            <a:pPr marL="0" indent="0" fontAlgn="t">
              <a:buNone/>
            </a:pPr>
            <a:r>
              <a:rPr lang="ru-RU" sz="2400" b="1" dirty="0"/>
              <a:t>Квалификация - механик.</a:t>
            </a:r>
            <a:endParaRPr lang="ru-RU" sz="2400" dirty="0"/>
          </a:p>
          <a:p>
            <a:pPr marL="0" indent="0" fontAlgn="t">
              <a:buNone/>
            </a:pPr>
            <a:r>
              <a:rPr lang="ru-RU" sz="2400" dirty="0"/>
              <a:t>Срок обучения: 2 года 10 месяцев</a:t>
            </a:r>
          </a:p>
          <a:p>
            <a:pPr fontAlgn="t"/>
            <a:r>
              <a:rPr lang="ru-RU" sz="2400" b="1" dirty="0"/>
              <a:t>270802 "Строительство и эксплуатация зданий и сооружений"</a:t>
            </a:r>
          </a:p>
          <a:p>
            <a:pPr marL="0" indent="0" fontAlgn="t">
              <a:buNone/>
            </a:pPr>
            <a:r>
              <a:rPr lang="ru-RU" sz="2400" b="1" dirty="0"/>
              <a:t>Квалификация - техник.</a:t>
            </a:r>
            <a:endParaRPr lang="ru-RU" sz="2400" dirty="0"/>
          </a:p>
          <a:p>
            <a:pPr marL="0" indent="0" fontAlgn="t">
              <a:buNone/>
            </a:pPr>
            <a:r>
              <a:rPr lang="ru-RU" sz="2400" dirty="0"/>
              <a:t>Срок обучения: 2 года 10 месяцев</a:t>
            </a:r>
          </a:p>
          <a:p>
            <a:pPr fontAlgn="t"/>
            <a:r>
              <a:rPr lang="ru-RU" sz="2400" b="1" dirty="0"/>
              <a:t>080114 "Экономика, и бухгалтерский учет и контроль"</a:t>
            </a:r>
          </a:p>
          <a:p>
            <a:pPr marL="0" indent="0" fontAlgn="t">
              <a:buNone/>
            </a:pPr>
            <a:r>
              <a:rPr lang="ru-RU" sz="2400" dirty="0"/>
              <a:t>Срок обучения: 2 года 10 месяцев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sz="1800" dirty="0"/>
          </a:p>
        </p:txBody>
      </p:sp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963688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i="1" dirty="0">
                <a:solidFill>
                  <a:srgbClr val="7030A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Санкт-Петербургский Промышленно-Экономический </a:t>
            </a:r>
            <a:r>
              <a:rPr lang="ru-RU" sz="3200" b="1" i="1" dirty="0" smtClean="0">
                <a:solidFill>
                  <a:srgbClr val="7030A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Колледж  Сургутский филиал</a:t>
            </a:r>
            <a:r>
              <a:rPr lang="ru-RU" sz="3200" b="1" i="1" dirty="0">
                <a:solidFill>
                  <a:srgbClr val="7030A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 </a:t>
            </a:r>
            <a:r>
              <a:rPr lang="ru-RU" sz="3200" b="1" dirty="0"/>
              <a:t/>
            </a:r>
            <a:br>
              <a:rPr lang="ru-RU" sz="3200" b="1" dirty="0"/>
            </a:br>
            <a:endParaRPr lang="ru-RU" sz="3200" b="1" dirty="0"/>
          </a:p>
        </p:txBody>
      </p:sp>
      <p:sp>
        <p:nvSpPr>
          <p:cNvPr id="28675" name="Содержимое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2450901"/>
          </a:xfrm>
        </p:spPr>
        <p:txBody>
          <a:bodyPr/>
          <a:lstStyle/>
          <a:p>
            <a:pPr marL="0" indent="0" eaLnBrk="1" hangingPunct="1">
              <a:buNone/>
            </a:pPr>
            <a:endParaRPr lang="ru-RU" dirty="0" smtClean="0"/>
          </a:p>
          <a:p>
            <a:pPr eaLnBrk="1" hangingPunct="1"/>
            <a:r>
              <a:rPr lang="ru-RU" sz="2800" dirty="0" smtClean="0"/>
              <a:t>628400</a:t>
            </a:r>
            <a:r>
              <a:rPr lang="ru-RU" sz="2800" dirty="0"/>
              <a:t>, Россия, Тюменская обл., Ханты-Мансийский автономный округ - Югра, г.Сургут,ул.30 лет </a:t>
            </a:r>
            <a:r>
              <a:rPr lang="ru-RU" sz="2800" dirty="0" smtClean="0"/>
              <a:t>Победы</a:t>
            </a:r>
            <a:r>
              <a:rPr lang="ru-RU" sz="2800" dirty="0"/>
              <a:t>, </a:t>
            </a:r>
            <a:r>
              <a:rPr lang="ru-RU" sz="2800" dirty="0" smtClean="0"/>
              <a:t>д.39/1</a:t>
            </a:r>
          </a:p>
          <a:p>
            <a:pPr eaLnBrk="1" hangingPunct="1"/>
            <a:endParaRPr lang="ru-RU" sz="2000" dirty="0"/>
          </a:p>
          <a:p>
            <a:pPr eaLnBrk="1" hangingPunct="1"/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Будем </a:t>
            </a:r>
            <a:r>
              <a:rPr lang="ru-RU" sz="2000" dirty="0"/>
              <a:t>рады ответить на все интересующие Вас вопросы по телефонам </a:t>
            </a:r>
            <a:r>
              <a:rPr lang="ru-RU" sz="2000" b="1" dirty="0"/>
              <a:t>(812) 273-12-48, 272-69-88 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адрес электронной почты </a:t>
            </a:r>
            <a:r>
              <a:rPr lang="ru-RU" sz="2000" b="1" dirty="0"/>
              <a:t>spekpk@yandex.ru</a:t>
            </a:r>
            <a:r>
              <a:rPr lang="ru-RU" sz="2000" dirty="0"/>
              <a:t> </a:t>
            </a:r>
            <a:br>
              <a:rPr lang="ru-RU" sz="2000" dirty="0"/>
            </a:br>
            <a:r>
              <a:rPr lang="ru-RU" sz="2000" dirty="0"/>
              <a:t>Наш адрес: </a:t>
            </a:r>
            <a:r>
              <a:rPr lang="ru-RU" sz="2000" b="1" dirty="0"/>
              <a:t>191028 г. Санкт-Петербург, ул. Моховая, д.6</a:t>
            </a:r>
            <a:endParaRPr lang="ru-RU" sz="2000" dirty="0"/>
          </a:p>
          <a:p>
            <a:pPr marL="0" indent="0">
              <a:buNone/>
            </a:pPr>
            <a:r>
              <a:rPr lang="ru-RU" sz="2000" dirty="0"/>
              <a:t>При наличии свободных мест приём в колледж продлевается до 25 декабря 2013 г., а зачисление может осуществляться до 31 декабря 2013 г.</a:t>
            </a:r>
          </a:p>
          <a:p>
            <a:r>
              <a:rPr lang="ru-RU" sz="1050" dirty="0"/>
              <a:t> </a:t>
            </a:r>
          </a:p>
          <a:p>
            <a:pPr eaLnBrk="1" hangingPunct="1"/>
            <a:endParaRPr lang="ru-RU" sz="2000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005064"/>
            <a:ext cx="1905000" cy="2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dissolve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/>
              <a:t>Самые востребованные профессии в регионе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b="1" dirty="0"/>
              <a:t>Машиностроительная отрасль:</a:t>
            </a:r>
            <a:endParaRPr lang="ru-RU" dirty="0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/>
              <a:t>токарь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/>
              <a:t>станочник широкого профиля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/>
              <a:t>газорезчик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/>
              <a:t>фрезеровщик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/>
              <a:t>формовщик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/>
              <a:t>шлифовщик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/>
              <a:t>стропальщик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/>
              <a:t>наладчик</a:t>
            </a:r>
          </a:p>
        </p:txBody>
      </p:sp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Профессия, специальность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54352"/>
          </a:xfrm>
        </p:spPr>
        <p:txBody>
          <a:bodyPr>
            <a:normAutofit fontScale="92500"/>
          </a:bodyPr>
          <a:lstStyle/>
          <a:p>
            <a:r>
              <a:rPr lang="ru-RU" sz="2600" b="1" dirty="0"/>
              <a:t>Приемная комиссия</a:t>
            </a:r>
          </a:p>
          <a:p>
            <a:r>
              <a:rPr lang="ru-RU" sz="2600" dirty="0"/>
              <a:t>Поступление в колледж осуществляется на основании документа о среднем (полном) общем образовании (</a:t>
            </a:r>
            <a:r>
              <a:rPr lang="ru-RU" sz="2600" b="1" dirty="0"/>
              <a:t>11 классов</a:t>
            </a:r>
            <a:r>
              <a:rPr lang="ru-RU" sz="2600" dirty="0"/>
              <a:t>) (без экзаменов, результаты ЕГЭ не учитываются)</a:t>
            </a:r>
          </a:p>
          <a:p>
            <a:r>
              <a:rPr lang="ru-RU" sz="2600" b="1" dirty="0"/>
              <a:t>Очная форма</a:t>
            </a:r>
            <a:r>
              <a:rPr lang="ru-RU" sz="2600" dirty="0"/>
              <a:t>: бюджет, </a:t>
            </a:r>
            <a:r>
              <a:rPr lang="ru-RU" sz="2600" dirty="0" err="1"/>
              <a:t>внебюджет</a:t>
            </a:r>
            <a:r>
              <a:rPr lang="ru-RU" sz="2600" dirty="0"/>
              <a:t>;</a:t>
            </a:r>
            <a:br>
              <a:rPr lang="ru-RU" sz="2600" dirty="0"/>
            </a:br>
            <a:r>
              <a:rPr lang="ru-RU" sz="2600" b="1" dirty="0"/>
              <a:t>Заочная форма</a:t>
            </a:r>
            <a:r>
              <a:rPr lang="ru-RU" sz="2600" dirty="0"/>
              <a:t>: бюджет, </a:t>
            </a:r>
            <a:r>
              <a:rPr lang="ru-RU" sz="2600" dirty="0" err="1"/>
              <a:t>внебюджет</a:t>
            </a:r>
            <a:r>
              <a:rPr lang="ru-RU" sz="2600" dirty="0"/>
              <a:t>; 2 года 10 месяцев</a:t>
            </a:r>
            <a:br>
              <a:rPr lang="ru-RU" sz="2600" dirty="0"/>
            </a:br>
            <a:r>
              <a:rPr lang="ru-RU" sz="2600" dirty="0"/>
              <a:t>Заочная форма обучения (с сочетанием очно-заочной) </a:t>
            </a:r>
            <a:r>
              <a:rPr lang="ru-RU" sz="2600" b="1" dirty="0"/>
              <a:t>по ускоренной образовательной программе</a:t>
            </a:r>
            <a:r>
              <a:rPr lang="ru-RU" sz="2600" dirty="0"/>
              <a:t> - </a:t>
            </a:r>
            <a:r>
              <a:rPr lang="ru-RU" sz="2600" dirty="0" err="1"/>
              <a:t>внебюджет</a:t>
            </a:r>
            <a:r>
              <a:rPr lang="ru-RU" sz="2600" dirty="0"/>
              <a:t>. 1 год 10 месяцев</a:t>
            </a:r>
          </a:p>
          <a:p>
            <a:r>
              <a:rPr lang="ru-RU" sz="2600" dirty="0"/>
              <a:t>Экономика и бухгалтерский учет (по отраслям).</a:t>
            </a:r>
          </a:p>
          <a:p>
            <a:r>
              <a:rPr lang="ru-RU" sz="2600" dirty="0"/>
              <a:t>Право и организация социального обеспечения</a:t>
            </a:r>
          </a:p>
          <a:p>
            <a:r>
              <a:rPr lang="ru-RU" sz="2600" dirty="0"/>
              <a:t>Банковское дело</a:t>
            </a:r>
          </a:p>
          <a:p>
            <a:r>
              <a:rPr lang="ru-RU" sz="2600" dirty="0"/>
              <a:t>Земельно-имущественные отношения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sz="1400" dirty="0"/>
          </a:p>
        </p:txBody>
      </p:sp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4407698"/>
            <a:ext cx="3635189" cy="2492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964" y="1484784"/>
            <a:ext cx="3168352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1484784"/>
            <a:ext cx="3599185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975" y="324407"/>
            <a:ext cx="8686800" cy="1656183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>
                <a:solidFill>
                  <a:srgbClr val="0070C0"/>
                </a:solidFill>
              </a:rPr>
              <a:t>Сургутский медицинский</a:t>
            </a:r>
            <a:r>
              <a:rPr lang="ru-RU" b="1" i="1" dirty="0" smtClean="0">
                <a:solidFill>
                  <a:srgbClr val="0070C0"/>
                </a:solidFill>
              </a:rPr>
              <a:t> колледж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en-US" sz="2200" dirty="0">
                <a:effectLst/>
              </a:rPr>
              <a:t> </a:t>
            </a:r>
            <a:r>
              <a:rPr lang="ru-RU" sz="2200" dirty="0" smtClean="0">
                <a:effectLst/>
              </a:rPr>
              <a:t/>
            </a:r>
            <a:br>
              <a:rPr lang="ru-RU" sz="2200" dirty="0" smtClean="0">
                <a:effectLst/>
              </a:rPr>
            </a:br>
            <a:r>
              <a:rPr lang="en-US" sz="2200" dirty="0" smtClean="0">
                <a:effectLst/>
              </a:rPr>
              <a:t> </a:t>
            </a:r>
            <a:r>
              <a:rPr lang="en-US" sz="2200" dirty="0">
                <a:effectLst/>
              </a:rPr>
              <a:t>E-mail</a:t>
            </a:r>
            <a:r>
              <a:rPr lang="en-US" sz="2200" dirty="0" smtClean="0">
                <a:effectLst/>
              </a:rPr>
              <a:t>:</a:t>
            </a:r>
            <a:r>
              <a:rPr lang="ru-RU" sz="2200" dirty="0" smtClean="0">
                <a:effectLst/>
              </a:rPr>
              <a:t> </a:t>
            </a:r>
            <a:r>
              <a:rPr lang="en-US" sz="2200" u="sng" dirty="0" smtClean="0">
                <a:effectLst/>
                <a:hlinkClick r:id="rId6"/>
              </a:rPr>
              <a:t>smeduch@mail.ru</a:t>
            </a:r>
            <a:r>
              <a:rPr lang="en-US" sz="2200" dirty="0">
                <a:effectLst/>
              </a:rPr>
              <a:t>, </a:t>
            </a:r>
            <a:r>
              <a:rPr lang="en-US" sz="2200" dirty="0" smtClean="0">
                <a:effectLst/>
                <a:hlinkClick r:id="rId7"/>
              </a:rPr>
              <a:t>adm@surgutmed.ru</a:t>
            </a:r>
            <a:r>
              <a:rPr lang="ru-RU" sz="2200" dirty="0" smtClean="0">
                <a:effectLst/>
              </a:rPr>
              <a:t/>
            </a:r>
            <a:br>
              <a:rPr lang="ru-RU" sz="2200" dirty="0" smtClean="0">
                <a:effectLst/>
              </a:rPr>
            </a:br>
            <a:r>
              <a:rPr lang="ru-RU" sz="2200" dirty="0" smtClean="0">
                <a:effectLst/>
              </a:rPr>
              <a:t/>
            </a:r>
            <a:br>
              <a:rPr lang="ru-RU" sz="2200" dirty="0" smtClean="0">
                <a:effectLst/>
              </a:rPr>
            </a:br>
            <a:r>
              <a:rPr lang="en-US" dirty="0">
                <a:effectLst/>
              </a:rPr>
              <a:t> </a:t>
            </a:r>
            <a:r>
              <a:rPr lang="ru-RU" b="1" i="1" dirty="0">
                <a:solidFill>
                  <a:srgbClr val="0070C0"/>
                </a:solidFill>
              </a:rPr>
              <a:t/>
            </a:r>
            <a:br>
              <a:rPr lang="ru-RU" b="1" i="1" dirty="0">
                <a:solidFill>
                  <a:srgbClr val="0070C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800" dirty="0"/>
          </a:p>
        </p:txBody>
      </p:sp>
      <p:sp>
        <p:nvSpPr>
          <p:cNvPr id="3" name="AutoShape 4" descr="Сургутский медицинский колледж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Сургутский медицинский колледж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427984" y="4725144"/>
            <a:ext cx="3600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cap="all" dirty="0">
                <a:solidFill>
                  <a:srgbClr val="4E3B30"/>
                </a:solidFill>
                <a:latin typeface="Franklin Gothic Medium"/>
              </a:rPr>
              <a:t>Адрес</a:t>
            </a:r>
            <a:r>
              <a:rPr lang="ru-RU" sz="2000" b="1" cap="all" dirty="0" smtClean="0">
                <a:solidFill>
                  <a:srgbClr val="4E3B30"/>
                </a:solidFill>
                <a:latin typeface="Franklin Gothic Medium"/>
              </a:rPr>
              <a:t>:  </a:t>
            </a:r>
          </a:p>
          <a:p>
            <a:r>
              <a:rPr lang="ru-RU" sz="2000" cap="all" dirty="0" err="1" smtClean="0">
                <a:solidFill>
                  <a:srgbClr val="4E3B30"/>
                </a:solidFill>
                <a:latin typeface="Franklin Gothic Medium"/>
              </a:rPr>
              <a:t>ул.Федорова</a:t>
            </a:r>
            <a:r>
              <a:rPr lang="ru-RU" sz="2000" cap="all" dirty="0">
                <a:solidFill>
                  <a:srgbClr val="4E3B30"/>
                </a:solidFill>
                <a:latin typeface="Franklin Gothic Medium"/>
              </a:rPr>
              <a:t>, дом 61/1, </a:t>
            </a:r>
            <a:r>
              <a:rPr lang="ru-RU" sz="2000" cap="all" dirty="0" smtClean="0">
                <a:solidFill>
                  <a:srgbClr val="4E3B30"/>
                </a:solidFill>
                <a:latin typeface="Franklin Gothic Medium"/>
              </a:rPr>
              <a:t>г. Сургут</a:t>
            </a:r>
            <a:r>
              <a:rPr lang="ru-RU" sz="2000" cap="all" dirty="0">
                <a:solidFill>
                  <a:srgbClr val="4E3B30"/>
                </a:solidFill>
                <a:latin typeface="Franklin Gothic Medium"/>
              </a:rPr>
              <a:t>, Тюменская область, Ханты-Мансийский автономный округ, 628402</a:t>
            </a:r>
            <a:endParaRPr lang="ru-RU" dirty="0"/>
          </a:p>
        </p:txBody>
      </p:sp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rgbClr val="0070C0"/>
                </a:solidFill>
              </a:rPr>
              <a:t>Специальности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1747" name="Содержимое 2"/>
          <p:cNvSpPr>
            <a:spLocks noGrp="1"/>
          </p:cNvSpPr>
          <p:nvPr>
            <p:ph idx="1"/>
          </p:nvPr>
        </p:nvSpPr>
        <p:spPr>
          <a:xfrm>
            <a:off x="304800" y="1285875"/>
            <a:ext cx="8686800" cy="5429250"/>
          </a:xfrm>
        </p:spPr>
        <p:txBody>
          <a:bodyPr/>
          <a:lstStyle/>
          <a:p>
            <a:r>
              <a:rPr lang="ru-RU" sz="2000" b="1" dirty="0" smtClean="0"/>
              <a:t>060101 </a:t>
            </a:r>
            <a:r>
              <a:rPr lang="ru-RU" sz="2000" b="1" dirty="0"/>
              <a:t>«ЛЕЧЕБНОЕ ДЕЛО»</a:t>
            </a:r>
            <a:endParaRPr lang="ru-RU" sz="2000" dirty="0"/>
          </a:p>
          <a:p>
            <a:r>
              <a:rPr lang="ru-RU" sz="2000" dirty="0"/>
              <a:t>Форма освоения основной профессиональной образовательной программы – очная.</a:t>
            </a:r>
          </a:p>
          <a:p>
            <a:r>
              <a:rPr lang="ru-RU" sz="2000" b="1" dirty="0" smtClean="0"/>
              <a:t>060102 </a:t>
            </a:r>
            <a:r>
              <a:rPr lang="ru-RU" sz="2000" b="1" dirty="0"/>
              <a:t>«АКУШЕРСКОЕ ДЕЛО»</a:t>
            </a:r>
            <a:endParaRPr lang="ru-RU" sz="2000" dirty="0"/>
          </a:p>
          <a:p>
            <a:r>
              <a:rPr lang="ru-RU" sz="2000" dirty="0"/>
              <a:t>Форма освоения основной профессиональной образовательной программы – очная.</a:t>
            </a:r>
          </a:p>
          <a:p>
            <a:r>
              <a:rPr lang="ru-RU" sz="2000" b="1" dirty="0" smtClean="0"/>
              <a:t>060501 </a:t>
            </a:r>
            <a:r>
              <a:rPr lang="ru-RU" sz="2000" b="1" dirty="0"/>
              <a:t>«СЕСТРИНСКОЕ ДЕЛО»</a:t>
            </a:r>
            <a:endParaRPr lang="ru-RU" sz="2000" dirty="0"/>
          </a:p>
          <a:p>
            <a:r>
              <a:rPr lang="ru-RU" sz="2000" dirty="0"/>
              <a:t>Форма освоения основной профессиональной образовательной программы – очная, очно-заочная (вечерняя).</a:t>
            </a:r>
          </a:p>
          <a:p>
            <a:r>
              <a:rPr lang="ru-RU" sz="2000" b="1" dirty="0" smtClean="0"/>
              <a:t>060501 </a:t>
            </a:r>
            <a:r>
              <a:rPr lang="ru-RU" sz="2000" b="1" dirty="0"/>
              <a:t>«СЕСТРИНСКОЕ ДЕЛО» Филиал БУ «Сургутский медицинский колледж» в г. Когалыме</a:t>
            </a:r>
            <a:endParaRPr lang="ru-RU" sz="2000" dirty="0"/>
          </a:p>
          <a:p>
            <a:r>
              <a:rPr lang="ru-RU" sz="2000" dirty="0"/>
              <a:t>Форма освоения основной профессиональной образовательной программы – очно-заочная (вечерняя).</a:t>
            </a:r>
          </a:p>
          <a:p>
            <a:pPr eaLnBrk="1" hangingPunct="1"/>
            <a:endParaRPr lang="ru-RU" sz="1100" dirty="0" smtClean="0"/>
          </a:p>
        </p:txBody>
      </p:sp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C:\Users\Алексей\Desktop\Новая папка (2)\600x600,fs-KORCHENKIN-03,05,GK-03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712968" cy="6097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6800" cy="2088232"/>
          </a:xfrm>
        </p:spPr>
        <p:txBody>
          <a:bodyPr>
            <a:normAutofit fontScale="90000"/>
          </a:bodyPr>
          <a:lstStyle/>
          <a:p>
            <a:r>
              <a:rPr lang="ru-RU" sz="2700" b="1" i="1" dirty="0" smtClean="0">
                <a:solidFill>
                  <a:srgbClr val="FF0000"/>
                </a:solidFill>
                <a:latin typeface="Century" panose="02040604050505020304" pitchFamily="18" charset="0"/>
                <a:cs typeface="Arabic Typesetting" panose="03020402040406030203" pitchFamily="66" charset="-78"/>
              </a:rPr>
              <a:t/>
            </a:r>
            <a:br>
              <a:rPr lang="ru-RU" sz="2700" b="1" i="1" dirty="0" smtClean="0">
                <a:solidFill>
                  <a:srgbClr val="FF0000"/>
                </a:solidFill>
                <a:latin typeface="Century" panose="02040604050505020304" pitchFamily="18" charset="0"/>
                <a:cs typeface="Arabic Typesetting" panose="03020402040406030203" pitchFamily="66" charset="-78"/>
              </a:rPr>
            </a:br>
            <a:r>
              <a:rPr lang="ru-RU" sz="2700" b="1" i="1" dirty="0">
                <a:solidFill>
                  <a:srgbClr val="FF0000"/>
                </a:solidFill>
                <a:latin typeface="Century" panose="02040604050505020304" pitchFamily="18" charset="0"/>
                <a:cs typeface="Arabic Typesetting" panose="03020402040406030203" pitchFamily="66" charset="-78"/>
              </a:rPr>
              <a:t/>
            </a:r>
            <a:br>
              <a:rPr lang="ru-RU" sz="2700" b="1" i="1" dirty="0">
                <a:solidFill>
                  <a:srgbClr val="FF0000"/>
                </a:solidFill>
                <a:latin typeface="Century" panose="02040604050505020304" pitchFamily="18" charset="0"/>
                <a:cs typeface="Arabic Typesetting" panose="03020402040406030203" pitchFamily="66" charset="-78"/>
              </a:rPr>
            </a:br>
            <a:r>
              <a:rPr lang="ru-RU" sz="2700" b="1" i="1" dirty="0" smtClean="0">
                <a:solidFill>
                  <a:srgbClr val="FF0000"/>
                </a:solidFill>
                <a:latin typeface="Century" panose="02040604050505020304" pitchFamily="18" charset="0"/>
                <a:cs typeface="Arabic Typesetting" panose="03020402040406030203" pitchFamily="66" charset="-78"/>
              </a:rPr>
              <a:t>Сургутский музыкальный колледж</a:t>
            </a: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/>
              <a:t/>
            </a:r>
            <a:br>
              <a:rPr lang="ru-RU" sz="2700" b="1" dirty="0"/>
            </a:br>
            <a:r>
              <a:rPr lang="ru-RU" sz="2000" b="1" dirty="0" smtClean="0">
                <a:effectLst/>
                <a:cs typeface="David" panose="020E0502060401010101" pitchFamily="34" charset="-79"/>
              </a:rPr>
              <a:t>628404</a:t>
            </a:r>
            <a:r>
              <a:rPr lang="ru-RU" sz="2000" b="1" dirty="0">
                <a:effectLst/>
                <a:cs typeface="David" panose="020E0502060401010101" pitchFamily="34" charset="-79"/>
              </a:rPr>
              <a:t>, г. Сургут, ул. Энтузиастов, д. 28</a:t>
            </a:r>
            <a:br>
              <a:rPr lang="ru-RU" sz="2000" b="1" dirty="0">
                <a:effectLst/>
                <a:cs typeface="David" panose="020E0502060401010101" pitchFamily="34" charset="-79"/>
              </a:rPr>
            </a:br>
            <a:r>
              <a:rPr lang="ru-RU" sz="2000" b="1" dirty="0">
                <a:effectLst/>
                <a:cs typeface="David" panose="020E0502060401010101" pitchFamily="34" charset="-79"/>
              </a:rPr>
              <a:t>Электронный адрес: surgutmusic@mail.ru</a:t>
            </a:r>
            <a:br>
              <a:rPr lang="ru-RU" sz="2000" b="1" dirty="0">
                <a:effectLst/>
                <a:cs typeface="David" panose="020E0502060401010101" pitchFamily="34" charset="-79"/>
              </a:rPr>
            </a:br>
            <a:r>
              <a:rPr lang="ru-RU" sz="2000" b="1" i="1" dirty="0">
                <a:effectLst/>
                <a:cs typeface="David" panose="020E0502060401010101" pitchFamily="34" charset="-79"/>
              </a:rPr>
              <a:t>Телефон: 8(3462) 45-74-97</a:t>
            </a:r>
            <a:r>
              <a:rPr lang="ru-RU" b="1" dirty="0">
                <a:effectLst/>
              </a:rPr>
              <a:t/>
            </a:r>
            <a:br>
              <a:rPr lang="ru-RU" b="1" dirty="0">
                <a:effectLst/>
              </a:rPr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8194" name="Picture 2" descr="C:\Users\Алексей\Desktop\Новая папка (2)\MG_6420-1024x682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16386"/>
            <a:ext cx="3230532" cy="294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Алексей\Desktop\Новая папка (2)\MG_637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929037"/>
            <a:ext cx="3121025" cy="232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dirty="0" smtClean="0"/>
              <a:t>Специальности</a:t>
            </a:r>
            <a:endParaRPr lang="ru-RU" dirty="0"/>
          </a:p>
        </p:txBody>
      </p:sp>
      <p:sp>
        <p:nvSpPr>
          <p:cNvPr id="33795" name="Содержимое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5018087"/>
          </a:xfrm>
        </p:spPr>
        <p:txBody>
          <a:bodyPr/>
          <a:lstStyle/>
          <a:p>
            <a:pPr eaLnBrk="1" hangingPunct="1">
              <a:buFont typeface="Wingdings" pitchFamily="2" charset="2"/>
              <a:buChar char="ü"/>
            </a:pPr>
            <a:r>
              <a:rPr lang="ru-RU" dirty="0"/>
              <a:t>Код 073101 Специальность Инструментальное исполнительство Специализация «Фортепиано</a:t>
            </a:r>
            <a:r>
              <a:rPr lang="ru-RU" dirty="0" smtClean="0"/>
              <a:t>»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ru-RU" dirty="0"/>
              <a:t>073101 Инструментальное исполнительство (по видам инструментов) </a:t>
            </a:r>
            <a:endParaRPr lang="ru-RU" dirty="0" smtClean="0"/>
          </a:p>
          <a:p>
            <a:pPr eaLnBrk="1" hangingPunct="1">
              <a:buFont typeface="Wingdings" pitchFamily="2" charset="2"/>
              <a:buChar char="ü"/>
            </a:pPr>
            <a:r>
              <a:rPr lang="ru-RU" dirty="0"/>
              <a:t>073502 Хоровое </a:t>
            </a:r>
            <a:r>
              <a:rPr lang="ru-RU" dirty="0" err="1"/>
              <a:t>дирижирование</a:t>
            </a:r>
            <a:r>
              <a:rPr lang="ru-RU" dirty="0"/>
              <a:t> 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ru-RU" dirty="0"/>
              <a:t>070214 Музыкальное искусство эстрады </a:t>
            </a:r>
          </a:p>
          <a:p>
            <a:pPr marL="0" indent="0" eaLnBrk="1" hangingPunct="1">
              <a:buNone/>
            </a:pPr>
            <a:r>
              <a:rPr lang="ru-RU" dirty="0" smtClean="0"/>
              <a:t>    Эстрадное </a:t>
            </a:r>
            <a:r>
              <a:rPr lang="ru-RU" dirty="0"/>
              <a:t>пение </a:t>
            </a:r>
            <a:endParaRPr lang="ru-RU" dirty="0" smtClean="0"/>
          </a:p>
          <a:p>
            <a:pPr eaLnBrk="1" hangingPunct="1">
              <a:buFont typeface="Wingdings" pitchFamily="2" charset="2"/>
              <a:buChar char="ü"/>
            </a:pPr>
            <a:endParaRPr lang="ru-RU" sz="2400" dirty="0"/>
          </a:p>
          <a:p>
            <a:pPr eaLnBrk="1" hangingPunct="1">
              <a:buFont typeface="Wingdings" pitchFamily="2" charset="2"/>
              <a:buChar char="ü"/>
            </a:pPr>
            <a:endParaRPr lang="ru-RU" dirty="0"/>
          </a:p>
          <a:p>
            <a:pPr eaLnBrk="1" hangingPunct="1">
              <a:buFont typeface="Wingdings" pitchFamily="2" charset="2"/>
              <a:buChar char="ü"/>
            </a:pPr>
            <a:endParaRPr lang="ru-RU" dirty="0" smtClean="0"/>
          </a:p>
        </p:txBody>
      </p:sp>
    </p:spTree>
  </p:cSld>
  <p:clrMapOvr>
    <a:masterClrMapping/>
  </p:clrMapOvr>
  <p:transition>
    <p:dissolve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C:\Users\Алексей\Desktop\Новая папка (2)\1850_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2411760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564904"/>
            <a:ext cx="8686800" cy="172819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  <a:effectLst/>
              </a:rPr>
              <a:t>СУРГУТСКИЙ ФИНАНСОВО – ЭКОНОМИЧЕСКИЙ КОЛЛЕДЖ </a:t>
            </a:r>
            <a:br>
              <a:rPr lang="ru-RU" b="1" dirty="0">
                <a:solidFill>
                  <a:srgbClr val="0070C0"/>
                </a:solidFill>
                <a:effectLst/>
              </a:rPr>
            </a:br>
            <a:r>
              <a:rPr lang="ru-RU" b="1" dirty="0">
                <a:solidFill>
                  <a:srgbClr val="0070C0"/>
                </a:solidFill>
                <a:effectLst/>
              </a:rPr>
              <a:t>– ФИЛИАЛ ФЕДЕРАЛЬНОГО ГОСУДАРСТВЕННОГО ОБРАЗОВАТЕЛЬНОГО БЮДЖЕТНОГО УЧРЕЖДЕНИЯ ВЫСШЕГО ПРОФЕССИОНАЛЬНОГО ОБРАЗОВАНИЯ "</a:t>
            </a:r>
            <a:r>
              <a:rPr lang="ru-RU" b="1" dirty="0" smtClean="0">
                <a:solidFill>
                  <a:srgbClr val="0070C0"/>
                </a:solidFill>
                <a:effectLst/>
              </a:rPr>
              <a:t>ФИНАНСОВЫЙ </a:t>
            </a:r>
            <a:r>
              <a:rPr lang="ru-RU" b="1" dirty="0">
                <a:solidFill>
                  <a:srgbClr val="0070C0"/>
                </a:solidFill>
                <a:effectLst/>
              </a:rPr>
              <a:t>УНИВЕРСИТЕТ ПРИ ПРАВИТЕЛЬСТВЕ</a:t>
            </a:r>
            <a:br>
              <a:rPr lang="ru-RU" b="1" dirty="0">
                <a:solidFill>
                  <a:srgbClr val="0070C0"/>
                </a:solidFill>
                <a:effectLst/>
              </a:rPr>
            </a:br>
            <a:r>
              <a:rPr lang="ru-RU" b="1" dirty="0">
                <a:solidFill>
                  <a:srgbClr val="0070C0"/>
                </a:solidFill>
                <a:effectLst/>
              </a:rPr>
              <a:t>РОССИЙСКОЙ ФЕДЕРАЦИИ«</a:t>
            </a:r>
            <a:r>
              <a:rPr lang="ru-RU" dirty="0">
                <a:solidFill>
                  <a:srgbClr val="0070C0"/>
                </a:solidFill>
                <a:effectLst/>
              </a:rPr>
              <a:t/>
            </a:r>
            <a:br>
              <a:rPr lang="ru-RU" dirty="0">
                <a:solidFill>
                  <a:srgbClr val="0070C0"/>
                </a:solidFill>
                <a:effectLst/>
              </a:rPr>
            </a:br>
            <a:r>
              <a:rPr lang="ru-RU" dirty="0">
                <a:solidFill>
                  <a:srgbClr val="0070C0"/>
                </a:solidFill>
                <a:effectLst/>
              </a:rPr>
              <a:t/>
            </a:r>
            <a:br>
              <a:rPr lang="ru-RU" dirty="0">
                <a:solidFill>
                  <a:srgbClr val="0070C0"/>
                </a:solidFill>
                <a:effectLst/>
              </a:rPr>
            </a:br>
            <a:r>
              <a:rPr lang="ru-RU" sz="3200" dirty="0">
                <a:solidFill>
                  <a:srgbClr val="FF0000"/>
                </a:solidFill>
                <a:effectLst/>
              </a:rPr>
              <a:t>Адрес: г. Сургут, ул. Энергетиков 15/1,</a:t>
            </a:r>
            <a:br>
              <a:rPr lang="ru-RU" sz="3200" dirty="0">
                <a:solidFill>
                  <a:srgbClr val="FF0000"/>
                </a:solidFill>
                <a:effectLst/>
              </a:rPr>
            </a:br>
            <a:r>
              <a:rPr lang="ru-RU" sz="3200" dirty="0">
                <a:solidFill>
                  <a:srgbClr val="FF0000"/>
                </a:solidFill>
                <a:effectLst/>
              </a:rPr>
              <a:t>Приемная:        (3462) 24-68-46</a:t>
            </a:r>
            <a:br>
              <a:rPr lang="ru-RU" sz="3200" dirty="0">
                <a:solidFill>
                  <a:srgbClr val="FF0000"/>
                </a:solidFill>
                <a:effectLst/>
              </a:rPr>
            </a:br>
            <a:r>
              <a:rPr lang="ru-RU" sz="3200" dirty="0">
                <a:solidFill>
                  <a:srgbClr val="FF0000"/>
                </a:solidFill>
                <a:effectLst/>
              </a:rPr>
              <a:t>Учебная часть: (3462)24-67-97</a:t>
            </a:r>
            <a:r>
              <a:rPr lang="ru-RU" sz="3200" dirty="0">
                <a:effectLst/>
              </a:rPr>
              <a:t/>
            </a:r>
            <a:br>
              <a:rPr lang="ru-RU" sz="3200" dirty="0">
                <a:effectLst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3022785"/>
      </p:ext>
    </p:extLst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B0F0"/>
                </a:solidFill>
              </a:rPr>
              <a:t>специальности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dirty="0"/>
              <a:t>080114 </a:t>
            </a:r>
            <a:endParaRPr lang="ru-RU" sz="3600" dirty="0" smtClean="0"/>
          </a:p>
          <a:p>
            <a:pPr marL="0" indent="0">
              <a:buNone/>
            </a:pPr>
            <a:r>
              <a:rPr lang="ru-RU" sz="3600" b="1" dirty="0"/>
              <a:t> </a:t>
            </a:r>
            <a:r>
              <a:rPr lang="ru-RU" sz="3600" b="1" dirty="0" smtClean="0"/>
              <a:t> Экономика </a:t>
            </a:r>
            <a:r>
              <a:rPr lang="ru-RU" sz="3600" b="1" dirty="0"/>
              <a:t>и бухгалтерский учет </a:t>
            </a:r>
            <a:endParaRPr lang="ru-RU" sz="3600" dirty="0"/>
          </a:p>
          <a:p>
            <a:pPr marL="0" indent="0">
              <a:buNone/>
            </a:pPr>
            <a:r>
              <a:rPr lang="ru-RU" sz="3600" dirty="0" smtClean="0"/>
              <a:t>   (</a:t>
            </a:r>
            <a:r>
              <a:rPr lang="ru-RU" sz="3600" dirty="0"/>
              <a:t>базовая подготовка</a:t>
            </a:r>
            <a:r>
              <a:rPr lang="ru-RU" sz="3600" dirty="0" smtClean="0"/>
              <a:t>)</a:t>
            </a:r>
          </a:p>
          <a:p>
            <a:r>
              <a:rPr lang="ru-RU" sz="3600" dirty="0"/>
              <a:t>080109 </a:t>
            </a:r>
          </a:p>
          <a:p>
            <a:pPr marL="0" indent="0">
              <a:buNone/>
            </a:pPr>
            <a:r>
              <a:rPr lang="ru-RU" sz="3600" b="1" dirty="0" smtClean="0"/>
              <a:t>  Финансы</a:t>
            </a:r>
            <a:endParaRPr lang="ru-RU" sz="3600" dirty="0"/>
          </a:p>
          <a:p>
            <a:pPr marL="0" indent="0">
              <a:buNone/>
            </a:pPr>
            <a:r>
              <a:rPr lang="ru-RU" sz="3600" dirty="0"/>
              <a:t>(базовая подготовка)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971676196"/>
      </p:ext>
    </p:extLst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C:\Users\Алексей\Desktop\Новая папка (2)\Сургутский-художественно-промышленный-колледж-500x313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6552728" cy="6408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>
                <a:solidFill>
                  <a:srgbClr val="92D050"/>
                </a:solidFill>
              </a:rPr>
              <a:t>Сургутский художественно-промышленный колледж среднего профессионального образования ХМАО -Югры</a:t>
            </a:r>
            <a:endParaRPr lang="ru-RU" dirty="0">
              <a:solidFill>
                <a:srgbClr val="92D050"/>
              </a:solidFill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61" y="5125500"/>
            <a:ext cx="2143125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7769449"/>
      </p:ext>
    </p:extLst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686800" cy="838200"/>
          </a:xfrm>
        </p:spPr>
        <p:txBody>
          <a:bodyPr>
            <a:noAutofit/>
          </a:bodyPr>
          <a:lstStyle/>
          <a:p>
            <a:r>
              <a:rPr lang="ru-RU" sz="20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Сургутский художественно-промышленный колледж</a:t>
            </a:r>
            <a:r>
              <a:rPr lang="ru-RU" sz="20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20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реализует образовательную программу по специальности </a:t>
            </a:r>
            <a:r>
              <a:rPr lang="ru-RU" sz="20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072501 – Дизайн (по отраслям)</a:t>
            </a:r>
            <a:r>
              <a:rPr lang="ru-RU" sz="20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по следующим направлениям: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700809"/>
            <a:ext cx="8686800" cy="4379316"/>
          </a:xfrm>
        </p:spPr>
        <p:txBody>
          <a:bodyPr/>
          <a:lstStyle/>
          <a:p>
            <a:r>
              <a:rPr lang="ru-RU" sz="3600" b="1" i="1" dirty="0"/>
              <a:t>«Дизайн одежды</a:t>
            </a:r>
            <a:r>
              <a:rPr lang="ru-RU" sz="3600" b="1" dirty="0" smtClean="0"/>
              <a:t>»</a:t>
            </a:r>
          </a:p>
          <a:p>
            <a:r>
              <a:rPr lang="ru-RU" sz="3600" b="1" i="1" dirty="0"/>
              <a:t>«Дизайн среды» </a:t>
            </a:r>
            <a:endParaRPr lang="ru-RU" sz="3600" b="1" i="1" dirty="0" smtClean="0"/>
          </a:p>
          <a:p>
            <a:r>
              <a:rPr lang="ru-RU" sz="3600" b="1" i="1" dirty="0"/>
              <a:t> «Предметный дизайн» 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434858967"/>
      </p:ext>
    </p:extLst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/>
              <a:t>Строительная отрасль: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/>
              <a:t>штукатур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/>
              <a:t>мастер строительных и монтажных работ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/>
              <a:t>столяр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/>
              <a:t>маляр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/>
              <a:t>облицовщик-плиточник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/>
              <a:t>каменщик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/>
              <a:t>кровельщик по рулонным кровлям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/>
              <a:t>сантехник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/>
              <a:t>стропальщик.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/>
              <a:t>Сфера бытового обслуживания: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закройщик</a:t>
            </a:r>
          </a:p>
          <a:p>
            <a:pPr eaLnBrk="1" hangingPunct="1"/>
            <a:r>
              <a:rPr lang="ru-RU" smtClean="0"/>
              <a:t>портной</a:t>
            </a:r>
          </a:p>
          <a:p>
            <a:pPr eaLnBrk="1" hangingPunct="1"/>
            <a:r>
              <a:rPr lang="ru-RU" smtClean="0"/>
              <a:t>швея</a:t>
            </a:r>
          </a:p>
          <a:p>
            <a:pPr eaLnBrk="1" hangingPunct="1"/>
            <a:r>
              <a:rPr lang="ru-RU" smtClean="0"/>
              <a:t>парикмахер</a:t>
            </a:r>
          </a:p>
          <a:p>
            <a:pPr eaLnBrk="1" hangingPunct="1"/>
            <a:r>
              <a:rPr lang="ru-RU" smtClean="0"/>
              <a:t>маникюрша</a:t>
            </a:r>
          </a:p>
        </p:txBody>
      </p:sp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/>
              <a:t>Сфера торговли и общепита: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бармен</a:t>
            </a:r>
          </a:p>
          <a:p>
            <a:pPr eaLnBrk="1" hangingPunct="1"/>
            <a:r>
              <a:rPr lang="ru-RU" smtClean="0"/>
              <a:t>официант</a:t>
            </a:r>
          </a:p>
          <a:p>
            <a:pPr eaLnBrk="1" hangingPunct="1"/>
            <a:r>
              <a:rPr lang="ru-RU" smtClean="0"/>
              <a:t>продавец-кассир</a:t>
            </a:r>
          </a:p>
          <a:p>
            <a:pPr eaLnBrk="1" hangingPunct="1"/>
            <a:r>
              <a:rPr lang="ru-RU" smtClean="0"/>
              <a:t>повар</a:t>
            </a:r>
          </a:p>
          <a:p>
            <a:pPr eaLnBrk="1" hangingPunct="1"/>
            <a:r>
              <a:rPr lang="ru-RU" smtClean="0"/>
              <a:t>кондитер.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/>
              <a:t>Другие отрасли: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/>
              <a:t>водитель автомобиля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/>
              <a:t>машинист бульдозера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/>
              <a:t>машинист экскаватора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/>
              <a:t>тракторист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/>
              <a:t>слесарь по ремонту автомобилей, автоэлектрик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/>
              <a:t>электрогазосварщик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/>
              <a:t>лифтер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/>
              <a:t>машинист крана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/>
              <a:t>электромонтер по ремонту промоборудования.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/>
              <a:t>Служащие: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менеджер</a:t>
            </a:r>
          </a:p>
          <a:p>
            <a:pPr eaLnBrk="1" hangingPunct="1"/>
            <a:r>
              <a:rPr lang="ru-RU" smtClean="0"/>
              <a:t>менеджер по рекламе</a:t>
            </a:r>
          </a:p>
          <a:p>
            <a:pPr eaLnBrk="1" hangingPunct="1"/>
            <a:r>
              <a:rPr lang="ru-RU" smtClean="0"/>
              <a:t>мастер производственного обучения</a:t>
            </a:r>
          </a:p>
          <a:p>
            <a:pPr eaLnBrk="1" hangingPunct="1"/>
            <a:r>
              <a:rPr lang="ru-RU" smtClean="0"/>
              <a:t>бухгалтер в различных отраслях</a:t>
            </a:r>
          </a:p>
          <a:p>
            <a:pPr eaLnBrk="1" hangingPunct="1"/>
            <a:r>
              <a:rPr lang="ru-RU" smtClean="0"/>
              <a:t>врач</a:t>
            </a:r>
          </a:p>
          <a:p>
            <a:pPr eaLnBrk="1" hangingPunct="1"/>
            <a:r>
              <a:rPr lang="ru-RU" smtClean="0"/>
              <a:t>инженер.</a:t>
            </a:r>
          </a:p>
        </p:txBody>
      </p:sp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7030A0"/>
                </a:solidFill>
              </a:rPr>
              <a:t>Учебное пространство </a:t>
            </a:r>
            <a:r>
              <a:rPr lang="ru-RU" dirty="0" smtClean="0">
                <a:solidFill>
                  <a:srgbClr val="7030A0"/>
                </a:solidFill>
              </a:rPr>
              <a:t>Сургута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17411" name="Содержимое 4" descr="фото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143000" y="1319213"/>
            <a:ext cx="7000875" cy="4987925"/>
          </a:xfrm>
        </p:spPr>
      </p:pic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7" name="Picture 5" descr="C:\Users\Алексей\Desktop\Новая папка (2)\TPOP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666" y="4134110"/>
            <a:ext cx="1364010" cy="1904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C:\Users\Алексей\Desktop\Новая папка (2)\19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231" y="3861048"/>
            <a:ext cx="1989817" cy="2169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Алексей\Desktop\Новая папка (2)\STO(SPO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116" y="3643174"/>
            <a:ext cx="1900571" cy="2395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Алексей\Desktop\Новая папка (2)\MG_6420-1024x68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687" y="3643173"/>
            <a:ext cx="2057544" cy="2395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:\Users\Алексей\Desktop\Новая папка (2)\600x600,fs-KORCHENKIN-03,05,GK-039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757" y="1579674"/>
            <a:ext cx="2592288" cy="2567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:\Users\Алексей\Desktop\Новая папка (2)\1850_m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222" y="1556792"/>
            <a:ext cx="2411760" cy="2154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:\Users\Алексей\Desktop\Новая папка (2)\Сургутский-художественно-промышленный-колледж-500x313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4314" y="1556792"/>
            <a:ext cx="2610054" cy="2086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498" y="1579674"/>
            <a:ext cx="1905000" cy="217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0" y="27348"/>
            <a:ext cx="1905000" cy="1529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146" y="46475"/>
            <a:ext cx="2160240" cy="1510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477" y="76400"/>
            <a:ext cx="2520280" cy="1480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7066" y="46475"/>
            <a:ext cx="2543200" cy="1510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80475" y="548681"/>
            <a:ext cx="8686800" cy="511256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cs typeface="Andalus" panose="02020603050405020304" pitchFamily="18" charset="-78"/>
              </a:rPr>
              <a:t/>
            </a:r>
            <a:br>
              <a:rPr lang="ru-RU" dirty="0" smtClean="0">
                <a:solidFill>
                  <a:srgbClr val="FF0000"/>
                </a:solidFill>
                <a:cs typeface="Andalus" panose="02020603050405020304" pitchFamily="18" charset="-78"/>
              </a:rPr>
            </a:br>
            <a:r>
              <a:rPr lang="ru-RU" dirty="0">
                <a:solidFill>
                  <a:srgbClr val="FF0000"/>
                </a:solidFill>
                <a:cs typeface="Andalus" panose="02020603050405020304" pitchFamily="18" charset="-78"/>
              </a:rPr>
              <a:t/>
            </a:r>
            <a:br>
              <a:rPr lang="ru-RU" dirty="0">
                <a:solidFill>
                  <a:srgbClr val="FF0000"/>
                </a:solidFill>
                <a:cs typeface="Andalus" panose="02020603050405020304" pitchFamily="18" charset="-78"/>
              </a:rPr>
            </a:br>
            <a:r>
              <a:rPr lang="ru-RU" sz="8000" dirty="0" smtClean="0">
                <a:solidFill>
                  <a:srgbClr val="FF0000"/>
                </a:solidFill>
                <a:cs typeface="Andalus" panose="02020603050405020304" pitchFamily="18" charset="-78"/>
              </a:rPr>
              <a:t>Колледжи сургута</a:t>
            </a:r>
            <a:endParaRPr lang="ru-RU" sz="8000" dirty="0">
              <a:solidFill>
                <a:srgbClr val="FF0000"/>
              </a:solidFill>
              <a:cs typeface="Andalus" panose="02020603050405020304" pitchFamily="18" charset="-78"/>
            </a:endParaRPr>
          </a:p>
        </p:txBody>
      </p:sp>
      <p:pic>
        <p:nvPicPr>
          <p:cNvPr id="13314" name="Picture 2" descr="C:\Users\Алексей\Desktop\Новая папка (2)\prodavec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55124"/>
            <a:ext cx="1995116" cy="2283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1412451"/>
      </p:ext>
    </p:extLst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509</TotalTime>
  <Words>659</Words>
  <Application>Microsoft Office PowerPoint</Application>
  <PresentationFormat>Экран (4:3)</PresentationFormat>
  <Paragraphs>179</Paragraphs>
  <Slides>28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Трек</vt:lpstr>
      <vt:lpstr>Учебно-профессиональное пространство города Cургута</vt:lpstr>
      <vt:lpstr>Самые востребованные профессии в регионе </vt:lpstr>
      <vt:lpstr>Строительная отрасль: </vt:lpstr>
      <vt:lpstr>Сфера бытового обслуживания: </vt:lpstr>
      <vt:lpstr>Сфера торговли и общепита: </vt:lpstr>
      <vt:lpstr>Другие отрасли: </vt:lpstr>
      <vt:lpstr>Служащие: </vt:lpstr>
      <vt:lpstr>Учебное пространство Сургута</vt:lpstr>
      <vt:lpstr>  Колледжи сургута</vt:lpstr>
      <vt:lpstr>Сургутский профессиональный колледж</vt:lpstr>
      <vt:lpstr>Обучение по профессиям  среднего профессионального образования:</vt:lpstr>
      <vt:lpstr>Обучение по специальностям начального профессионального образования:</vt:lpstr>
      <vt:lpstr>Обучение по специальностям начального профессионального образования</vt:lpstr>
      <vt:lpstr>Адреса подразделений:</vt:lpstr>
      <vt:lpstr>Колледж русской культуры им. Знаменского </vt:lpstr>
      <vt:lpstr>Профессия, специальность</vt:lpstr>
      <vt:lpstr>Самарский энергетический колледж Сургутский  филиал</vt:lpstr>
      <vt:lpstr>Профессия, специальность</vt:lpstr>
      <vt:lpstr>Санкт-Петербургский Промышленно-Экономический Колледж  Сургутский филиал  </vt:lpstr>
      <vt:lpstr>Профессия, специальность</vt:lpstr>
      <vt:lpstr>  Сургутский медицинский колледж    E-mail: smeduch@mail.ru, adm@surgutmed.ru      </vt:lpstr>
      <vt:lpstr>Специальности </vt:lpstr>
      <vt:lpstr>  Сургутский музыкальный колледж  628404, г. Сургут, ул. Энтузиастов, д. 28 Электронный адрес: surgutmusic@mail.ru Телефон: 8(3462) 45-74-97  </vt:lpstr>
      <vt:lpstr>Специальности</vt:lpstr>
      <vt:lpstr>СУРГУТСКИЙ ФИНАНСОВО – ЭКОНОМИЧЕСКИЙ КОЛЛЕДЖ  – ФИЛИАЛ ФЕДЕРАЛЬНОГО ГОСУДАРСТВЕННОГО ОБРАЗОВАТЕЛЬНОГО БЮДЖЕТНОГО УЧРЕЖДЕНИЯ ВЫСШЕГО ПРОФЕССИОНАЛЬНОГО ОБРАЗОВАНИЯ "ФИНАНСОВЫЙ УНИВЕРСИТЕТ ПРИ ПРАВИТЕЛЬСТВЕ РОССИЙСКОЙ ФЕДЕРАЦИИ«  Адрес: г. Сургут, ул. Энергетиков 15/1, Приемная:        (3462) 24-68-46 Учебная часть: (3462)24-67-97 </vt:lpstr>
      <vt:lpstr>специальности</vt:lpstr>
      <vt:lpstr>   Сургутский художественно-промышленный колледж среднего профессионального образования ХМАО -Югры</vt:lpstr>
      <vt:lpstr>Сургутский художественно-промышленный колледж  реализует образовательную программу по специальности 072501 – Дизайн (по отраслям) по следующим направлениям: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Учебно-профессиональное пространство города Волгограда</dc:title>
  <dc:creator>berger</dc:creator>
  <cp:lastModifiedBy>Алексей</cp:lastModifiedBy>
  <cp:revision>43</cp:revision>
  <dcterms:created xsi:type="dcterms:W3CDTF">2013-01-20T11:51:47Z</dcterms:created>
  <dcterms:modified xsi:type="dcterms:W3CDTF">2013-11-04T15:12:12Z</dcterms:modified>
</cp:coreProperties>
</file>