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t>12.03.2013</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12.03.2013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12.03.2013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12.03.2013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t>12.03.2013</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t>12.03.2013</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t>12.03.2013</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79634" y="2967335"/>
            <a:ext cx="184731" cy="923330"/>
          </a:xfrm>
          <a:prstGeom prst="rect">
            <a:avLst/>
          </a:prstGeom>
          <a:noFill/>
        </p:spPr>
        <p:txBody>
          <a:bodyPr wrap="none" lIns="91440" tIns="45720" rIns="91440" bIns="45720">
            <a:spAutoFit/>
          </a:bodyPr>
          <a:lstStyle/>
          <a:p>
            <a:pPr algn="ct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Заголовок 4"/>
          <p:cNvSpPr>
            <a:spLocks noGrp="1"/>
          </p:cNvSpPr>
          <p:nvPr>
            <p:ph type="title"/>
          </p:nvPr>
        </p:nvSpPr>
        <p:spPr>
          <a:xfrm>
            <a:off x="1371600" y="1268760"/>
            <a:ext cx="6400800" cy="288032"/>
          </a:xfrm>
        </p:spPr>
        <p:txBody>
          <a:bodyPr>
            <a:normAutofit fontScale="90000"/>
          </a:bodyPr>
          <a:lstStyle/>
          <a:p>
            <a:r>
              <a:rPr lang="tt-RU" dirty="0" smtClean="0"/>
              <a:t/>
            </a:r>
            <a:br>
              <a:rPr lang="tt-RU" dirty="0" smtClean="0"/>
            </a:br>
            <a:r>
              <a:rPr lang="tt-RU" dirty="0"/>
              <a:t/>
            </a:r>
            <a:br>
              <a:rPr lang="tt-RU" dirty="0"/>
            </a:br>
            <a:r>
              <a:rPr lang="tt-RU" dirty="0" smtClean="0"/>
              <a:t/>
            </a:r>
            <a:br>
              <a:rPr lang="tt-RU" dirty="0" smtClean="0"/>
            </a:br>
            <a:r>
              <a:rPr lang="tt-RU" dirty="0"/>
              <a:t/>
            </a:r>
            <a:br>
              <a:rPr lang="tt-RU" dirty="0"/>
            </a:br>
            <a:r>
              <a:rPr lang="tt-RU" dirty="0" smtClean="0"/>
              <a:t/>
            </a:r>
            <a:br>
              <a:rPr lang="tt-RU" dirty="0" smtClean="0"/>
            </a:br>
            <a:r>
              <a:rPr lang="tt-RU" dirty="0"/>
              <a:t/>
            </a:r>
            <a:br>
              <a:rPr lang="tt-RU" dirty="0"/>
            </a:br>
            <a:r>
              <a:rPr lang="tt-RU" dirty="0" smtClean="0"/>
              <a:t/>
            </a:r>
            <a:br>
              <a:rPr lang="tt-RU" dirty="0" smtClean="0"/>
            </a:br>
            <a:r>
              <a:rPr lang="tt-RU" b="1" i="1" dirty="0" smtClean="0">
                <a:solidFill>
                  <a:srgbClr val="FF0000"/>
                </a:solidFill>
                <a:latin typeface="Times New Roman" pitchFamily="18" charset="0"/>
                <a:cs typeface="Times New Roman" pitchFamily="18" charset="0"/>
              </a:rPr>
              <a:t>“МОГҖИЗАЛАР КЫРЫ”</a:t>
            </a:r>
            <a:br>
              <a:rPr lang="tt-RU" b="1" i="1" dirty="0" smtClean="0">
                <a:solidFill>
                  <a:srgbClr val="FF0000"/>
                </a:solidFill>
                <a:latin typeface="Times New Roman" pitchFamily="18" charset="0"/>
                <a:cs typeface="Times New Roman" pitchFamily="18" charset="0"/>
              </a:rPr>
            </a:br>
            <a:r>
              <a:rPr lang="tt-RU" b="1" i="1" dirty="0" smtClean="0">
                <a:solidFill>
                  <a:srgbClr val="FF0000"/>
                </a:solidFill>
                <a:latin typeface="Times New Roman" pitchFamily="18" charset="0"/>
                <a:cs typeface="Times New Roman" pitchFamily="18" charset="0"/>
              </a:rPr>
              <a:t>УЕНЫ</a:t>
            </a:r>
            <a:endParaRPr lang="ru-RU" b="1" i="1" dirty="0">
              <a:solidFill>
                <a:srgbClr val="FF0000"/>
              </a:solidFill>
              <a:latin typeface="Times New Roman" pitchFamily="18" charset="0"/>
              <a:cs typeface="Times New Roman" pitchFamily="18" charset="0"/>
            </a:endParaRPr>
          </a:p>
        </p:txBody>
      </p:sp>
      <p:pic>
        <p:nvPicPr>
          <p:cNvPr id="6" name="Picture 6" descr="Pole_Chudes_2008_02_04_10_06_15 - копия"/>
          <p:cNvPicPr>
            <a:picLocks noChangeAspect="1" noChangeArrowheads="1"/>
          </p:cNvPicPr>
          <p:nvPr/>
        </p:nvPicPr>
        <p:blipFill>
          <a:blip r:embed="rId2" cstate="print">
            <a:clrChange>
              <a:clrFrom>
                <a:srgbClr val="DCDCDC"/>
              </a:clrFrom>
              <a:clrTo>
                <a:srgbClr val="DCDCDC">
                  <a:alpha val="0"/>
                </a:srgbClr>
              </a:clrTo>
            </a:clrChange>
          </a:blip>
          <a:srcRect/>
          <a:stretch>
            <a:fillRect/>
          </a:stretch>
        </p:blipFill>
        <p:spPr bwMode="auto">
          <a:xfrm>
            <a:off x="323528" y="2967334"/>
            <a:ext cx="2520280" cy="4134073"/>
          </a:xfrm>
          <a:prstGeom prst="rect">
            <a:avLst/>
          </a:prstGeom>
          <a:noFill/>
          <a:ln w="9525">
            <a:noFill/>
            <a:miter lim="800000"/>
            <a:headEnd/>
            <a:tailEnd/>
          </a:ln>
        </p:spPr>
      </p:pic>
    </p:spTree>
    <p:extLst>
      <p:ext uri="{BB962C8B-B14F-4D97-AF65-F5344CB8AC3E}">
        <p14:creationId xmlns:p14="http://schemas.microsoft.com/office/powerpoint/2010/main" val="95690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060848"/>
            <a:ext cx="7056784" cy="3456384"/>
          </a:xfrm>
        </p:spPr>
        <p:txBody>
          <a:bodyPr>
            <a:normAutofit/>
          </a:bodyPr>
          <a:lstStyle/>
          <a:p>
            <a:pPr indent="342900" algn="just">
              <a:spcAft>
                <a:spcPts val="0"/>
              </a:spcAft>
            </a:pPr>
            <a:r>
              <a:rPr lang="tt-RU" sz="2700" dirty="0">
                <a:latin typeface="Times New Roman"/>
                <a:ea typeface="Times New Roman"/>
              </a:rPr>
              <a:t>XIX йөз ахыры XX йөз башында татарлар ясый торган йола. Аны башлап йөрүчеләр ирләр </a:t>
            </a:r>
            <a:r>
              <a:rPr lang="tt-RU" sz="2700" dirty="0" smtClean="0">
                <a:latin typeface="Times New Roman"/>
                <a:ea typeface="Times New Roman"/>
              </a:rPr>
              <a:t>һәм </a:t>
            </a:r>
            <a:r>
              <a:rPr lang="tt-RU" sz="2700" dirty="0">
                <a:latin typeface="Times New Roman"/>
                <a:ea typeface="Times New Roman"/>
              </a:rPr>
              <a:t>хатыннар да, картлар һәм карчыклар да, балалар һәм яшүсмерләр дә булырга мөмкин. Бу йола корылык куркынычы булганда бик еш үткәрелгән.</a:t>
            </a:r>
            <a:r>
              <a:rPr lang="ru-RU" sz="4400" dirty="0">
                <a:latin typeface="Times New Roman"/>
                <a:ea typeface="Times New Roman"/>
              </a:rPr>
              <a:t/>
            </a:r>
            <a:br>
              <a:rPr lang="ru-RU" sz="4400" dirty="0">
                <a:latin typeface="Times New Roman"/>
                <a:ea typeface="Times New Roman"/>
              </a:rPr>
            </a:br>
            <a:endParaRPr lang="ru-RU" dirty="0"/>
          </a:p>
        </p:txBody>
      </p:sp>
      <p:sp>
        <p:nvSpPr>
          <p:cNvPr id="3" name="Текст 2"/>
          <p:cNvSpPr>
            <a:spLocks noGrp="1"/>
          </p:cNvSpPr>
          <p:nvPr>
            <p:ph type="body" idx="1"/>
          </p:nvPr>
        </p:nvSpPr>
        <p:spPr>
          <a:xfrm>
            <a:off x="1447800" y="1196752"/>
            <a:ext cx="6248400" cy="864096"/>
          </a:xfrm>
        </p:spPr>
        <p:txBody>
          <a:bodyPr>
            <a:noAutofit/>
          </a:bodyPr>
          <a:lstStyle/>
          <a:p>
            <a:r>
              <a:rPr lang="tt-RU" sz="4000" b="1" i="0" dirty="0" smtClean="0">
                <a:latin typeface="Times New Roman" pitchFamily="18" charset="0"/>
                <a:cs typeface="Times New Roman" pitchFamily="18" charset="0"/>
              </a:rPr>
              <a:t>СУПЕР УЕН</a:t>
            </a:r>
            <a:endParaRPr lang="ru-RU" sz="4000" b="1" i="0" dirty="0">
              <a:latin typeface="Times New Roman" pitchFamily="18" charset="0"/>
              <a:cs typeface="Times New Roman" pitchFamily="18" charset="0"/>
            </a:endParaRPr>
          </a:p>
        </p:txBody>
      </p:sp>
    </p:spTree>
    <p:extLst>
      <p:ext uri="{BB962C8B-B14F-4D97-AF65-F5344CB8AC3E}">
        <p14:creationId xmlns:p14="http://schemas.microsoft.com/office/powerpoint/2010/main" val="265892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1412776"/>
            <a:ext cx="6965245" cy="1800200"/>
          </a:xfrm>
        </p:spPr>
        <p:txBody>
          <a:bodyPr>
            <a:normAutofit/>
          </a:bodyPr>
          <a:lstStyle/>
          <a:p>
            <a:r>
              <a:rPr lang="tt-RU" sz="3600" b="1" u="sng" dirty="0" smtClean="0">
                <a:solidFill>
                  <a:srgbClr val="00B0F0"/>
                </a:solidFill>
                <a:latin typeface="Times New Roman" pitchFamily="18" charset="0"/>
                <a:cs typeface="Times New Roman" pitchFamily="18" charset="0"/>
              </a:rPr>
              <a:t>ЯҢГЫР БОТКАСЫ</a:t>
            </a:r>
            <a:endParaRPr lang="ru-RU" sz="3600" b="1" u="sng"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17130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9963728">
            <a:off x="734997" y="2015384"/>
            <a:ext cx="6376098" cy="1676014"/>
          </a:xfrm>
        </p:spPr>
        <p:txBody>
          <a:bodyPr>
            <a:normAutofit/>
          </a:bodyPr>
          <a:lstStyle/>
          <a:p>
            <a:r>
              <a:rPr lang="tt-RU" sz="7200" dirty="0" smtClean="0">
                <a:solidFill>
                  <a:srgbClr val="FF0000"/>
                </a:solidFill>
                <a:latin typeface="Times New Roman" pitchFamily="18" charset="0"/>
                <a:cs typeface="Times New Roman" pitchFamily="18" charset="0"/>
              </a:rPr>
              <a:t>М</a:t>
            </a:r>
            <a:r>
              <a:rPr lang="ru-RU" sz="7200" dirty="0" smtClean="0">
                <a:solidFill>
                  <a:srgbClr val="FF0000"/>
                </a:solidFill>
                <a:latin typeface="Times New Roman" pitchFamily="18" charset="0"/>
                <a:cs typeface="Times New Roman" pitchFamily="18" charset="0"/>
              </a:rPr>
              <a:t>ОЛОДЦЫ!!!</a:t>
            </a:r>
            <a:endParaRPr lang="ru-RU" sz="7200" dirty="0">
              <a:solidFill>
                <a:srgbClr val="FF0000"/>
              </a:solidFill>
              <a:latin typeface="Times New Roman" pitchFamily="18" charset="0"/>
              <a:cs typeface="Times New Roman" pitchFamily="18" charset="0"/>
            </a:endParaRPr>
          </a:p>
        </p:txBody>
      </p:sp>
      <p:pic>
        <p:nvPicPr>
          <p:cNvPr id="3" name="Picture 21" descr="pole2 - копия"/>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807641" y="2708920"/>
            <a:ext cx="2590800" cy="3609975"/>
          </a:xfrm>
          <a:prstGeom prst="rect">
            <a:avLst/>
          </a:prstGeom>
          <a:noFill/>
          <a:ln w="9525">
            <a:noFill/>
            <a:miter lim="800000"/>
            <a:headEnd/>
            <a:tailEnd/>
          </a:ln>
        </p:spPr>
      </p:pic>
    </p:spTree>
    <p:extLst>
      <p:ext uri="{BB962C8B-B14F-4D97-AF65-F5344CB8AC3E}">
        <p14:creationId xmlns:p14="http://schemas.microsoft.com/office/powerpoint/2010/main" val="3115212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916832"/>
            <a:ext cx="7056784" cy="3888431"/>
          </a:xfrm>
        </p:spPr>
        <p:txBody>
          <a:bodyPr>
            <a:normAutofit/>
          </a:bodyPr>
          <a:lstStyle/>
          <a:p>
            <a:pPr indent="342900" algn="just">
              <a:spcAft>
                <a:spcPts val="0"/>
              </a:spcAft>
            </a:pPr>
            <a:r>
              <a:rPr lang="ru-RU" b="1" dirty="0">
                <a:latin typeface="Times New Roman"/>
                <a:ea typeface="Times New Roman"/>
              </a:rPr>
              <a:t> </a:t>
            </a:r>
            <a:r>
              <a:rPr lang="tt-RU" sz="2700" dirty="0">
                <a:latin typeface="Times New Roman"/>
                <a:ea typeface="Times New Roman"/>
              </a:rPr>
              <a:t>25 декабрьдән алып 5 январьга кадәрге чорда үткәрелгән бәйрәм. Бәйрәмнең төп мизгелләре түбәндәгеләр: кеше танымаслык итеп киенеп, йорттан йортка керү, йөзек салып багу, кызларның язмышы турында, кияү булачак кеше турында төрлечә багулар.</a:t>
            </a:r>
            <a:r>
              <a:rPr lang="ru-RU" sz="2700" dirty="0">
                <a:latin typeface="Times New Roman"/>
                <a:ea typeface="Times New Roman"/>
              </a:rPr>
              <a:t/>
            </a:r>
            <a:br>
              <a:rPr lang="ru-RU" sz="2700" dirty="0">
                <a:latin typeface="Times New Roman"/>
                <a:ea typeface="Times New Roman"/>
              </a:rPr>
            </a:br>
            <a:endParaRPr lang="ru-RU" sz="2700" dirty="0"/>
          </a:p>
        </p:txBody>
      </p:sp>
      <p:sp>
        <p:nvSpPr>
          <p:cNvPr id="3" name="Текст 2"/>
          <p:cNvSpPr>
            <a:spLocks noGrp="1"/>
          </p:cNvSpPr>
          <p:nvPr>
            <p:ph type="body" idx="1"/>
          </p:nvPr>
        </p:nvSpPr>
        <p:spPr>
          <a:xfrm>
            <a:off x="1447800" y="1412776"/>
            <a:ext cx="6248400" cy="792088"/>
          </a:xfrm>
        </p:spPr>
        <p:txBody>
          <a:bodyPr>
            <a:normAutofit/>
          </a:bodyPr>
          <a:lstStyle/>
          <a:p>
            <a:r>
              <a:rPr lang="tt-RU" sz="3600" b="1" i="0" dirty="0" smtClean="0">
                <a:latin typeface="Times New Roman" pitchFamily="18" charset="0"/>
                <a:cs typeface="Times New Roman" pitchFamily="18" charset="0"/>
              </a:rPr>
              <a:t>1нче тур</a:t>
            </a:r>
            <a:endParaRPr lang="ru-RU" sz="3600" b="1" i="0" dirty="0">
              <a:latin typeface="Times New Roman" pitchFamily="18" charset="0"/>
              <a:cs typeface="Times New Roman" pitchFamily="18" charset="0"/>
            </a:endParaRPr>
          </a:p>
        </p:txBody>
      </p:sp>
    </p:spTree>
    <p:extLst>
      <p:ext uri="{BB962C8B-B14F-4D97-AF65-F5344CB8AC3E}">
        <p14:creationId xmlns:p14="http://schemas.microsoft.com/office/powerpoint/2010/main" val="348956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276872"/>
            <a:ext cx="6400800" cy="864096"/>
          </a:xfrm>
        </p:spPr>
        <p:txBody>
          <a:bodyPr>
            <a:normAutofit/>
          </a:bodyPr>
          <a:lstStyle/>
          <a:p>
            <a:r>
              <a:rPr lang="tt-RU" sz="4000" b="1" u="sng" dirty="0" smtClean="0">
                <a:solidFill>
                  <a:srgbClr val="00B0F0"/>
                </a:solidFill>
                <a:latin typeface="Times New Roman" pitchFamily="18" charset="0"/>
                <a:cs typeface="Times New Roman" pitchFamily="18" charset="0"/>
              </a:rPr>
              <a:t>НАРДУГАН</a:t>
            </a:r>
            <a:endParaRPr lang="ru-RU" sz="4000" b="1" u="sng"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297254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1340768"/>
            <a:ext cx="6248400" cy="3672408"/>
          </a:xfrm>
        </p:spPr>
        <p:txBody>
          <a:bodyPr>
            <a:noAutofit/>
          </a:bodyPr>
          <a:lstStyle/>
          <a:p>
            <a:pPr indent="342900" algn="just">
              <a:spcAft>
                <a:spcPts val="0"/>
              </a:spcAft>
            </a:pPr>
            <a:r>
              <a:rPr lang="tt-RU" sz="2400" dirty="0">
                <a:latin typeface="Times New Roman"/>
                <a:ea typeface="Times New Roman"/>
              </a:rPr>
              <a:t>XIX гасырда Урта Идел буенда татарлар яшәгән авылларда үткәрелгән бәйрәм. Бу сүзнең мәгънәсе “яңа көн” дигәнне аңлата. Урта Азиядә, Иранда, Әфганстанда Яңа елны каршылау бәйрәме итеп үткәрелә. </a:t>
            </a:r>
            <a:r>
              <a:rPr lang="ru-RU" sz="2400" dirty="0">
                <a:latin typeface="Times New Roman"/>
                <a:ea typeface="Times New Roman"/>
              </a:rPr>
              <a:t/>
            </a:r>
            <a:br>
              <a:rPr lang="ru-RU" sz="2400" dirty="0">
                <a:latin typeface="Times New Roman"/>
                <a:ea typeface="Times New Roman"/>
              </a:rPr>
            </a:br>
            <a:endParaRPr lang="ru-RU" sz="2400" dirty="0"/>
          </a:p>
        </p:txBody>
      </p:sp>
      <p:sp>
        <p:nvSpPr>
          <p:cNvPr id="3" name="Текст 2"/>
          <p:cNvSpPr>
            <a:spLocks noGrp="1"/>
          </p:cNvSpPr>
          <p:nvPr>
            <p:ph type="body" idx="1"/>
          </p:nvPr>
        </p:nvSpPr>
        <p:spPr>
          <a:xfrm>
            <a:off x="1447800" y="1340768"/>
            <a:ext cx="6248400" cy="1008112"/>
          </a:xfrm>
        </p:spPr>
        <p:txBody>
          <a:bodyPr>
            <a:noAutofit/>
          </a:bodyPr>
          <a:lstStyle/>
          <a:p>
            <a:r>
              <a:rPr lang="tt-RU" sz="3600" b="1" i="0" dirty="0" smtClean="0">
                <a:latin typeface="Times New Roman" pitchFamily="18" charset="0"/>
                <a:cs typeface="Times New Roman" pitchFamily="18" charset="0"/>
              </a:rPr>
              <a:t>2нче тур</a:t>
            </a:r>
            <a:endParaRPr lang="ru-RU" sz="3600" b="1" i="0" dirty="0">
              <a:latin typeface="Times New Roman" pitchFamily="18" charset="0"/>
              <a:cs typeface="Times New Roman" pitchFamily="18" charset="0"/>
            </a:endParaRPr>
          </a:p>
        </p:txBody>
      </p:sp>
    </p:spTree>
    <p:extLst>
      <p:ext uri="{BB962C8B-B14F-4D97-AF65-F5344CB8AC3E}">
        <p14:creationId xmlns:p14="http://schemas.microsoft.com/office/powerpoint/2010/main" val="279123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348880"/>
            <a:ext cx="6400800" cy="1080120"/>
          </a:xfrm>
        </p:spPr>
        <p:txBody>
          <a:bodyPr>
            <a:normAutofit/>
          </a:bodyPr>
          <a:lstStyle/>
          <a:p>
            <a:r>
              <a:rPr lang="tt-RU" sz="4000" b="1" u="sng" dirty="0" smtClean="0">
                <a:solidFill>
                  <a:srgbClr val="00B0F0"/>
                </a:solidFill>
                <a:latin typeface="Times New Roman" pitchFamily="18" charset="0"/>
                <a:cs typeface="Times New Roman" pitchFamily="18" charset="0"/>
              </a:rPr>
              <a:t>НӘҮРҮЗ</a:t>
            </a:r>
            <a:endParaRPr lang="ru-RU" sz="4000" b="1" u="sng"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57271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988841"/>
            <a:ext cx="7416824" cy="2376264"/>
          </a:xfrm>
        </p:spPr>
        <p:txBody>
          <a:bodyPr>
            <a:normAutofit/>
          </a:bodyPr>
          <a:lstStyle/>
          <a:p>
            <a:pPr indent="342900">
              <a:spcAft>
                <a:spcPts val="0"/>
              </a:spcAft>
            </a:pPr>
            <a:r>
              <a:rPr lang="tt-RU" sz="2800" dirty="0">
                <a:latin typeface="Times New Roman"/>
                <a:ea typeface="Times New Roman"/>
              </a:rPr>
              <a:t>Үзенә генә хас булган йола, атрибутларын һәм күңел ачу төрләрен үз эченә алган Казан татарлары бәйрәме. </a:t>
            </a:r>
            <a:r>
              <a:rPr lang="ru-RU" sz="2800" dirty="0">
                <a:latin typeface="Times New Roman"/>
                <a:ea typeface="Times New Roman"/>
              </a:rPr>
              <a:t/>
            </a:r>
            <a:br>
              <a:rPr lang="ru-RU" sz="2800" dirty="0">
                <a:latin typeface="Times New Roman"/>
                <a:ea typeface="Times New Roman"/>
              </a:rPr>
            </a:br>
            <a:endParaRPr lang="ru-RU" sz="2800" dirty="0"/>
          </a:p>
        </p:txBody>
      </p:sp>
      <p:sp>
        <p:nvSpPr>
          <p:cNvPr id="3" name="Текст 2"/>
          <p:cNvSpPr>
            <a:spLocks noGrp="1"/>
          </p:cNvSpPr>
          <p:nvPr>
            <p:ph type="body" idx="1"/>
          </p:nvPr>
        </p:nvSpPr>
        <p:spPr>
          <a:xfrm>
            <a:off x="1447800" y="980728"/>
            <a:ext cx="6248400" cy="864096"/>
          </a:xfrm>
        </p:spPr>
        <p:txBody>
          <a:bodyPr>
            <a:normAutofit/>
          </a:bodyPr>
          <a:lstStyle/>
          <a:p>
            <a:r>
              <a:rPr lang="tt-RU" sz="3600" b="1" i="0" dirty="0" smtClean="0">
                <a:latin typeface="Times New Roman" pitchFamily="18" charset="0"/>
                <a:cs typeface="Times New Roman" pitchFamily="18" charset="0"/>
              </a:rPr>
              <a:t>3нче тур</a:t>
            </a:r>
            <a:endParaRPr lang="ru-RU" sz="3600" b="1" i="0" dirty="0">
              <a:latin typeface="Times New Roman" pitchFamily="18" charset="0"/>
              <a:cs typeface="Times New Roman" pitchFamily="18" charset="0"/>
            </a:endParaRPr>
          </a:p>
        </p:txBody>
      </p:sp>
    </p:spTree>
    <p:extLst>
      <p:ext uri="{BB962C8B-B14F-4D97-AF65-F5344CB8AC3E}">
        <p14:creationId xmlns:p14="http://schemas.microsoft.com/office/powerpoint/2010/main" val="100435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204864"/>
            <a:ext cx="6400800" cy="1008112"/>
          </a:xfrm>
        </p:spPr>
        <p:txBody>
          <a:bodyPr>
            <a:noAutofit/>
          </a:bodyPr>
          <a:lstStyle/>
          <a:p>
            <a:r>
              <a:rPr lang="tt-RU" sz="4000" b="1" u="sng" dirty="0" smtClean="0">
                <a:solidFill>
                  <a:srgbClr val="00B0F0"/>
                </a:solidFill>
                <a:latin typeface="Times New Roman" pitchFamily="18" charset="0"/>
                <a:cs typeface="Times New Roman" pitchFamily="18" charset="0"/>
              </a:rPr>
              <a:t>САБАНТУЙ</a:t>
            </a:r>
            <a:endParaRPr lang="ru-RU" sz="4000" b="1" u="sng"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1139778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916833"/>
            <a:ext cx="6912768" cy="2808312"/>
          </a:xfrm>
        </p:spPr>
        <p:txBody>
          <a:bodyPr>
            <a:normAutofit/>
          </a:bodyPr>
          <a:lstStyle/>
          <a:p>
            <a:pPr indent="342900" algn="just">
              <a:spcAft>
                <a:spcPts val="0"/>
              </a:spcAft>
            </a:pPr>
            <a:r>
              <a:rPr lang="tt-RU" sz="2800" dirty="0">
                <a:latin typeface="Times New Roman"/>
                <a:ea typeface="Times New Roman"/>
              </a:rPr>
              <a:t>Чистай өязе Татар Баганасы авылында </a:t>
            </a:r>
            <a:r>
              <a:rPr lang="tt-RU" sz="2800" b="1" u="sng" dirty="0">
                <a:latin typeface="Times New Roman"/>
                <a:ea typeface="Times New Roman"/>
              </a:rPr>
              <a:t>әрәпә</a:t>
            </a:r>
            <a:r>
              <a:rPr lang="tt-RU" sz="2800" dirty="0">
                <a:latin typeface="Times New Roman"/>
                <a:ea typeface="Times New Roman"/>
              </a:rPr>
              <a:t>, Казан өязе Яңа Кишет, Кече Әтнә авылларында </a:t>
            </a:r>
            <a:r>
              <a:rPr lang="tt-RU" sz="2800" b="1" u="sng" dirty="0">
                <a:latin typeface="Times New Roman"/>
                <a:ea typeface="Times New Roman"/>
              </a:rPr>
              <a:t>ат аягы кыздыру</a:t>
            </a:r>
            <a:r>
              <a:rPr lang="tt-RU" sz="2800" dirty="0">
                <a:latin typeface="Times New Roman"/>
                <a:ea typeface="Times New Roman"/>
              </a:rPr>
              <a:t> дип атаганнар. Бу йола бездә ничек атала? </a:t>
            </a:r>
            <a:r>
              <a:rPr lang="ru-RU" sz="2800" dirty="0">
                <a:latin typeface="Times New Roman"/>
                <a:ea typeface="Times New Roman"/>
              </a:rPr>
              <a:t/>
            </a:r>
            <a:br>
              <a:rPr lang="ru-RU" sz="2800" dirty="0">
                <a:latin typeface="Times New Roman"/>
                <a:ea typeface="Times New Roman"/>
              </a:rPr>
            </a:br>
            <a:endParaRPr lang="ru-RU" sz="2800" dirty="0"/>
          </a:p>
        </p:txBody>
      </p:sp>
      <p:sp>
        <p:nvSpPr>
          <p:cNvPr id="3" name="Текст 2"/>
          <p:cNvSpPr>
            <a:spLocks noGrp="1"/>
          </p:cNvSpPr>
          <p:nvPr>
            <p:ph type="body" idx="1"/>
          </p:nvPr>
        </p:nvSpPr>
        <p:spPr>
          <a:xfrm>
            <a:off x="1447800" y="1124744"/>
            <a:ext cx="6248400" cy="864096"/>
          </a:xfrm>
        </p:spPr>
        <p:txBody>
          <a:bodyPr>
            <a:normAutofit/>
          </a:bodyPr>
          <a:lstStyle/>
          <a:p>
            <a:r>
              <a:rPr lang="tt-RU" sz="3600" b="1" i="0" dirty="0" smtClean="0">
                <a:latin typeface="Times New Roman" pitchFamily="18" charset="0"/>
                <a:cs typeface="Times New Roman" pitchFamily="18" charset="0"/>
              </a:rPr>
              <a:t>ФИНАЛ</a:t>
            </a:r>
            <a:endParaRPr lang="ru-RU" sz="3600" b="1" i="0" dirty="0">
              <a:latin typeface="Times New Roman" pitchFamily="18" charset="0"/>
              <a:cs typeface="Times New Roman" pitchFamily="18" charset="0"/>
            </a:endParaRPr>
          </a:p>
        </p:txBody>
      </p:sp>
    </p:spTree>
    <p:extLst>
      <p:ext uri="{BB962C8B-B14F-4D97-AF65-F5344CB8AC3E}">
        <p14:creationId xmlns:p14="http://schemas.microsoft.com/office/powerpoint/2010/main" val="178173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348880"/>
            <a:ext cx="6400800" cy="1080120"/>
          </a:xfrm>
        </p:spPr>
        <p:txBody>
          <a:bodyPr>
            <a:normAutofit/>
          </a:bodyPr>
          <a:lstStyle/>
          <a:p>
            <a:r>
              <a:rPr lang="tt-RU" sz="4000" b="1" u="sng" dirty="0" smtClean="0">
                <a:solidFill>
                  <a:srgbClr val="00B0F0"/>
                </a:solidFill>
                <a:latin typeface="Times New Roman" pitchFamily="18" charset="0"/>
                <a:cs typeface="Times New Roman" pitchFamily="18" charset="0"/>
              </a:rPr>
              <a:t>БИРНӘ ҖЫЮ</a:t>
            </a:r>
            <a:endParaRPr lang="ru-RU" sz="4000" b="1" u="sng"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24644364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36</TotalTime>
  <Words>178</Words>
  <Application>Microsoft Office PowerPoint</Application>
  <PresentationFormat>Экран (4:3)</PresentationFormat>
  <Paragraphs>17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Кнопка</vt:lpstr>
      <vt:lpstr>       “МОГҖИЗАЛАР КЫРЫ” УЕНЫ</vt:lpstr>
      <vt:lpstr> 25 декабрьдән алып 5 январьга кадәрге чорда үткәрелгән бәйрәм. Бәйрәмнең төп мизгелләре түбәндәгеләр: кеше танымаслык итеп киенеп, йорттан йортка керү, йөзек салып багу, кызларның язмышы турында, кияү булачак кеше турында төрлечә багулар. </vt:lpstr>
      <vt:lpstr>НАРДУГАН</vt:lpstr>
      <vt:lpstr>XIX гасырда Урта Идел буенда татарлар яшәгән авылларда үткәрелгән бәйрәм. Бу сүзнең мәгънәсе “яңа көн” дигәнне аңлата. Урта Азиядә, Иранда, Әфганстанда Яңа елны каршылау бәйрәме итеп үткәрелә.  </vt:lpstr>
      <vt:lpstr>НӘҮРҮЗ</vt:lpstr>
      <vt:lpstr>Үзенә генә хас булган йола, атрибутларын һәм күңел ачу төрләрен үз эченә алган Казан татарлары бәйрәме.  </vt:lpstr>
      <vt:lpstr>САБАНТУЙ</vt:lpstr>
      <vt:lpstr>Чистай өязе Татар Баганасы авылында әрәпә, Казан өязе Яңа Кишет, Кече Әтнә авылларында ат аягы кыздыру дип атаганнар. Бу йола бездә ничек атала?  </vt:lpstr>
      <vt:lpstr>БИРНӘ ҖЫЮ</vt:lpstr>
      <vt:lpstr>XIX йөз ахыры XX йөз башында татарлар ясый торган йола. Аны башлап йөрүчеләр ирләр һәм хатыннар да, картлар һәм карчыклар да, балалар һәм яшүсмерләр дә булырга мөмкин. Бу йола корылык куркынычы булганда бик еш үткәрелгән. </vt:lpstr>
      <vt:lpstr>ЯҢГЫР БОТКАСЫ</vt:lpstr>
      <vt:lpstr>МОЛОДЦЫ!!!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“МОГҖИЗАЛАР КЫРЫ” УЕНЫ</dc:title>
  <dc:creator>Учитель</dc:creator>
  <cp:lastModifiedBy>Учитель</cp:lastModifiedBy>
  <cp:revision>6</cp:revision>
  <dcterms:created xsi:type="dcterms:W3CDTF">2013-03-12T18:50:09Z</dcterms:created>
  <dcterms:modified xsi:type="dcterms:W3CDTF">2013-03-12T19:43:25Z</dcterms:modified>
</cp:coreProperties>
</file>