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2"/>
  </p:notes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9" r:id="rId15"/>
    <p:sldId id="270" r:id="rId16"/>
    <p:sldId id="272" r:id="rId17"/>
    <p:sldId id="276" r:id="rId18"/>
    <p:sldId id="273" r:id="rId19"/>
    <p:sldId id="275" r:id="rId20"/>
    <p:sldId id="274" r:id="rId21"/>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0066"/>
    <a:srgbClr val="FF99FF"/>
    <a:srgbClr val="C0C0C0"/>
    <a:srgbClr val="969696"/>
    <a:srgbClr val="CC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668" y="-30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BD2A9CF-B219-4001-9004-00AA4D95DCDC}" type="datetimeFigureOut">
              <a:rPr lang="ru-RU"/>
              <a:pPr>
                <a:defRPr/>
              </a:pPr>
              <a:t>23.01.2015</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8807082-91FD-488D-9B3C-AEB48B176C1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AFBC88-8CC5-46DA-B110-DC67702467E3}" type="slidenum">
              <a:rPr lang="ru-RU" smtClean="0">
                <a:latin typeface="Arial" pitchFamily="34" charset="0"/>
                <a:cs typeface="Arial" pitchFamily="34" charset="0"/>
              </a:rPr>
              <a:pPr/>
              <a:t>6</a:t>
            </a:fld>
            <a:endParaRPr lang="ru-RU"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Заголовок 28"/>
          <p:cNvSpPr>
            <a:spLocks noGrp="1"/>
          </p:cNvSpPr>
          <p:nvPr>
            <p:ph type="ctrTitle"/>
          </p:nvPr>
        </p:nvSpPr>
        <p:spPr>
          <a:xfrm>
            <a:off x="285750" y="6471216"/>
            <a:ext cx="6343650" cy="1629833"/>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FD9C01C-2681-4D55-A300-1C69F507C4F5}" type="datetime1">
              <a:rPr lang="ru-RU"/>
              <a:pPr>
                <a:defRPr/>
              </a:pPr>
              <a:t>23.01.2015</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6172200" y="8631238"/>
            <a:ext cx="569913" cy="330200"/>
          </a:xfrm>
        </p:spPr>
        <p:txBody>
          <a:bodyPr/>
          <a:lstStyle>
            <a:lvl1pPr>
              <a:defRPr/>
            </a:lvl1pPr>
          </a:lstStyle>
          <a:p>
            <a:pPr>
              <a:defRPr/>
            </a:pPr>
            <a:fld id="{5E682AF8-21BF-4912-82A9-0C2A237EF4C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C1BA112D-AC8F-457F-80C0-49A42F777F03}" type="datetime1">
              <a:rPr lang="ru-RU"/>
              <a:pPr>
                <a:defRPr/>
              </a:pPr>
              <a:t>23.01.2015</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60E60BD-A456-4E75-8597-8BB52D14FE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B29ADA0-0B39-4CC7-95C6-E0470C554E34}" type="datetime1">
              <a:rPr lang="ru-RU"/>
              <a:pPr>
                <a:defRPr/>
              </a:pPr>
              <a:t>23.01.2015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B9E031-1ADB-4BC8-8E32-D8580B4345D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560C99A-1A8D-4D83-8376-F5DC4F2E8022}" type="datetime1">
              <a:rPr lang="ru-RU"/>
              <a:pPr>
                <a:defRPr/>
              </a:pPr>
              <a:t>23.01.2015</a:t>
            </a:fld>
            <a:endParaRPr lang="ru-RU"/>
          </a:p>
        </p:txBody>
      </p:sp>
      <p:sp>
        <p:nvSpPr>
          <p:cNvPr id="5" name="Нижний колонтитул 18"/>
          <p:cNvSpPr>
            <a:spLocks noGrp="1"/>
          </p:cNvSpPr>
          <p:nvPr>
            <p:ph type="ftr" sz="quarter" idx="11"/>
          </p:nvPr>
        </p:nvSpPr>
        <p:spPr>
          <a:xfrm>
            <a:off x="2686050" y="101600"/>
            <a:ext cx="2171700" cy="385763"/>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6172200" y="8631238"/>
            <a:ext cx="569913" cy="330200"/>
          </a:xfrm>
        </p:spPr>
        <p:txBody>
          <a:bodyPr/>
          <a:lstStyle>
            <a:lvl1pPr>
              <a:defRPr/>
            </a:lvl1pPr>
          </a:lstStyle>
          <a:p>
            <a:pPr>
              <a:defRPr/>
            </a:pPr>
            <a:fld id="{BCCA67FF-3600-40DB-8A5E-F020ADD959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DD557B45-7737-406A-B629-13E995BE4F91}" type="datetime1">
              <a:rPr lang="ru-RU"/>
              <a:pPr>
                <a:defRPr/>
              </a:pPr>
              <a:t>23.01.2015</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CDEECB5D-D8A4-490E-AC50-824737A36E1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5" name="Дата 10"/>
          <p:cNvSpPr>
            <a:spLocks noGrp="1"/>
          </p:cNvSpPr>
          <p:nvPr>
            <p:ph type="dt" sz="half" idx="10"/>
          </p:nvPr>
        </p:nvSpPr>
        <p:spPr/>
        <p:txBody>
          <a:bodyPr/>
          <a:lstStyle>
            <a:lvl1pPr>
              <a:defRPr/>
            </a:lvl1pPr>
          </a:lstStyle>
          <a:p>
            <a:pPr>
              <a:defRPr/>
            </a:pPr>
            <a:fld id="{86A79B46-EC95-48E8-BE53-DB52F46BEE13}" type="datetime1">
              <a:rPr lang="ru-RU"/>
              <a:pPr>
                <a:defRPr/>
              </a:pPr>
              <a:t>23.01.2015</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345FE1B-A4B6-441C-8085-458D749D0C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Заголовок 28"/>
          <p:cNvSpPr>
            <a:spLocks noGrp="1"/>
          </p:cNvSpPr>
          <p:nvPr>
            <p:ph type="title"/>
          </p:nvPr>
        </p:nvSpPr>
        <p:spPr>
          <a:xfrm>
            <a:off x="228600" y="7213600"/>
            <a:ext cx="6457950" cy="1176867"/>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92BBADC0-93A4-4E11-89B6-979B75116A59}" type="datetime1">
              <a:rPr lang="ru-RU"/>
              <a:pPr>
                <a:defRPr/>
              </a:pPr>
              <a:t>23.01.2015</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6172200" y="8636000"/>
            <a:ext cx="571500" cy="328613"/>
          </a:xfrm>
        </p:spPr>
        <p:txBody>
          <a:bodyPr/>
          <a:lstStyle>
            <a:lvl1pPr>
              <a:defRPr/>
            </a:lvl1pPr>
          </a:lstStyle>
          <a:p>
            <a:pPr>
              <a:defRPr/>
            </a:pPr>
            <a:fld id="{9CC6F243-17EA-4B05-91A8-3691382475F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B0B09614-A028-408A-B1F0-2805C096A7A5}" type="datetime1">
              <a:rPr lang="ru-RU"/>
              <a:pPr>
                <a:defRPr/>
              </a:pPr>
              <a:t>23.01.2015</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FE542895-BCC5-4D01-823A-3CCE2BCF93E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2923AB0F-34AE-415B-B786-786F94BE2570}" type="datetime1">
              <a:rPr lang="ru-RU"/>
              <a:pPr>
                <a:defRPr/>
              </a:pPr>
              <a:t>23.01.2015</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89469B32-CBB9-4DCD-8F7C-4BB8FC822C3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Заголовок 11"/>
          <p:cNvSpPr>
            <a:spLocks noGrp="1"/>
          </p:cNvSpPr>
          <p:nvPr>
            <p:ph type="title"/>
          </p:nvPr>
        </p:nvSpPr>
        <p:spPr>
          <a:xfrm>
            <a:off x="342900" y="7315200"/>
            <a:ext cx="6343650" cy="694267"/>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EBA8AA2-07DF-4665-B180-6A69A07EDF0D}" type="datetime1">
              <a:rPr lang="ru-RU"/>
              <a:pPr>
                <a:defRPr/>
              </a:pPr>
              <a:t>23.01.2015</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8CFE53D1-EF0A-499E-9458-071A7DF94E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285750" y="6658347"/>
            <a:ext cx="4400550" cy="696384"/>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624C0C2-6695-479A-A79D-316FE2F70ACA}" type="datetime1">
              <a:rPr lang="ru-RU"/>
              <a:pPr>
                <a:defRPr/>
              </a:pPr>
              <a:t>23.01.2015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83B9A619-E07E-417C-9FE2-7CA7BD71D17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29" name="Текст 7"/>
          <p:cNvSpPr>
            <a:spLocks noGrp="1"/>
          </p:cNvSpPr>
          <p:nvPr>
            <p:ph type="body" idx="1"/>
          </p:nvPr>
        </p:nvSpPr>
        <p:spPr bwMode="auto">
          <a:xfrm>
            <a:off x="228600" y="2071688"/>
            <a:ext cx="6515100" cy="6035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4857750" y="101600"/>
            <a:ext cx="1885950" cy="385763"/>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A0C29E49-02ED-496A-A419-F937A9F4FCE6}" type="datetime1">
              <a:rPr lang="ru-RU"/>
              <a:pPr>
                <a:defRPr/>
              </a:pPr>
              <a:t>23.01.2015</a:t>
            </a:fld>
            <a:endParaRPr lang="ru-RU"/>
          </a:p>
        </p:txBody>
      </p:sp>
      <p:sp>
        <p:nvSpPr>
          <p:cNvPr id="28" name="Нижний колонтитул 27"/>
          <p:cNvSpPr>
            <a:spLocks noGrp="1"/>
          </p:cNvSpPr>
          <p:nvPr>
            <p:ph type="ftr" sz="quarter" idx="3"/>
          </p:nvPr>
        </p:nvSpPr>
        <p:spPr>
          <a:xfrm>
            <a:off x="2343150" y="101600"/>
            <a:ext cx="2514600" cy="385763"/>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ru-RU"/>
          </a:p>
        </p:txBody>
      </p:sp>
      <p:sp>
        <p:nvSpPr>
          <p:cNvPr id="5" name="Номер слайда 4"/>
          <p:cNvSpPr>
            <a:spLocks noGrp="1"/>
          </p:cNvSpPr>
          <p:nvPr>
            <p:ph type="sldNum" sz="quarter" idx="4"/>
          </p:nvPr>
        </p:nvSpPr>
        <p:spPr>
          <a:xfrm>
            <a:off x="6172200" y="8636000"/>
            <a:ext cx="571500" cy="325438"/>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481EC214-0A1C-4074-A0A5-A4D506CD2700}" type="slidenum">
              <a:rPr lang="ru-RU"/>
              <a:pPr>
                <a:defRPr/>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66" r:id="rId4"/>
    <p:sldLayoutId id="2147483972" r:id="rId5"/>
    <p:sldLayoutId id="2147483967" r:id="rId6"/>
    <p:sldLayoutId id="2147483973" r:id="rId7"/>
    <p:sldLayoutId id="2147483974" r:id="rId8"/>
    <p:sldLayoutId id="2147483975" r:id="rId9"/>
    <p:sldLayoutId id="2147483968" r:id="rId10"/>
    <p:sldLayoutId id="2147483976"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0125" y="1643063"/>
            <a:ext cx="5419725" cy="369887"/>
          </a:xfrm>
          <a:prstGeom prst="rect">
            <a:avLst/>
          </a:prstGeom>
          <a:noFill/>
        </p:spPr>
        <p:txBody>
          <a:bodyPr>
            <a:spAutoFit/>
          </a:bodyPr>
          <a:lstStyle/>
          <a:p>
            <a:pPr>
              <a:defRPr/>
            </a:pPr>
            <a:r>
              <a:rPr lang="ru-RU" b="1" i="1" dirty="0">
                <a:solidFill>
                  <a:schemeClr val="accent2">
                    <a:lumMod val="50000"/>
                  </a:schemeClr>
                </a:solidFill>
                <a:latin typeface="Times New Roman" pitchFamily="18" charset="0"/>
                <a:cs typeface="Times New Roman" pitchFamily="18" charset="0"/>
              </a:rPr>
              <a:t>Орган филиала №1 при ИК-3. Ноябрь 2013 года.</a:t>
            </a:r>
          </a:p>
        </p:txBody>
      </p:sp>
      <p:sp>
        <p:nvSpPr>
          <p:cNvPr id="16" name="Прямоугольник 15"/>
          <p:cNvSpPr/>
          <p:nvPr/>
        </p:nvSpPr>
        <p:spPr>
          <a:xfrm>
            <a:off x="214290" y="0"/>
            <a:ext cx="6429420" cy="169277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7200" b="1" cap="all" dirty="0">
                <a:ln w="0">
                  <a:solidFill>
                    <a:srgbClr val="000000"/>
                  </a:solidFill>
                </a:ln>
                <a:blipFill>
                  <a:blip r:embed="rId2"/>
                  <a:tile tx="0" ty="0" sx="100000" sy="100000" flip="none" algn="tl"/>
                </a:blipFill>
                <a:effectLst>
                  <a:reflection blurRad="12700" stA="50000" endPos="50000" dist="5000" dir="5400000" sy="-100000" rotWithShape="0"/>
                </a:effectLst>
                <a:latin typeface="Times New Roman" pitchFamily="18" charset="0"/>
                <a:cs typeface="Times New Roman" pitchFamily="18" charset="0"/>
              </a:rPr>
              <a:t>Ш</a:t>
            </a:r>
            <a:r>
              <a:rPr lang="ru-RU" sz="4800" b="1" cap="all" dirty="0">
                <a:ln w="0">
                  <a:solidFill>
                    <a:srgbClr val="000000"/>
                  </a:solidFill>
                </a:ln>
                <a:blipFill>
                  <a:blip r:embed="rId2"/>
                  <a:tile tx="0" ty="0" sx="100000" sy="100000" flip="none" algn="tl"/>
                </a:blipFill>
                <a:effectLst>
                  <a:reflection blurRad="12700" stA="50000" endPos="50000" dist="5000" dir="5400000" sy="-100000" rotWithShape="0"/>
                </a:effectLst>
                <a:latin typeface="Times New Roman" pitchFamily="18" charset="0"/>
                <a:cs typeface="Times New Roman" pitchFamily="18" charset="0"/>
              </a:rPr>
              <a:t>и</a:t>
            </a:r>
            <a:r>
              <a:rPr lang="ru-RU" sz="7200" b="1" cap="all" dirty="0">
                <a:ln w="0">
                  <a:solidFill>
                    <a:srgbClr val="000000"/>
                  </a:solidFill>
                </a:ln>
                <a:blipFill>
                  <a:blip r:embed="rId2"/>
                  <a:tile tx="0" ty="0" sx="100000" sy="100000" flip="none" algn="tl"/>
                </a:blipFill>
                <a:effectLst>
                  <a:reflection blurRad="12700" stA="50000" endPos="50000" dist="5000" dir="5400000" sy="-100000" rotWithShape="0"/>
                </a:effectLst>
                <a:latin typeface="Times New Roman" pitchFamily="18" charset="0"/>
                <a:cs typeface="Times New Roman" pitchFamily="18" charset="0"/>
              </a:rPr>
              <a:t>к</a:t>
            </a:r>
            <a:r>
              <a:rPr lang="ru-RU" sz="5400" b="1" cap="all" dirty="0">
                <a:ln w="0">
                  <a:solidFill>
                    <a:srgbClr val="000000"/>
                  </a:solidFill>
                </a:ln>
                <a:blipFill>
                  <a:blip r:embed="rId2"/>
                  <a:tile tx="0" ty="0" sx="100000" sy="100000" flip="none" algn="tl"/>
                </a:blipFill>
                <a:effectLst>
                  <a:reflection blurRad="12700" stA="50000" endPos="50000" dist="5000" dir="5400000" sy="-100000" rotWithShape="0"/>
                </a:effectLst>
              </a:rPr>
              <a:t> </a:t>
            </a:r>
          </a:p>
          <a:p>
            <a:pPr algn="ctr">
              <a:defRPr/>
            </a:pPr>
            <a:r>
              <a:rPr lang="ru-RU" sz="3200" b="1" cap="all" dirty="0">
                <a:ln w="0">
                  <a:solidFill>
                    <a:srgbClr val="000000"/>
                  </a:solidFill>
                </a:ln>
                <a:blipFill>
                  <a:blip r:embed="rId2"/>
                  <a:tile tx="0" ty="0" sx="100000" sy="100000" flip="none" algn="tl"/>
                </a:blipFill>
                <a:effectLst>
                  <a:reflection blurRad="12700" stA="50000" endPos="50000" dist="5000" dir="5400000" sy="-100000" rotWithShape="0"/>
                </a:effectLst>
                <a:latin typeface="Times New Roman" pitchFamily="18" charset="0"/>
                <a:cs typeface="Times New Roman" pitchFamily="18" charset="0"/>
              </a:rPr>
              <a:t>(школа и компания)</a:t>
            </a:r>
          </a:p>
        </p:txBody>
      </p:sp>
      <p:pic>
        <p:nvPicPr>
          <p:cNvPr id="4" name="Рисунок 3" descr="IMG_0017.JPG"/>
          <p:cNvPicPr>
            <a:picLocks noChangeAspect="1"/>
          </p:cNvPicPr>
          <p:nvPr/>
        </p:nvPicPr>
        <p:blipFill>
          <a:blip r:embed="rId3"/>
          <a:stretch>
            <a:fillRect/>
          </a:stretch>
        </p:blipFill>
        <p:spPr>
          <a:xfrm>
            <a:off x="214290" y="2643174"/>
            <a:ext cx="6500858" cy="60007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Вертикальный свиток 6"/>
          <p:cNvSpPr/>
          <p:nvPr/>
        </p:nvSpPr>
        <p:spPr>
          <a:xfrm>
            <a:off x="3929063" y="6357938"/>
            <a:ext cx="2786062" cy="2571750"/>
          </a:xfrm>
          <a:prstGeom prst="verticalScroll">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Times New Roman" pitchFamily="18" charset="0"/>
                <a:cs typeface="Times New Roman" pitchFamily="18" charset="0"/>
              </a:rPr>
              <a:t>14 ноября в школе прошёл единый методический день…</a:t>
            </a:r>
          </a:p>
        </p:txBody>
      </p:sp>
      <p:pic>
        <p:nvPicPr>
          <p:cNvPr id="8" name="Рисунок 7" descr="IMG_0002.JPG"/>
          <p:cNvPicPr>
            <a:picLocks noChangeAspect="1"/>
          </p:cNvPicPr>
          <p:nvPr/>
        </p:nvPicPr>
        <p:blipFill>
          <a:blip r:embed="rId4" cstate="email"/>
          <a:stretch>
            <a:fillRect/>
          </a:stretch>
        </p:blipFill>
        <p:spPr>
          <a:xfrm rot="-300000">
            <a:off x="500042" y="2143107"/>
            <a:ext cx="2928958" cy="21967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2"/>
          </p:nvPr>
        </p:nvSpPr>
        <p:spPr bwMode="auto">
          <a:xfrm>
            <a:off x="142875" y="8631238"/>
            <a:ext cx="6599238" cy="330200"/>
          </a:xfrm>
          <a:noFill/>
          <a:ln>
            <a:miter lim="800000"/>
            <a:headEnd/>
            <a:tailEnd/>
          </a:ln>
        </p:spPr>
        <p:txBody>
          <a:bodyPr wrap="square" lIns="91440" tIns="45720" rIns="91440" bIns="45720" numCol="1" anchor="t" anchorCtr="0" compatLnSpc="1">
            <a:prstTxWarp prst="textNoShape">
              <a:avLst/>
            </a:prstTxWarp>
          </a:bodyPr>
          <a:lstStyle/>
          <a:p>
            <a:pPr algn="ctr"/>
            <a:fld id="{D9D2CAF3-73F8-4D9C-8A72-BB2194B9E4A6}" type="slidenum">
              <a:rPr lang="ru-RU" sz="1600" b="1" smtClean="0">
                <a:solidFill>
                  <a:schemeClr val="tx1"/>
                </a:solidFill>
                <a:latin typeface="Times New Roman" pitchFamily="18" charset="0"/>
                <a:cs typeface="Times New Roman" pitchFamily="18" charset="0"/>
              </a:rPr>
              <a:pPr algn="ctr"/>
              <a:t>10</a:t>
            </a:fld>
            <a:endParaRPr lang="ru-RU" sz="1600" b="1" smtClean="0">
              <a:solidFill>
                <a:schemeClr val="tx1"/>
              </a:solidFill>
              <a:latin typeface="Times New Roman" pitchFamily="18" charset="0"/>
              <a:cs typeface="Times New Roman" pitchFamily="18" charset="0"/>
            </a:endParaRPr>
          </a:p>
        </p:txBody>
      </p:sp>
      <p:sp>
        <p:nvSpPr>
          <p:cNvPr id="19459" name="TextBox 2"/>
          <p:cNvSpPr txBox="1">
            <a:spLocks noChangeArrowheads="1"/>
          </p:cNvSpPr>
          <p:nvPr/>
        </p:nvSpPr>
        <p:spPr bwMode="auto">
          <a:xfrm>
            <a:off x="142875" y="428625"/>
            <a:ext cx="6429375" cy="8310563"/>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 Его заявление вызвало очень много обсуждений, а с Григорием связывались даже федеральные каналы. Единственное, что вызывало вопрос - почему на посадочном талоне напечатан логотип "Аэрофлота", а не авиакомпании "Татарстан".</a:t>
            </a:r>
          </a:p>
          <a:p>
            <a:pPr algn="just"/>
            <a:r>
              <a:rPr lang="ru-RU" sz="1200" b="1">
                <a:latin typeface="Times New Roman" pitchFamily="18" charset="0"/>
                <a:cs typeface="Times New Roman" pitchFamily="18" charset="0"/>
              </a:rPr>
              <a:t>Жители России соболезнуют всем родственникам и близким погибших в ужасной авиакатастрофе в Казани. Эта трагедия затронула не только Казань и Татарстан, весь мир оплакивает погибших людей вместе с нами.</a:t>
            </a:r>
          </a:p>
          <a:p>
            <a:endParaRPr lang="ru-RU" sz="1200" b="1">
              <a:latin typeface="Times New Roman" pitchFamily="18" charset="0"/>
              <a:cs typeface="Times New Roman" pitchFamily="18" charset="0"/>
            </a:endParaRPr>
          </a:p>
          <a:p>
            <a:pPr algn="ctr"/>
            <a:r>
              <a:rPr lang="ru-RU" b="1" u="sng">
                <a:latin typeface="Times New Roman" pitchFamily="18" charset="0"/>
                <a:cs typeface="Times New Roman" pitchFamily="18" charset="0"/>
              </a:rPr>
              <a:t>Фоторепортаж с места событий</a:t>
            </a: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pPr algn="ctr"/>
            <a:endParaRPr lang="ru-RU" b="1" u="sng">
              <a:latin typeface="Times New Roman" pitchFamily="18" charset="0"/>
              <a:cs typeface="Times New Roman" pitchFamily="18" charset="0"/>
            </a:endParaRPr>
          </a:p>
          <a:p>
            <a:endParaRPr lang="ru-RU"/>
          </a:p>
        </p:txBody>
      </p:sp>
      <p:pic>
        <p:nvPicPr>
          <p:cNvPr id="19460" name="Рисунок 3" descr="12.jpg"/>
          <p:cNvPicPr>
            <a:picLocks noChangeAspect="1"/>
          </p:cNvPicPr>
          <p:nvPr/>
        </p:nvPicPr>
        <p:blipFill>
          <a:blip r:embed="rId2" cstate="email"/>
          <a:srcRect/>
          <a:stretch>
            <a:fillRect/>
          </a:stretch>
        </p:blipFill>
        <p:spPr bwMode="auto">
          <a:xfrm>
            <a:off x="357188" y="2214563"/>
            <a:ext cx="1714500" cy="3041650"/>
          </a:xfrm>
          <a:prstGeom prst="rect">
            <a:avLst/>
          </a:prstGeom>
          <a:noFill/>
          <a:ln w="9525">
            <a:noFill/>
            <a:miter lim="800000"/>
            <a:headEnd/>
            <a:tailEnd/>
          </a:ln>
        </p:spPr>
      </p:pic>
      <p:pic>
        <p:nvPicPr>
          <p:cNvPr id="19461" name="Рисунок 4" descr="2.jpg"/>
          <p:cNvPicPr>
            <a:picLocks noChangeAspect="1"/>
          </p:cNvPicPr>
          <p:nvPr/>
        </p:nvPicPr>
        <p:blipFill>
          <a:blip r:embed="rId3" cstate="email"/>
          <a:srcRect/>
          <a:stretch>
            <a:fillRect/>
          </a:stretch>
        </p:blipFill>
        <p:spPr bwMode="auto">
          <a:xfrm rot="-300000">
            <a:off x="2273300" y="2305050"/>
            <a:ext cx="2143125" cy="1428750"/>
          </a:xfrm>
          <a:prstGeom prst="rect">
            <a:avLst/>
          </a:prstGeom>
          <a:noFill/>
          <a:ln w="9525">
            <a:noFill/>
            <a:miter lim="800000"/>
            <a:headEnd/>
            <a:tailEnd/>
          </a:ln>
        </p:spPr>
      </p:pic>
      <p:pic>
        <p:nvPicPr>
          <p:cNvPr id="19462" name="Рисунок 5" descr="3.jpg"/>
          <p:cNvPicPr>
            <a:picLocks noChangeAspect="1"/>
          </p:cNvPicPr>
          <p:nvPr/>
        </p:nvPicPr>
        <p:blipFill>
          <a:blip r:embed="rId4" cstate="email"/>
          <a:srcRect/>
          <a:stretch>
            <a:fillRect/>
          </a:stretch>
        </p:blipFill>
        <p:spPr bwMode="auto">
          <a:xfrm rot="300000">
            <a:off x="4276725" y="2314575"/>
            <a:ext cx="2357438" cy="1531938"/>
          </a:xfrm>
          <a:prstGeom prst="rect">
            <a:avLst/>
          </a:prstGeom>
          <a:noFill/>
          <a:ln w="9525">
            <a:noFill/>
            <a:miter lim="800000"/>
            <a:headEnd/>
            <a:tailEnd/>
          </a:ln>
        </p:spPr>
      </p:pic>
      <p:pic>
        <p:nvPicPr>
          <p:cNvPr id="19463" name="Рисунок 6" descr="5.jpg"/>
          <p:cNvPicPr>
            <a:picLocks noChangeAspect="1"/>
          </p:cNvPicPr>
          <p:nvPr/>
        </p:nvPicPr>
        <p:blipFill>
          <a:blip r:embed="rId5" cstate="email"/>
          <a:srcRect/>
          <a:stretch>
            <a:fillRect/>
          </a:stretch>
        </p:blipFill>
        <p:spPr bwMode="auto">
          <a:xfrm rot="300000">
            <a:off x="2205038" y="3883025"/>
            <a:ext cx="2286000" cy="1508125"/>
          </a:xfrm>
          <a:prstGeom prst="rect">
            <a:avLst/>
          </a:prstGeom>
          <a:noFill/>
          <a:ln w="9525">
            <a:noFill/>
            <a:miter lim="800000"/>
            <a:headEnd/>
            <a:tailEnd/>
          </a:ln>
        </p:spPr>
      </p:pic>
      <p:pic>
        <p:nvPicPr>
          <p:cNvPr id="19464" name="Рисунок 7" descr="9.jpg"/>
          <p:cNvPicPr>
            <a:picLocks noChangeAspect="1"/>
          </p:cNvPicPr>
          <p:nvPr/>
        </p:nvPicPr>
        <p:blipFill>
          <a:blip r:embed="rId6" cstate="email"/>
          <a:srcRect/>
          <a:stretch>
            <a:fillRect/>
          </a:stretch>
        </p:blipFill>
        <p:spPr bwMode="auto">
          <a:xfrm rot="-300000">
            <a:off x="4492625" y="3873500"/>
            <a:ext cx="2071688" cy="1550988"/>
          </a:xfrm>
          <a:prstGeom prst="rect">
            <a:avLst/>
          </a:prstGeom>
          <a:noFill/>
          <a:ln w="9525">
            <a:noFill/>
            <a:miter lim="800000"/>
            <a:headEnd/>
            <a:tailEnd/>
          </a:ln>
        </p:spPr>
      </p:pic>
      <p:pic>
        <p:nvPicPr>
          <p:cNvPr id="19465" name="Рисунок 8" descr="4.jpg"/>
          <p:cNvPicPr>
            <a:picLocks noChangeAspect="1"/>
          </p:cNvPicPr>
          <p:nvPr/>
        </p:nvPicPr>
        <p:blipFill>
          <a:blip r:embed="rId7" cstate="email"/>
          <a:srcRect/>
          <a:stretch>
            <a:fillRect/>
          </a:stretch>
        </p:blipFill>
        <p:spPr bwMode="auto">
          <a:xfrm>
            <a:off x="214313" y="5572125"/>
            <a:ext cx="2357437" cy="1570038"/>
          </a:xfrm>
          <a:prstGeom prst="rect">
            <a:avLst/>
          </a:prstGeom>
          <a:noFill/>
          <a:ln w="9525">
            <a:noFill/>
            <a:miter lim="800000"/>
            <a:headEnd/>
            <a:tailEnd/>
          </a:ln>
        </p:spPr>
      </p:pic>
      <p:pic>
        <p:nvPicPr>
          <p:cNvPr id="19466" name="Рисунок 9" descr="6.jpg"/>
          <p:cNvPicPr>
            <a:picLocks noChangeAspect="1"/>
          </p:cNvPicPr>
          <p:nvPr/>
        </p:nvPicPr>
        <p:blipFill>
          <a:blip r:embed="rId8" cstate="email"/>
          <a:srcRect/>
          <a:stretch>
            <a:fillRect/>
          </a:stretch>
        </p:blipFill>
        <p:spPr bwMode="auto">
          <a:xfrm>
            <a:off x="2643188" y="5572125"/>
            <a:ext cx="2341562" cy="1560513"/>
          </a:xfrm>
          <a:prstGeom prst="rect">
            <a:avLst/>
          </a:prstGeom>
          <a:noFill/>
          <a:ln w="9525">
            <a:noFill/>
            <a:miter lim="800000"/>
            <a:headEnd/>
            <a:tailEnd/>
          </a:ln>
        </p:spPr>
      </p:pic>
      <p:pic>
        <p:nvPicPr>
          <p:cNvPr id="19467" name="Рисунок 10" descr="10.jpg"/>
          <p:cNvPicPr>
            <a:picLocks noChangeAspect="1"/>
          </p:cNvPicPr>
          <p:nvPr/>
        </p:nvPicPr>
        <p:blipFill>
          <a:blip r:embed="rId9" cstate="email"/>
          <a:srcRect/>
          <a:stretch>
            <a:fillRect/>
          </a:stretch>
        </p:blipFill>
        <p:spPr bwMode="auto">
          <a:xfrm rot="-300000">
            <a:off x="842963" y="7315200"/>
            <a:ext cx="2343150" cy="1397000"/>
          </a:xfrm>
          <a:prstGeom prst="rect">
            <a:avLst/>
          </a:prstGeom>
          <a:noFill/>
          <a:ln w="9525">
            <a:noFill/>
            <a:miter lim="800000"/>
            <a:headEnd/>
            <a:tailEnd/>
          </a:ln>
        </p:spPr>
      </p:pic>
      <p:pic>
        <p:nvPicPr>
          <p:cNvPr id="19468" name="Рисунок 11" descr="11.jpg"/>
          <p:cNvPicPr>
            <a:picLocks noChangeAspect="1"/>
          </p:cNvPicPr>
          <p:nvPr/>
        </p:nvPicPr>
        <p:blipFill>
          <a:blip r:embed="rId10" cstate="email"/>
          <a:srcRect/>
          <a:stretch>
            <a:fillRect/>
          </a:stretch>
        </p:blipFill>
        <p:spPr bwMode="auto">
          <a:xfrm rot="300000">
            <a:off x="5137150" y="5715000"/>
            <a:ext cx="1673225" cy="1157288"/>
          </a:xfrm>
          <a:prstGeom prst="rect">
            <a:avLst/>
          </a:prstGeom>
          <a:noFill/>
          <a:ln w="9525">
            <a:noFill/>
            <a:miter lim="800000"/>
            <a:headEnd/>
            <a:tailEnd/>
          </a:ln>
        </p:spPr>
      </p:pic>
      <p:pic>
        <p:nvPicPr>
          <p:cNvPr id="19469" name="Рисунок 12" descr="мишка.jpg"/>
          <p:cNvPicPr>
            <a:picLocks noChangeAspect="1"/>
          </p:cNvPicPr>
          <p:nvPr/>
        </p:nvPicPr>
        <p:blipFill>
          <a:blip r:embed="rId11" cstate="email"/>
          <a:srcRect/>
          <a:stretch>
            <a:fillRect/>
          </a:stretch>
        </p:blipFill>
        <p:spPr bwMode="auto">
          <a:xfrm>
            <a:off x="3786188" y="7286625"/>
            <a:ext cx="2214562"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2"/>
          </p:nvPr>
        </p:nvSpPr>
        <p:spPr bwMode="auto">
          <a:xfrm>
            <a:off x="142875" y="8631238"/>
            <a:ext cx="6599238" cy="330200"/>
          </a:xfrm>
          <a:noFill/>
          <a:ln>
            <a:miter lim="800000"/>
            <a:headEnd/>
            <a:tailEnd/>
          </a:ln>
        </p:spPr>
        <p:txBody>
          <a:bodyPr wrap="square" lIns="91440" tIns="45720" rIns="91440" bIns="45720" numCol="1" anchor="t" anchorCtr="0" compatLnSpc="1">
            <a:prstTxWarp prst="textNoShape">
              <a:avLst/>
            </a:prstTxWarp>
          </a:bodyPr>
          <a:lstStyle/>
          <a:p>
            <a:pPr algn="ctr"/>
            <a:fld id="{49B68F64-A46F-4DCE-B0FD-C8CD5977775A}" type="slidenum">
              <a:rPr lang="ru-RU" sz="1600" b="1" smtClean="0">
                <a:solidFill>
                  <a:schemeClr val="tx1"/>
                </a:solidFill>
                <a:latin typeface="Times New Roman" pitchFamily="18" charset="0"/>
                <a:cs typeface="Times New Roman" pitchFamily="18" charset="0"/>
              </a:rPr>
              <a:pPr algn="ctr"/>
              <a:t>11</a:t>
            </a:fld>
            <a:endParaRPr lang="ru-RU" sz="1600" b="1" smtClean="0">
              <a:solidFill>
                <a:schemeClr val="tx1"/>
              </a:solidFill>
              <a:latin typeface="Times New Roman" pitchFamily="18" charset="0"/>
              <a:cs typeface="Times New Roman" pitchFamily="18" charset="0"/>
            </a:endParaRPr>
          </a:p>
        </p:txBody>
      </p:sp>
      <p:sp>
        <p:nvSpPr>
          <p:cNvPr id="20483" name="TextBox 2"/>
          <p:cNvSpPr txBox="1">
            <a:spLocks noChangeArrowheads="1"/>
          </p:cNvSpPr>
          <p:nvPr/>
        </p:nvSpPr>
        <p:spPr bwMode="auto">
          <a:xfrm>
            <a:off x="428625" y="500063"/>
            <a:ext cx="6072188" cy="7848600"/>
          </a:xfrm>
          <a:prstGeom prst="rect">
            <a:avLst/>
          </a:prstGeom>
          <a:noFill/>
          <a:ln w="9525">
            <a:noFill/>
            <a:miter lim="800000"/>
            <a:headEnd/>
            <a:tailEnd/>
          </a:ln>
        </p:spPr>
        <p:txBody>
          <a:bodyPr>
            <a:spAutoFit/>
          </a:bodyPr>
          <a:lstStyle/>
          <a:p>
            <a:pPr algn="just"/>
            <a:r>
              <a:rPr lang="ru-RU" sz="1400" b="1" u="sng">
                <a:solidFill>
                  <a:srgbClr val="C00000"/>
                </a:solidFill>
                <a:latin typeface="Times New Roman" pitchFamily="18" charset="0"/>
                <a:cs typeface="Times New Roman" pitchFamily="18" charset="0"/>
              </a:rPr>
              <a:t>14 ноября  </a:t>
            </a:r>
            <a:r>
              <a:rPr lang="ru-RU" sz="1400">
                <a:latin typeface="Times New Roman" pitchFamily="18" charset="0"/>
                <a:cs typeface="Times New Roman" pitchFamily="18" charset="0"/>
              </a:rPr>
              <a:t>на базе нашей школы проходил </a:t>
            </a:r>
            <a:r>
              <a:rPr lang="ru-RU" sz="1400" b="1" u="sng">
                <a:solidFill>
                  <a:srgbClr val="C00000"/>
                </a:solidFill>
                <a:latin typeface="Times New Roman" pitchFamily="18" charset="0"/>
                <a:cs typeface="Times New Roman" pitchFamily="18" charset="0"/>
              </a:rPr>
              <a:t>единый методический день </a:t>
            </a:r>
          </a:p>
          <a:p>
            <a:pPr algn="just"/>
            <a:r>
              <a:rPr lang="ru-RU" sz="1400">
                <a:latin typeface="Times New Roman" pitchFamily="18" charset="0"/>
                <a:cs typeface="Times New Roman" pitchFamily="18" charset="0"/>
              </a:rPr>
              <a:t>для учителей Центра образования исправительных учреждений. Он был посвящён современным методам организации самостоятельной деятельности учащихся. Учителя школы Ларионова Г.И., Агапова Г.Е., Трофимова И.Н., Винокурова З.М. дали открытые уроки, на которых продемонстрировали самостоятельную работу учащихся по освоению нового материала.</a:t>
            </a:r>
          </a:p>
          <a:p>
            <a:pPr algn="just"/>
            <a:r>
              <a:rPr lang="ru-RU" sz="1400">
                <a:latin typeface="Times New Roman" pitchFamily="18" charset="0"/>
                <a:cs typeface="Times New Roman" pitchFamily="18" charset="0"/>
              </a:rPr>
              <a:t>Своими впечатлениями об уроке русского языка поделился</a:t>
            </a:r>
            <a:r>
              <a:rPr lang="ru-RU" sz="1400" b="1">
                <a:latin typeface="Times New Roman" pitchFamily="18" charset="0"/>
                <a:cs typeface="Times New Roman" pitchFamily="18" charset="0"/>
              </a:rPr>
              <a:t> </a:t>
            </a:r>
            <a:r>
              <a:rPr lang="ru-RU" sz="1400" b="1">
                <a:solidFill>
                  <a:srgbClr val="C00000"/>
                </a:solidFill>
                <a:latin typeface="Times New Roman" pitchFamily="18" charset="0"/>
                <a:cs typeface="Times New Roman" pitchFamily="18" charset="0"/>
              </a:rPr>
              <a:t>учащийся школы Карташов Александр</a:t>
            </a:r>
            <a:r>
              <a:rPr lang="ru-RU" sz="1400">
                <a:latin typeface="Times New Roman" pitchFamily="18" charset="0"/>
                <a:cs typeface="Times New Roman" pitchFamily="18" charset="0"/>
              </a:rPr>
              <a:t>.</a:t>
            </a:r>
          </a:p>
          <a:p>
            <a:pPr algn="just"/>
            <a:r>
              <a:rPr lang="ru-RU" sz="1400" b="1" i="1">
                <a:latin typeface="Times New Roman" pitchFamily="18" charset="0"/>
                <a:cs typeface="Times New Roman" pitchFamily="18" charset="0"/>
              </a:rPr>
              <a:t>«</a:t>
            </a:r>
            <a:r>
              <a:rPr lang="ru-RU" sz="1400" i="1">
                <a:latin typeface="Times New Roman" pitchFamily="18" charset="0"/>
                <a:cs typeface="Times New Roman" pitchFamily="18" charset="0"/>
              </a:rPr>
              <a:t>В классах – сильное оживление, радостное ожидание гостей. К нам едут учителя из разных школ области. </a:t>
            </a:r>
          </a:p>
          <a:p>
            <a:pPr algn="just"/>
            <a:r>
              <a:rPr lang="ru-RU" sz="1400" i="1">
                <a:latin typeface="Times New Roman" pitchFamily="18" charset="0"/>
                <a:cs typeface="Times New Roman" pitchFamily="18" charset="0"/>
              </a:rPr>
              <a:t>И у нас на уроке присутствовало много </a:t>
            </a:r>
          </a:p>
          <a:p>
            <a:pPr algn="just"/>
            <a:r>
              <a:rPr lang="ru-RU" sz="1400" i="1">
                <a:latin typeface="Times New Roman" pitchFamily="18" charset="0"/>
                <a:cs typeface="Times New Roman" pitchFamily="18" charset="0"/>
              </a:rPr>
              <a:t>преподавателей.</a:t>
            </a:r>
          </a:p>
          <a:p>
            <a:pPr algn="just"/>
            <a:r>
              <a:rPr lang="ru-RU" sz="1400" i="1">
                <a:latin typeface="Times New Roman" pitchFamily="18" charset="0"/>
                <a:cs typeface="Times New Roman" pitchFamily="18" charset="0"/>
              </a:rPr>
              <a:t>Урок наш – путешествие в страну под </a:t>
            </a:r>
          </a:p>
          <a:p>
            <a:pPr algn="just"/>
            <a:r>
              <a:rPr lang="ru-RU" sz="1400" i="1">
                <a:latin typeface="Times New Roman" pitchFamily="18" charset="0"/>
                <a:cs typeface="Times New Roman" pitchFamily="18" charset="0"/>
              </a:rPr>
              <a:t>названием – фразеология.</a:t>
            </a:r>
          </a:p>
          <a:p>
            <a:pPr algn="just"/>
            <a:r>
              <a:rPr lang="ru-RU" sz="1400" i="1">
                <a:latin typeface="Times New Roman" pitchFamily="18" charset="0"/>
                <a:cs typeface="Times New Roman" pitchFamily="18" charset="0"/>
              </a:rPr>
              <a:t>Да, это было настоящее путешествие.</a:t>
            </a:r>
          </a:p>
          <a:p>
            <a:pPr algn="just"/>
            <a:r>
              <a:rPr lang="ru-RU" sz="1400" i="1">
                <a:latin typeface="Times New Roman" pitchFamily="18" charset="0"/>
                <a:cs typeface="Times New Roman" pitchFamily="18" charset="0"/>
              </a:rPr>
              <a:t>Доска была красочно оформлена. </a:t>
            </a:r>
          </a:p>
          <a:p>
            <a:pPr algn="just"/>
            <a:r>
              <a:rPr lang="ru-RU" sz="1400" i="1">
                <a:latin typeface="Times New Roman" pitchFamily="18" charset="0"/>
                <a:cs typeface="Times New Roman" pitchFamily="18" charset="0"/>
              </a:rPr>
              <a:t>Таблицы помогали вспомнить и</a:t>
            </a:r>
          </a:p>
          <a:p>
            <a:pPr algn="just"/>
            <a:r>
              <a:rPr lang="ru-RU" sz="1400" i="1">
                <a:latin typeface="Times New Roman" pitchFamily="18" charset="0"/>
                <a:cs typeface="Times New Roman" pitchFamily="18" charset="0"/>
              </a:rPr>
              <a:t> закреплять знания о фразеологических оборотах и крылатых словах. </a:t>
            </a:r>
          </a:p>
          <a:p>
            <a:pPr algn="just"/>
            <a:r>
              <a:rPr lang="ru-RU" sz="1400" i="1">
                <a:latin typeface="Times New Roman" pitchFamily="18" charset="0"/>
                <a:cs typeface="Times New Roman" pitchFamily="18" charset="0"/>
              </a:rPr>
              <a:t>Задания были разнообразные. Мы по картинкам – фразеологизмам определяли их значения, подбирали синонимы, антонимы, называли художественные приёмы, лежащие в основе фразеологизмов.</a:t>
            </a:r>
          </a:p>
          <a:p>
            <a:pPr algn="just"/>
            <a:r>
              <a:rPr lang="ru-RU" sz="1400" i="1">
                <a:latin typeface="Times New Roman" pitchFamily="18" charset="0"/>
                <a:cs typeface="Times New Roman" pitchFamily="18" charset="0"/>
              </a:rPr>
              <a:t>Все задания предусматривали самостоятельную работу каждого из учеников.</a:t>
            </a:r>
          </a:p>
          <a:p>
            <a:pPr algn="just"/>
            <a:r>
              <a:rPr lang="ru-RU" sz="1400" i="1">
                <a:latin typeface="Times New Roman" pitchFamily="18" charset="0"/>
                <a:cs typeface="Times New Roman" pitchFamily="18" charset="0"/>
              </a:rPr>
              <a:t>Было интересно, почти все участвовали в выполнении заданий.</a:t>
            </a:r>
          </a:p>
          <a:p>
            <a:pPr algn="just"/>
            <a:r>
              <a:rPr lang="ru-RU" sz="1400" i="1">
                <a:latin typeface="Times New Roman" pitchFamily="18" charset="0"/>
                <a:cs typeface="Times New Roman" pitchFamily="18" charset="0"/>
              </a:rPr>
              <a:t>В усвоении и повторении темы нам помогала «рабочая тетрадь».</a:t>
            </a:r>
          </a:p>
          <a:p>
            <a:pPr algn="just"/>
            <a:r>
              <a:rPr lang="ru-RU" sz="1400" i="1">
                <a:latin typeface="Times New Roman" pitchFamily="18" charset="0"/>
                <a:cs typeface="Times New Roman" pitchFamily="18" charset="0"/>
              </a:rPr>
              <a:t>Мне очень понравилась работа со словарём. У меня была иллюстрация «Вставлять палки в колёса». Я должен был дать название, найти в словаре лексическое значение и озвучить классу.</a:t>
            </a:r>
          </a:p>
          <a:p>
            <a:pPr algn="just"/>
            <a:r>
              <a:rPr lang="ru-RU" sz="1400" i="1">
                <a:latin typeface="Times New Roman" pitchFamily="18" charset="0"/>
                <a:cs typeface="Times New Roman" pitchFamily="18" charset="0"/>
              </a:rPr>
              <a:t>А в конце урока мы заполняли листки самооценки. Я уверен, что оценка урока у всех была хорошая. Я написал, что уроком остался доволен, урок был интересный, прошёл быстро, я работал активно, мне всё было понятно.</a:t>
            </a:r>
          </a:p>
          <a:p>
            <a:pPr algn="just"/>
            <a:r>
              <a:rPr lang="ru-RU" sz="1400" i="1">
                <a:latin typeface="Times New Roman" pitchFamily="18" charset="0"/>
                <a:cs typeface="Times New Roman" pitchFamily="18" charset="0"/>
              </a:rPr>
              <a:t>Я считаю, что такие уроки воспитывают интерес к русскому языку, учат умению пользоваться фразеологизмами в речи. А главное – обогащают нашу речь, вызывают желание повышать речевую культуру.»</a:t>
            </a:r>
          </a:p>
        </p:txBody>
      </p:sp>
      <p:pic>
        <p:nvPicPr>
          <p:cNvPr id="4" name="Рисунок 3" descr="IMG_0015.JPG"/>
          <p:cNvPicPr>
            <a:picLocks noChangeAspect="1"/>
          </p:cNvPicPr>
          <p:nvPr/>
        </p:nvPicPr>
        <p:blipFill>
          <a:blip r:embed="rId2" cstate="email"/>
          <a:stretch>
            <a:fillRect/>
          </a:stretch>
        </p:blipFill>
        <p:spPr>
          <a:xfrm>
            <a:off x="3857629" y="2714612"/>
            <a:ext cx="2214578" cy="1644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bwMode="auto">
          <a:xfrm>
            <a:off x="285750" y="8631238"/>
            <a:ext cx="6456363" cy="330200"/>
          </a:xfrm>
          <a:noFill/>
          <a:ln>
            <a:miter lim="800000"/>
            <a:headEnd/>
            <a:tailEnd/>
          </a:ln>
        </p:spPr>
        <p:txBody>
          <a:bodyPr wrap="square" lIns="91440" tIns="45720" rIns="91440" bIns="45720" numCol="1" anchor="t" anchorCtr="0" compatLnSpc="1">
            <a:prstTxWarp prst="textNoShape">
              <a:avLst/>
            </a:prstTxWarp>
          </a:bodyPr>
          <a:lstStyle/>
          <a:p>
            <a:pPr algn="ctr"/>
            <a:fld id="{4D25D725-7E14-4672-AF6C-3CEEC0EFBC9F}" type="slidenum">
              <a:rPr lang="ru-RU" sz="1600" b="1" smtClean="0">
                <a:solidFill>
                  <a:schemeClr val="tx1"/>
                </a:solidFill>
                <a:latin typeface="Times New Roman" pitchFamily="18" charset="0"/>
                <a:cs typeface="Times New Roman" pitchFamily="18" charset="0"/>
              </a:rPr>
              <a:pPr algn="ctr"/>
              <a:t>12</a:t>
            </a:fld>
            <a:endParaRPr lang="ru-RU" sz="1600" b="1" smtClean="0">
              <a:solidFill>
                <a:schemeClr val="tx1"/>
              </a:solidFill>
              <a:latin typeface="Times New Roman" pitchFamily="18" charset="0"/>
              <a:cs typeface="Times New Roman" pitchFamily="18" charset="0"/>
            </a:endParaRPr>
          </a:p>
        </p:txBody>
      </p:sp>
      <p:sp>
        <p:nvSpPr>
          <p:cNvPr id="21507" name="TextBox 4"/>
          <p:cNvSpPr txBox="1">
            <a:spLocks noChangeArrowheads="1"/>
          </p:cNvSpPr>
          <p:nvPr/>
        </p:nvSpPr>
        <p:spPr bwMode="auto">
          <a:xfrm>
            <a:off x="642938" y="214282"/>
            <a:ext cx="5857875" cy="7416831"/>
          </a:xfrm>
          <a:prstGeom prst="rect">
            <a:avLst/>
          </a:prstGeom>
          <a:noFill/>
          <a:ln w="9525">
            <a:noFill/>
            <a:miter lim="800000"/>
            <a:headEnd/>
            <a:tailEnd/>
          </a:ln>
        </p:spPr>
        <p:txBody>
          <a:bodyPr wrap="square">
            <a:spAutoFit/>
          </a:bodyPr>
          <a:lstStyle/>
          <a:p>
            <a:pPr algn="just"/>
            <a:r>
              <a:rPr lang="ru-RU" sz="1400" dirty="0">
                <a:latin typeface="Times New Roman" pitchFamily="18" charset="0"/>
                <a:cs typeface="Times New Roman" pitchFamily="18" charset="0"/>
              </a:rPr>
              <a:t>Кроме урока русского языка прошли уроки английского языка и химии в 11-ом классе и истории в 10-ом классе.</a:t>
            </a:r>
          </a:p>
          <a:p>
            <a:pPr algn="just"/>
            <a:r>
              <a:rPr lang="ru-RU" sz="1400" dirty="0">
                <a:latin typeface="Times New Roman" pitchFamily="18" charset="0"/>
                <a:cs typeface="Times New Roman" pitchFamily="18" charset="0"/>
              </a:rPr>
              <a:t> Урок химии был посвящён жирам и моющим средствам.</a:t>
            </a:r>
          </a:p>
          <a:p>
            <a:pPr algn="just"/>
            <a:r>
              <a:rPr lang="ru-RU" sz="1400" dirty="0">
                <a:latin typeface="Times New Roman" pitchFamily="18" charset="0"/>
                <a:cs typeface="Times New Roman" pitchFamily="18" charset="0"/>
              </a:rPr>
              <a:t>Галина Евгеньевна разделила учащихся </a:t>
            </a:r>
          </a:p>
          <a:p>
            <a:pPr algn="just"/>
            <a:r>
              <a:rPr lang="ru-RU" sz="1400" dirty="0">
                <a:latin typeface="Times New Roman" pitchFamily="18" charset="0"/>
                <a:cs typeface="Times New Roman" pitchFamily="18" charset="0"/>
              </a:rPr>
              <a:t>на 4 группы, каждая из которых изучала </a:t>
            </a:r>
          </a:p>
          <a:p>
            <a:pPr algn="just"/>
            <a:r>
              <a:rPr lang="ru-RU" sz="1400" dirty="0">
                <a:latin typeface="Times New Roman" pitchFamily="18" charset="0"/>
                <a:cs typeface="Times New Roman" pitchFamily="18" charset="0"/>
              </a:rPr>
              <a:t>определённый объём материала, а потом </a:t>
            </a:r>
          </a:p>
          <a:p>
            <a:pPr algn="just"/>
            <a:r>
              <a:rPr lang="ru-RU" sz="1400" dirty="0">
                <a:latin typeface="Times New Roman" pitchFamily="18" charset="0"/>
                <a:cs typeface="Times New Roman" pitchFamily="18" charset="0"/>
              </a:rPr>
              <a:t>рассказывала всем остальным учащимся. </a:t>
            </a:r>
          </a:p>
          <a:p>
            <a:pPr algn="just"/>
            <a:r>
              <a:rPr lang="ru-RU" sz="1400" dirty="0">
                <a:latin typeface="Times New Roman" pitchFamily="18" charset="0"/>
                <a:cs typeface="Times New Roman" pitchFamily="18" charset="0"/>
              </a:rPr>
              <a:t> На уроке был использован компьютер, </a:t>
            </a:r>
          </a:p>
          <a:p>
            <a:pPr algn="just"/>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медиапроектор</a:t>
            </a:r>
            <a:r>
              <a:rPr lang="ru-RU" sz="1400" dirty="0">
                <a:latin typeface="Times New Roman" pitchFamily="18" charset="0"/>
                <a:cs typeface="Times New Roman" pitchFamily="18" charset="0"/>
              </a:rPr>
              <a:t>, проводились опыты. </a:t>
            </a:r>
          </a:p>
          <a:p>
            <a:pPr algn="just"/>
            <a:r>
              <a:rPr lang="ru-RU" sz="1400" dirty="0">
                <a:latin typeface="Times New Roman" pitchFamily="18" charset="0"/>
                <a:cs typeface="Times New Roman" pitchFamily="18" charset="0"/>
              </a:rPr>
              <a:t>Навряд ли, учащиеся забудут материал, изученный на уроке.</a:t>
            </a:r>
          </a:p>
          <a:p>
            <a:pPr algn="just"/>
            <a:r>
              <a:rPr lang="ru-RU" sz="1400" dirty="0">
                <a:latin typeface="Times New Roman" pitchFamily="18" charset="0"/>
                <a:cs typeface="Times New Roman" pitchFamily="18" charset="0"/>
              </a:rPr>
              <a:t>Очень завлекательно прошёл и урок</a:t>
            </a:r>
          </a:p>
          <a:p>
            <a:pPr algn="just"/>
            <a:r>
              <a:rPr lang="ru-RU" sz="1400" dirty="0">
                <a:latin typeface="Times New Roman" pitchFamily="18" charset="0"/>
                <a:cs typeface="Times New Roman" pitchFamily="18" charset="0"/>
              </a:rPr>
              <a:t> английского языка. Не всем</a:t>
            </a:r>
          </a:p>
          <a:p>
            <a:pPr algn="just"/>
            <a:r>
              <a:rPr lang="ru-RU" sz="1400" dirty="0">
                <a:latin typeface="Times New Roman" pitchFamily="18" charset="0"/>
                <a:cs typeface="Times New Roman" pitchFamily="18" charset="0"/>
              </a:rPr>
              <a:t> удаётся успешно осваивать русский</a:t>
            </a:r>
          </a:p>
          <a:p>
            <a:pPr algn="just"/>
            <a:r>
              <a:rPr lang="ru-RU" sz="1400" dirty="0">
                <a:latin typeface="Times New Roman" pitchFamily="18" charset="0"/>
                <a:cs typeface="Times New Roman" pitchFamily="18" charset="0"/>
              </a:rPr>
              <a:t> язык,  а уж про английский </a:t>
            </a:r>
          </a:p>
          <a:p>
            <a:pPr algn="just"/>
            <a:r>
              <a:rPr lang="ru-RU" sz="1400" dirty="0">
                <a:latin typeface="Times New Roman" pitchFamily="18" charset="0"/>
                <a:cs typeface="Times New Roman" pitchFamily="18" charset="0"/>
              </a:rPr>
              <a:t>некоторые и не думали никогда…</a:t>
            </a:r>
          </a:p>
          <a:p>
            <a:pPr algn="just"/>
            <a:r>
              <a:rPr lang="ru-RU" sz="1400" dirty="0">
                <a:latin typeface="Times New Roman" pitchFamily="18" charset="0"/>
                <a:cs typeface="Times New Roman" pitchFamily="18" charset="0"/>
              </a:rPr>
              <a:t>Ирина Николаевна разделила класс на</a:t>
            </a:r>
          </a:p>
          <a:p>
            <a:pPr algn="just"/>
            <a:r>
              <a:rPr lang="ru-RU" sz="1400" dirty="0">
                <a:latin typeface="Times New Roman" pitchFamily="18" charset="0"/>
                <a:cs typeface="Times New Roman" pitchFamily="18" charset="0"/>
              </a:rPr>
              <a:t> 2 подгруппы: 1 группа умела читать,</a:t>
            </a:r>
          </a:p>
          <a:p>
            <a:pPr algn="just"/>
            <a:r>
              <a:rPr lang="ru-RU" sz="1400" dirty="0">
                <a:latin typeface="Times New Roman" pitchFamily="18" charset="0"/>
                <a:cs typeface="Times New Roman" pitchFamily="18" charset="0"/>
              </a:rPr>
              <a:t> писать, говорить по </a:t>
            </a:r>
            <a:r>
              <a:rPr lang="ru-RU" sz="1400" dirty="0" err="1">
                <a:latin typeface="Times New Roman" pitchFamily="18" charset="0"/>
                <a:cs typeface="Times New Roman" pitchFamily="18" charset="0"/>
              </a:rPr>
              <a:t>английски</a:t>
            </a:r>
            <a:r>
              <a:rPr lang="ru-RU" sz="1400" dirty="0">
                <a:latin typeface="Times New Roman" pitchFamily="18" charset="0"/>
                <a:cs typeface="Times New Roman" pitchFamily="18" charset="0"/>
              </a:rPr>
              <a:t> и делать переводы, а 2 группа – начинающие изучать язык. Задания для групп были разными, понятными для выполнения. Обе группы успешно справились с работой и доказали присутствующим, что изучать иностранный язык можно начинать в любом возрасте, было бы желание…</a:t>
            </a:r>
          </a:p>
          <a:p>
            <a:pPr algn="just"/>
            <a:r>
              <a:rPr lang="ru-RU" sz="1400" dirty="0">
                <a:latin typeface="Times New Roman" pitchFamily="18" charset="0"/>
                <a:cs typeface="Times New Roman" pitchFamily="18" charset="0"/>
              </a:rPr>
              <a:t>Пётр </a:t>
            </a:r>
            <a:r>
              <a:rPr lang="en-US" sz="1400" dirty="0">
                <a:latin typeface="Times New Roman" pitchFamily="18" charset="0"/>
                <a:cs typeface="Times New Roman" pitchFamily="18" charset="0"/>
              </a:rPr>
              <a:t>I</a:t>
            </a:r>
            <a:r>
              <a:rPr lang="ru-RU" sz="1400" dirty="0">
                <a:latin typeface="Times New Roman" pitchFamily="18" charset="0"/>
                <a:cs typeface="Times New Roman" pitchFamily="18" charset="0"/>
              </a:rPr>
              <a:t> – очень известная личность в</a:t>
            </a:r>
          </a:p>
          <a:p>
            <a:pPr algn="just"/>
            <a:r>
              <a:rPr lang="ru-RU" sz="1400" dirty="0">
                <a:latin typeface="Times New Roman" pitchFamily="18" charset="0"/>
                <a:cs typeface="Times New Roman" pitchFamily="18" charset="0"/>
              </a:rPr>
              <a:t> истории России. Именно правлению </a:t>
            </a:r>
          </a:p>
          <a:p>
            <a:pPr algn="just"/>
            <a:r>
              <a:rPr lang="ru-RU" sz="1400" dirty="0">
                <a:latin typeface="Times New Roman" pitchFamily="18" charset="0"/>
                <a:cs typeface="Times New Roman" pitchFamily="18" charset="0"/>
              </a:rPr>
              <a:t>Петра и был посвящён урок истории </a:t>
            </a:r>
          </a:p>
          <a:p>
            <a:pPr algn="just"/>
            <a:r>
              <a:rPr lang="ru-RU" sz="1400" dirty="0">
                <a:latin typeface="Times New Roman" pitchFamily="18" charset="0"/>
                <a:cs typeface="Times New Roman" pitchFamily="18" charset="0"/>
              </a:rPr>
              <a:t>в 11-ом классе. Для урока Зинаида </a:t>
            </a:r>
          </a:p>
          <a:p>
            <a:pPr algn="just"/>
            <a:r>
              <a:rPr lang="ru-RU" sz="1400" dirty="0">
                <a:latin typeface="Times New Roman" pitchFamily="18" charset="0"/>
                <a:cs typeface="Times New Roman" pitchFamily="18" charset="0"/>
              </a:rPr>
              <a:t>Михайловна подготовила плакаты, </a:t>
            </a:r>
          </a:p>
          <a:p>
            <a:pPr algn="just"/>
            <a:r>
              <a:rPr lang="ru-RU" sz="1400" dirty="0">
                <a:latin typeface="Times New Roman" pitchFamily="18" charset="0"/>
                <a:cs typeface="Times New Roman" pitchFamily="18" charset="0"/>
              </a:rPr>
              <a:t>портреты, планы изучения реформ. </a:t>
            </a:r>
          </a:p>
          <a:p>
            <a:pPr algn="just"/>
            <a:r>
              <a:rPr lang="ru-RU" sz="1400" dirty="0">
                <a:latin typeface="Times New Roman" pitchFamily="18" charset="0"/>
                <a:cs typeface="Times New Roman" pitchFamily="18" charset="0"/>
              </a:rPr>
              <a:t>Учащиеся с огромным удовольствием </a:t>
            </a:r>
          </a:p>
          <a:p>
            <a:pPr algn="just"/>
            <a:r>
              <a:rPr lang="ru-RU" sz="1400" dirty="0">
                <a:latin typeface="Times New Roman" pitchFamily="18" charset="0"/>
                <a:cs typeface="Times New Roman" pitchFamily="18" charset="0"/>
              </a:rPr>
              <a:t>получили новую информацию про эту легендарную личность.</a:t>
            </a:r>
          </a:p>
          <a:p>
            <a:pPr algn="just"/>
            <a:r>
              <a:rPr lang="ru-RU" sz="1400" dirty="0">
                <a:latin typeface="Times New Roman" pitchFamily="18" charset="0"/>
                <a:cs typeface="Times New Roman" pitchFamily="18" charset="0"/>
              </a:rPr>
              <a:t>Подведены итоги, обсуждены уроки, а воспоминания об этом очень интересном дне надолго останутся в памяти у учителей и у учащихся, принявших участие в этом мероприятии.</a:t>
            </a:r>
          </a:p>
        </p:txBody>
      </p:sp>
      <p:pic>
        <p:nvPicPr>
          <p:cNvPr id="6" name="Рисунок 5" descr="IMG_0001.JPG"/>
          <p:cNvPicPr>
            <a:picLocks noChangeAspect="1"/>
          </p:cNvPicPr>
          <p:nvPr/>
        </p:nvPicPr>
        <p:blipFill>
          <a:blip r:embed="rId2" cstate="email"/>
          <a:stretch>
            <a:fillRect/>
          </a:stretch>
        </p:blipFill>
        <p:spPr>
          <a:xfrm>
            <a:off x="4286256" y="928662"/>
            <a:ext cx="1714512"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IMG_0007.JPG"/>
          <p:cNvPicPr>
            <a:picLocks noChangeAspect="1"/>
          </p:cNvPicPr>
          <p:nvPr/>
        </p:nvPicPr>
        <p:blipFill>
          <a:blip r:embed="rId3" cstate="email"/>
          <a:stretch>
            <a:fillRect/>
          </a:stretch>
        </p:blipFill>
        <p:spPr>
          <a:xfrm>
            <a:off x="4214818" y="2500298"/>
            <a:ext cx="1809764" cy="1357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IMG_0019.JPG"/>
          <p:cNvPicPr>
            <a:picLocks noChangeAspect="1"/>
          </p:cNvPicPr>
          <p:nvPr/>
        </p:nvPicPr>
        <p:blipFill>
          <a:blip r:embed="rId4" cstate="email"/>
          <a:stretch>
            <a:fillRect/>
          </a:stretch>
        </p:blipFill>
        <p:spPr>
          <a:xfrm>
            <a:off x="4071942" y="4786314"/>
            <a:ext cx="219076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IMG_0011.JPG"/>
          <p:cNvPicPr>
            <a:picLocks noChangeAspect="1"/>
          </p:cNvPicPr>
          <p:nvPr/>
        </p:nvPicPr>
        <p:blipFill>
          <a:blip r:embed="rId5" cstate="email"/>
          <a:stretch>
            <a:fillRect/>
          </a:stretch>
        </p:blipFill>
        <p:spPr>
          <a:xfrm>
            <a:off x="4500570" y="7215206"/>
            <a:ext cx="1714512"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IMG_0006.JPG"/>
          <p:cNvPicPr>
            <a:picLocks noChangeAspect="1"/>
          </p:cNvPicPr>
          <p:nvPr/>
        </p:nvPicPr>
        <p:blipFill>
          <a:blip r:embed="rId6" cstate="email"/>
          <a:stretch>
            <a:fillRect/>
          </a:stretch>
        </p:blipFill>
        <p:spPr>
          <a:xfrm>
            <a:off x="714356" y="7358082"/>
            <a:ext cx="1714512"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IMG_0008.JPG"/>
          <p:cNvPicPr>
            <a:picLocks noChangeAspect="1"/>
          </p:cNvPicPr>
          <p:nvPr/>
        </p:nvPicPr>
        <p:blipFill>
          <a:blip r:embed="rId7" cstate="email"/>
          <a:stretch>
            <a:fillRect/>
          </a:stretch>
        </p:blipFill>
        <p:spPr>
          <a:xfrm>
            <a:off x="2714620" y="7358082"/>
            <a:ext cx="1524011"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4000504" y="8572528"/>
            <a:ext cx="2727991" cy="369332"/>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Зав.филиалом </a:t>
            </a:r>
            <a:r>
              <a:rPr lang="ru-RU" sz="1400" b="1" dirty="0" err="1" smtClean="0">
                <a:latin typeface="Times New Roman" pitchFamily="18" charset="0"/>
                <a:cs typeface="Times New Roman" pitchFamily="18" charset="0"/>
              </a:rPr>
              <a:t>Игуменова</a:t>
            </a:r>
            <a:r>
              <a:rPr lang="ru-RU" sz="1400" b="1" dirty="0" smtClean="0">
                <a:latin typeface="Times New Roman" pitchFamily="18" charset="0"/>
                <a:cs typeface="Times New Roman" pitchFamily="18" charset="0"/>
              </a:rPr>
              <a:t> М.А</a:t>
            </a:r>
            <a:r>
              <a:rPr lang="ru-RU"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357166" y="8786842"/>
            <a:ext cx="6384947" cy="357158"/>
          </a:xfrm>
        </p:spPr>
        <p:txBody>
          <a:bodyPr/>
          <a:lstStyle/>
          <a:p>
            <a:pPr algn="ctr">
              <a:defRPr/>
            </a:pPr>
            <a:fld id="{EDDB2295-1761-4F42-94EB-77CDC5C4F97C}" type="slidenum">
              <a:rPr lang="ru-RU" sz="1600" b="1" smtClean="0">
                <a:solidFill>
                  <a:schemeClr val="tx1"/>
                </a:solidFill>
                <a:latin typeface="Times New Roman" pitchFamily="18" charset="0"/>
                <a:cs typeface="Times New Roman" pitchFamily="18" charset="0"/>
              </a:rPr>
              <a:pPr algn="ctr">
                <a:defRPr/>
              </a:pPr>
              <a:t>13</a:t>
            </a:fld>
            <a:endParaRPr lang="ru-RU" sz="1600" b="1" dirty="0">
              <a:solidFill>
                <a:schemeClr val="tx1"/>
              </a:solidFill>
              <a:latin typeface="Times New Roman" pitchFamily="18" charset="0"/>
              <a:cs typeface="Times New Roman" pitchFamily="18" charset="0"/>
            </a:endParaRPr>
          </a:p>
        </p:txBody>
      </p:sp>
      <p:sp>
        <p:nvSpPr>
          <p:cNvPr id="3" name="TextBox 2"/>
          <p:cNvSpPr txBox="1"/>
          <p:nvPr/>
        </p:nvSpPr>
        <p:spPr>
          <a:xfrm>
            <a:off x="428604" y="142844"/>
            <a:ext cx="4143404" cy="9201390"/>
          </a:xfrm>
          <a:prstGeom prst="rect">
            <a:avLst/>
          </a:prstGeom>
          <a:noFill/>
        </p:spPr>
        <p:txBody>
          <a:bodyPr wrap="square" rtlCol="0">
            <a:spAutoFit/>
          </a:bodyPr>
          <a:lstStyle/>
          <a:p>
            <a:pPr algn="ctr"/>
            <a:r>
              <a:rPr lang="ru-RU" b="1" i="1" dirty="0" smtClean="0">
                <a:solidFill>
                  <a:srgbClr val="C00000"/>
                </a:solidFill>
                <a:latin typeface="Times New Roman" pitchFamily="18" charset="0"/>
                <a:cs typeface="Times New Roman" pitchFamily="18" charset="0"/>
              </a:rPr>
              <a:t>Декада русского языка.</a:t>
            </a:r>
          </a:p>
          <a:p>
            <a:r>
              <a:rPr lang="ru-RU" sz="1400" dirty="0" smtClean="0">
                <a:latin typeface="Times New Roman" pitchFamily="18" charset="0"/>
                <a:cs typeface="Times New Roman" pitchFamily="18" charset="0"/>
              </a:rPr>
              <a:t>В рамках программы в ноябре проводилась декада на тему: «Интеллектуальные игры по русскому языку».</a:t>
            </a:r>
          </a:p>
          <a:p>
            <a:r>
              <a:rPr lang="ru-RU" sz="1400" dirty="0" smtClean="0">
                <a:latin typeface="Times New Roman" pitchFamily="18" charset="0"/>
                <a:cs typeface="Times New Roman" pitchFamily="18" charset="0"/>
              </a:rPr>
              <a:t>Цель мероприятий: формирование познавательного интереса к русскому языку, умение пользоваться его богатством.</a:t>
            </a:r>
          </a:p>
          <a:p>
            <a:r>
              <a:rPr lang="ru-RU" sz="1400" dirty="0" smtClean="0">
                <a:latin typeface="Times New Roman" pitchFamily="18" charset="0"/>
                <a:cs typeface="Times New Roman" pitchFamily="18" charset="0"/>
              </a:rPr>
              <a:t>Интеллектуальные игры интересны для учащихся любого возраста.</a:t>
            </a:r>
          </a:p>
          <a:p>
            <a:r>
              <a:rPr lang="ru-RU" sz="1400" dirty="0" smtClean="0">
                <a:latin typeface="Times New Roman" pitchFamily="18" charset="0"/>
                <a:cs typeface="Times New Roman" pitchFamily="18" charset="0"/>
              </a:rPr>
              <a:t>Началась декада с проведения олимпиад по классам. Задания были разнообразные. Продолжили декаду разгадыванием кроссвордов на знание русского языка. Во всех классах был проведён урок «Экология русского языка». Чем важен этот урок? Нынешнее поколение склоняется к упрощённому варианту речи, в ней много ненормативной лексики. А кто защитит «великий и могучий» русский язык? Да, только мы вместе. Вот именно об этом этот урок.</a:t>
            </a:r>
          </a:p>
          <a:p>
            <a:r>
              <a:rPr lang="ru-RU" sz="1400" dirty="0" smtClean="0">
                <a:latin typeface="Times New Roman" pitchFamily="18" charset="0"/>
                <a:cs typeface="Times New Roman" pitchFamily="18" charset="0"/>
              </a:rPr>
              <a:t>Далее интеллектуальные игры были разделены на два раунда. Победители и желающие участвовали в заключительном мероприятии, где работали в команде. Был калейдоскоп вопросов по русскому языку, разгадывание кроссвордов, ребусов. В классе царило оживление, дух соперничества соседствовал с уважением к противнику. Учитель задавал вопросы, участники команд по очереди отвечали на них. Право ответа, если неверно отвечали, передавалось команде соперников. В конце игры подвели итоги. Победителями стали Багров Денис (12 класс), </a:t>
            </a:r>
            <a:r>
              <a:rPr lang="ru-RU" sz="1400" dirty="0" err="1" smtClean="0">
                <a:latin typeface="Times New Roman" pitchFamily="18" charset="0"/>
                <a:cs typeface="Times New Roman" pitchFamily="18" charset="0"/>
              </a:rPr>
              <a:t>Касымов</a:t>
            </a:r>
            <a:r>
              <a:rPr lang="ru-RU" sz="1400" dirty="0" smtClean="0">
                <a:latin typeface="Times New Roman" pitchFamily="18" charset="0"/>
                <a:cs typeface="Times New Roman" pitchFamily="18" charset="0"/>
              </a:rPr>
              <a:t> Александр (11 класс), </a:t>
            </a:r>
            <a:r>
              <a:rPr lang="ru-RU" sz="1400" dirty="0" err="1" smtClean="0">
                <a:latin typeface="Times New Roman" pitchFamily="18" charset="0"/>
                <a:cs typeface="Times New Roman" pitchFamily="18" charset="0"/>
              </a:rPr>
              <a:t>Ташмагамбетов</a:t>
            </a:r>
            <a:r>
              <a:rPr lang="ru-RU" sz="1400" dirty="0" smtClean="0">
                <a:latin typeface="Times New Roman" pitchFamily="18" charset="0"/>
                <a:cs typeface="Times New Roman" pitchFamily="18" charset="0"/>
              </a:rPr>
              <a:t> Марат (10 класс), Усанов Владимир (10 класс).</a:t>
            </a:r>
          </a:p>
          <a:p>
            <a:r>
              <a:rPr lang="ru-RU" sz="1400" dirty="0" smtClean="0">
                <a:latin typeface="Times New Roman" pitchFamily="18" charset="0"/>
                <a:cs typeface="Times New Roman" pitchFamily="18" charset="0"/>
              </a:rPr>
              <a:t>Я считаю, что такая форма внеклассного мероприятия не только способствует повышению интеллектуального уровня учащихся, но и учит умению работать в команде, но главное – оно должно быть на формирование познавательного интереса к русскому языку.</a:t>
            </a:r>
          </a:p>
          <a:p>
            <a:pPr algn="r"/>
            <a:r>
              <a:rPr lang="ru-RU" sz="1400" b="1" dirty="0" smtClean="0">
                <a:latin typeface="Times New Roman" pitchFamily="18" charset="0"/>
                <a:cs typeface="Times New Roman" pitchFamily="18" charset="0"/>
              </a:rPr>
              <a:t>Учитель русского языка Ларионова Г.И.</a:t>
            </a:r>
          </a:p>
          <a:p>
            <a:endParaRPr lang="ru-RU" dirty="0"/>
          </a:p>
        </p:txBody>
      </p:sp>
      <p:pic>
        <p:nvPicPr>
          <p:cNvPr id="5" name="Рисунок 4" descr="IMG_0014.JPG"/>
          <p:cNvPicPr>
            <a:picLocks noChangeAspect="1"/>
          </p:cNvPicPr>
          <p:nvPr/>
        </p:nvPicPr>
        <p:blipFill>
          <a:blip r:embed="rId2" cstate="email"/>
          <a:stretch>
            <a:fillRect/>
          </a:stretch>
        </p:blipFill>
        <p:spPr>
          <a:xfrm>
            <a:off x="4500570" y="285720"/>
            <a:ext cx="2143140" cy="1607355"/>
          </a:xfrm>
          <a:prstGeom prst="rect">
            <a:avLst/>
          </a:prstGeom>
          <a:ln>
            <a:noFill/>
          </a:ln>
          <a:effectLst>
            <a:softEdge rad="112500"/>
          </a:effectLst>
        </p:spPr>
      </p:pic>
      <p:pic>
        <p:nvPicPr>
          <p:cNvPr id="6" name="Рисунок 5" descr="IMG_0017.JPG"/>
          <p:cNvPicPr>
            <a:picLocks noChangeAspect="1"/>
          </p:cNvPicPr>
          <p:nvPr/>
        </p:nvPicPr>
        <p:blipFill>
          <a:blip r:embed="rId3" cstate="email"/>
          <a:stretch>
            <a:fillRect/>
          </a:stretch>
        </p:blipFill>
        <p:spPr>
          <a:xfrm>
            <a:off x="4500570" y="1857356"/>
            <a:ext cx="2214554" cy="1660916"/>
          </a:xfrm>
          <a:prstGeom prst="rect">
            <a:avLst/>
          </a:prstGeom>
          <a:ln>
            <a:noFill/>
          </a:ln>
          <a:effectLst>
            <a:softEdge rad="112500"/>
          </a:effectLst>
        </p:spPr>
      </p:pic>
      <p:pic>
        <p:nvPicPr>
          <p:cNvPr id="7" name="Рисунок 6" descr="IMG_0024.JPG"/>
          <p:cNvPicPr>
            <a:picLocks noChangeAspect="1"/>
          </p:cNvPicPr>
          <p:nvPr/>
        </p:nvPicPr>
        <p:blipFill>
          <a:blip r:embed="rId4" cstate="email"/>
          <a:stretch>
            <a:fillRect/>
          </a:stretch>
        </p:blipFill>
        <p:spPr>
          <a:xfrm>
            <a:off x="4500570" y="3500430"/>
            <a:ext cx="2190741" cy="1643056"/>
          </a:xfrm>
          <a:prstGeom prst="rect">
            <a:avLst/>
          </a:prstGeom>
          <a:ln>
            <a:noFill/>
          </a:ln>
          <a:effectLst>
            <a:softEdge rad="112500"/>
          </a:effectLst>
        </p:spPr>
      </p:pic>
      <p:pic>
        <p:nvPicPr>
          <p:cNvPr id="8" name="Рисунок 7" descr="IMG_0027.JPG"/>
          <p:cNvPicPr>
            <a:picLocks noChangeAspect="1"/>
          </p:cNvPicPr>
          <p:nvPr/>
        </p:nvPicPr>
        <p:blipFill>
          <a:blip r:embed="rId5" cstate="email"/>
          <a:stretch>
            <a:fillRect/>
          </a:stretch>
        </p:blipFill>
        <p:spPr>
          <a:xfrm>
            <a:off x="4429132" y="5214942"/>
            <a:ext cx="2214554" cy="1660916"/>
          </a:xfrm>
          <a:prstGeom prst="rect">
            <a:avLst/>
          </a:prstGeom>
          <a:ln>
            <a:noFill/>
          </a:ln>
          <a:effectLst>
            <a:softEdge rad="112500"/>
          </a:effectLst>
        </p:spPr>
      </p:pic>
      <p:pic>
        <p:nvPicPr>
          <p:cNvPr id="10" name="Рисунок 9" descr="IMG_0013.JPG"/>
          <p:cNvPicPr>
            <a:picLocks noChangeAspect="1"/>
          </p:cNvPicPr>
          <p:nvPr/>
        </p:nvPicPr>
        <p:blipFill>
          <a:blip r:embed="rId6" cstate="email"/>
          <a:stretch>
            <a:fillRect/>
          </a:stretch>
        </p:blipFill>
        <p:spPr>
          <a:xfrm>
            <a:off x="4500570" y="6858016"/>
            <a:ext cx="2143116" cy="16073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6314" y="1142976"/>
            <a:ext cx="6515100" cy="588288"/>
          </a:xfrm>
        </p:spPr>
        <p:txBody>
          <a:bodyPr>
            <a:normAutofit fontScale="90000"/>
          </a:bodyPr>
          <a:lstStyle/>
          <a:p>
            <a:pPr algn="ctr" eaLnBrk="1" hangingPunct="1">
              <a:defRPr/>
            </a:pPr>
            <a:r>
              <a:rPr lang="ru-RU" b="1" dirty="0" smtClean="0">
                <a:solidFill>
                  <a:srgbClr val="663300"/>
                </a:solidFill>
                <a:latin typeface="Times New Roman" pitchFamily="18" charset="0"/>
                <a:cs typeface="Times New Roman" pitchFamily="18" charset="0"/>
              </a:rPr>
              <a:t>Православная страница</a:t>
            </a:r>
            <a:br>
              <a:rPr lang="ru-RU" b="1" dirty="0" smtClean="0">
                <a:solidFill>
                  <a:srgbClr val="663300"/>
                </a:solidFill>
                <a:latin typeface="Times New Roman" pitchFamily="18" charset="0"/>
                <a:cs typeface="Times New Roman" pitchFamily="18" charset="0"/>
              </a:rPr>
            </a:br>
            <a:r>
              <a:rPr lang="ru-RU" sz="2700" b="1" i="1" u="sng" dirty="0" smtClean="0">
                <a:solidFill>
                  <a:srgbClr val="990000"/>
                </a:solidFill>
                <a:latin typeface="Times New Roman" pitchFamily="18" charset="0"/>
                <a:cs typeface="Times New Roman" pitchFamily="18" charset="0"/>
              </a:rPr>
              <a:t>Празднование Казанской иконы Божией Матери</a:t>
            </a:r>
            <a:r>
              <a:rPr lang="ru-RU" sz="2700" b="1" i="1" u="sng" dirty="0" smtClean="0">
                <a:latin typeface="Times New Roman" pitchFamily="18" charset="0"/>
                <a:cs typeface="Times New Roman" pitchFamily="18" charset="0"/>
              </a:rPr>
              <a:t/>
            </a:r>
            <a:br>
              <a:rPr lang="ru-RU" sz="2700" b="1" i="1" u="sng" dirty="0" smtClean="0">
                <a:latin typeface="Times New Roman" pitchFamily="18" charset="0"/>
                <a:cs typeface="Times New Roman" pitchFamily="18" charset="0"/>
              </a:rPr>
            </a:br>
            <a:endParaRPr lang="ru-RU" sz="2700" dirty="0"/>
          </a:p>
        </p:txBody>
      </p:sp>
      <p:sp>
        <p:nvSpPr>
          <p:cNvPr id="24579" name="Содержимое 5"/>
          <p:cNvSpPr>
            <a:spLocks noGrp="1"/>
          </p:cNvSpPr>
          <p:nvPr>
            <p:ph sz="half" idx="2"/>
          </p:nvPr>
        </p:nvSpPr>
        <p:spPr>
          <a:xfrm>
            <a:off x="3486150" y="2133600"/>
            <a:ext cx="3257550" cy="6581775"/>
          </a:xfrm>
        </p:spPr>
        <p:txBody>
          <a:bodyPr/>
          <a:lstStyle/>
          <a:p>
            <a:pPr algn="just" eaLnBrk="1" hangingPunct="1">
              <a:buFont typeface="Wingdings 2" pitchFamily="18" charset="2"/>
              <a:buNone/>
            </a:pPr>
            <a:r>
              <a:rPr lang="ru-RU" sz="1200" b="1" smtClean="0"/>
              <a:t>	</a:t>
            </a:r>
            <a:r>
              <a:rPr lang="ru-RU" sz="1400" b="1" smtClean="0">
                <a:solidFill>
                  <a:srgbClr val="C00000"/>
                </a:solidFill>
                <a:latin typeface="Times New Roman" pitchFamily="18" charset="0"/>
                <a:cs typeface="Times New Roman" pitchFamily="18" charset="0"/>
              </a:rPr>
              <a:t>Каза́нская ико́на Бо́жией</a:t>
            </a:r>
          </a:p>
          <a:p>
            <a:pPr algn="just" eaLnBrk="1" hangingPunct="1">
              <a:buFont typeface="Wingdings 2" pitchFamily="18" charset="2"/>
              <a:buNone/>
            </a:pPr>
            <a:r>
              <a:rPr lang="ru-RU" sz="1400" b="1" smtClean="0">
                <a:solidFill>
                  <a:srgbClr val="C00000"/>
                </a:solidFill>
                <a:latin typeface="Times New Roman" pitchFamily="18" charset="0"/>
                <a:cs typeface="Times New Roman" pitchFamily="18" charset="0"/>
              </a:rPr>
              <a:t>Ма́тери</a:t>
            </a:r>
            <a:r>
              <a:rPr lang="ru-RU" sz="1400" b="1" smtClean="0">
                <a:latin typeface="Times New Roman" pitchFamily="18" charset="0"/>
                <a:cs typeface="Times New Roman" pitchFamily="18" charset="0"/>
              </a:rPr>
              <a:t> - чудотворная икона</a:t>
            </a:r>
          </a:p>
          <a:p>
            <a:pPr algn="just" eaLnBrk="1" hangingPunct="1">
              <a:buFont typeface="Wingdings 2" pitchFamily="18" charset="2"/>
              <a:buNone/>
            </a:pPr>
            <a:r>
              <a:rPr lang="ru-RU" sz="1400" b="1" smtClean="0">
                <a:latin typeface="Times New Roman" pitchFamily="18" charset="0"/>
                <a:cs typeface="Times New Roman" pitchFamily="18" charset="0"/>
              </a:rPr>
              <a:t>Богородицы, явившаяся в Казани</a:t>
            </a:r>
          </a:p>
          <a:p>
            <a:pPr algn="just" eaLnBrk="1" hangingPunct="1">
              <a:buFont typeface="Wingdings 2" pitchFamily="18" charset="2"/>
              <a:buNone/>
            </a:pPr>
            <a:r>
              <a:rPr lang="ru-RU" sz="1400" b="1" smtClean="0">
                <a:latin typeface="Times New Roman" pitchFamily="18" charset="0"/>
                <a:cs typeface="Times New Roman" pitchFamily="18" charset="0"/>
              </a:rPr>
              <a:t>в 1579 году. Одна  из самых</a:t>
            </a:r>
          </a:p>
          <a:p>
            <a:pPr algn="just" eaLnBrk="1" hangingPunct="1">
              <a:buFont typeface="Wingdings 2" pitchFamily="18" charset="2"/>
              <a:buNone/>
            </a:pPr>
            <a:r>
              <a:rPr lang="ru-RU" sz="1400" b="1" smtClean="0">
                <a:latin typeface="Times New Roman" pitchFamily="18" charset="0"/>
                <a:cs typeface="Times New Roman" pitchFamily="18" charset="0"/>
              </a:rPr>
              <a:t>чтимых икон в Русской </a:t>
            </a:r>
          </a:p>
          <a:p>
            <a:pPr algn="just" eaLnBrk="1" hangingPunct="1">
              <a:buFont typeface="Wingdings 2" pitchFamily="18" charset="2"/>
              <a:buNone/>
            </a:pPr>
            <a:r>
              <a:rPr lang="ru-RU" sz="1400" b="1" smtClean="0">
                <a:latin typeface="Times New Roman" pitchFamily="18" charset="0"/>
                <a:cs typeface="Times New Roman" pitchFamily="18" charset="0"/>
              </a:rPr>
              <a:t>православной церкви.</a:t>
            </a:r>
          </a:p>
          <a:p>
            <a:pPr algn="just" eaLnBrk="1" hangingPunct="1">
              <a:buFont typeface="Wingdings 2" pitchFamily="18" charset="2"/>
              <a:buNone/>
            </a:pPr>
            <a:r>
              <a:rPr lang="ru-RU" sz="1400" b="1" smtClean="0">
                <a:latin typeface="Times New Roman" pitchFamily="18" charset="0"/>
                <a:cs typeface="Times New Roman" pitchFamily="18" charset="0"/>
              </a:rPr>
              <a:t>	Как пишет современник событий</a:t>
            </a:r>
          </a:p>
          <a:p>
            <a:pPr algn="just" eaLnBrk="1" hangingPunct="1">
              <a:buFont typeface="Wingdings 2" pitchFamily="18" charset="2"/>
              <a:buNone/>
            </a:pPr>
            <a:r>
              <a:rPr lang="ru-RU" sz="1400" b="1" smtClean="0">
                <a:latin typeface="Times New Roman" pitchFamily="18" charset="0"/>
                <a:cs typeface="Times New Roman" pitchFamily="18" charset="0"/>
              </a:rPr>
              <a:t>Патриарх Гермоген , после пожара в</a:t>
            </a:r>
          </a:p>
          <a:p>
            <a:pPr algn="just" eaLnBrk="1" hangingPunct="1">
              <a:buFont typeface="Wingdings 2" pitchFamily="18" charset="2"/>
              <a:buNone/>
            </a:pPr>
            <a:r>
              <a:rPr lang="ru-RU" sz="1400" b="1" smtClean="0">
                <a:latin typeface="Times New Roman" pitchFamily="18" charset="0"/>
                <a:cs typeface="Times New Roman" pitchFamily="18" charset="0"/>
              </a:rPr>
              <a:t>Казани в 1579 году, уничтожившего</a:t>
            </a:r>
          </a:p>
          <a:p>
            <a:pPr algn="just" eaLnBrk="1" hangingPunct="1">
              <a:buFont typeface="Wingdings 2" pitchFamily="18" charset="2"/>
              <a:buNone/>
            </a:pPr>
            <a:r>
              <a:rPr lang="ru-RU" sz="1400" b="1" smtClean="0">
                <a:latin typeface="Times New Roman" pitchFamily="18" charset="0"/>
                <a:cs typeface="Times New Roman" pitchFamily="18" charset="0"/>
              </a:rPr>
              <a:t>Часть города, девятилетней</a:t>
            </a:r>
          </a:p>
          <a:p>
            <a:pPr algn="just" eaLnBrk="1" hangingPunct="1">
              <a:buFont typeface="Wingdings 2" pitchFamily="18" charset="2"/>
              <a:buNone/>
            </a:pPr>
            <a:r>
              <a:rPr lang="ru-RU" sz="1400" b="1" smtClean="0">
                <a:latin typeface="Times New Roman" pitchFamily="18" charset="0"/>
                <a:cs typeface="Times New Roman" pitchFamily="18" charset="0"/>
              </a:rPr>
              <a:t>Матроне во сне явилась</a:t>
            </a:r>
          </a:p>
          <a:p>
            <a:pPr algn="just" eaLnBrk="1" hangingPunct="1">
              <a:buFont typeface="Wingdings 2" pitchFamily="18" charset="2"/>
              <a:buNone/>
            </a:pPr>
            <a:r>
              <a:rPr lang="ru-RU" sz="1400" b="1" smtClean="0">
                <a:latin typeface="Times New Roman" pitchFamily="18" charset="0"/>
                <a:cs typeface="Times New Roman" pitchFamily="18" charset="0"/>
              </a:rPr>
              <a:t>Богородица, велевшая откопать</a:t>
            </a:r>
          </a:p>
          <a:p>
            <a:pPr algn="just" eaLnBrk="1" hangingPunct="1">
              <a:buFont typeface="Wingdings 2" pitchFamily="18" charset="2"/>
              <a:buNone/>
            </a:pPr>
            <a:r>
              <a:rPr lang="ru-RU" sz="1400" b="1" smtClean="0">
                <a:latin typeface="Times New Roman" pitchFamily="18" charset="0"/>
                <a:cs typeface="Times New Roman" pitchFamily="18" charset="0"/>
              </a:rPr>
              <a:t>её икону на пепелище. В указанном</a:t>
            </a:r>
          </a:p>
          <a:p>
            <a:pPr algn="just" eaLnBrk="1" hangingPunct="1">
              <a:buFont typeface="Wingdings 2" pitchFamily="18" charset="2"/>
              <a:buNone/>
            </a:pPr>
            <a:r>
              <a:rPr lang="ru-RU" sz="1400" b="1" smtClean="0">
                <a:latin typeface="Times New Roman" pitchFamily="18" charset="0"/>
                <a:cs typeface="Times New Roman" pitchFamily="18" charset="0"/>
              </a:rPr>
              <a:t>Месте на глубине около метра</a:t>
            </a:r>
          </a:p>
          <a:p>
            <a:pPr algn="just" eaLnBrk="1" hangingPunct="1">
              <a:buFont typeface="Wingdings 2" pitchFamily="18" charset="2"/>
              <a:buNone/>
            </a:pPr>
            <a:r>
              <a:rPr lang="ru-RU" sz="1400" b="1" smtClean="0">
                <a:latin typeface="Times New Roman" pitchFamily="18" charset="0"/>
                <a:cs typeface="Times New Roman" pitchFamily="18" charset="0"/>
              </a:rPr>
              <a:t>Действительно была найдена икона.</a:t>
            </a:r>
          </a:p>
          <a:p>
            <a:pPr algn="just" eaLnBrk="1" hangingPunct="1">
              <a:buFont typeface="Wingdings 2" pitchFamily="18" charset="2"/>
              <a:buNone/>
            </a:pPr>
            <a:r>
              <a:rPr lang="ru-RU" sz="1400" b="1" smtClean="0">
                <a:latin typeface="Times New Roman" pitchFamily="18" charset="0"/>
                <a:cs typeface="Times New Roman" pitchFamily="18" charset="0"/>
              </a:rPr>
              <a:t>	</a:t>
            </a:r>
            <a:r>
              <a:rPr lang="ru-RU" sz="1400" b="1" i="1" smtClean="0">
                <a:latin typeface="Times New Roman" pitchFamily="18" charset="0"/>
                <a:cs typeface="Times New Roman" pitchFamily="18" charset="0"/>
              </a:rPr>
              <a:t> </a:t>
            </a:r>
            <a:r>
              <a:rPr lang="ru-RU" sz="1400" b="1" i="1" smtClean="0">
                <a:solidFill>
                  <a:srgbClr val="C00000"/>
                </a:solidFill>
                <a:latin typeface="Times New Roman" pitchFamily="18" charset="0"/>
                <a:cs typeface="Times New Roman" pitchFamily="18" charset="0"/>
              </a:rPr>
              <a:t>День явления Казанской</a:t>
            </a:r>
          </a:p>
          <a:p>
            <a:pPr algn="just" eaLnBrk="1" hangingPunct="1">
              <a:buFont typeface="Wingdings 2" pitchFamily="18" charset="2"/>
              <a:buNone/>
            </a:pPr>
            <a:r>
              <a:rPr lang="ru-RU" sz="1400" b="1" i="1" smtClean="0">
                <a:solidFill>
                  <a:srgbClr val="C00000"/>
                </a:solidFill>
                <a:latin typeface="Times New Roman" pitchFamily="18" charset="0"/>
                <a:cs typeface="Times New Roman" pitchFamily="18" charset="0"/>
              </a:rPr>
              <a:t>иконы  - 4 ноября — ныне</a:t>
            </a:r>
          </a:p>
          <a:p>
            <a:pPr algn="just" eaLnBrk="1" hangingPunct="1">
              <a:buFont typeface="Wingdings 2" pitchFamily="18" charset="2"/>
              <a:buNone/>
            </a:pPr>
            <a:r>
              <a:rPr lang="ru-RU" sz="1400" b="1" i="1" smtClean="0">
                <a:solidFill>
                  <a:srgbClr val="C00000"/>
                </a:solidFill>
                <a:latin typeface="Times New Roman" pitchFamily="18" charset="0"/>
                <a:cs typeface="Times New Roman" pitchFamily="18" charset="0"/>
              </a:rPr>
              <a:t>Общецерковный  праздник в</a:t>
            </a:r>
          </a:p>
          <a:p>
            <a:pPr algn="just" eaLnBrk="1" hangingPunct="1">
              <a:buFont typeface="Wingdings 2" pitchFamily="18" charset="2"/>
              <a:buNone/>
            </a:pPr>
            <a:r>
              <a:rPr lang="ru-RU" sz="1400" b="1" i="1" smtClean="0">
                <a:solidFill>
                  <a:srgbClr val="C00000"/>
                </a:solidFill>
                <a:latin typeface="Times New Roman" pitchFamily="18" charset="0"/>
                <a:cs typeface="Times New Roman" pitchFamily="18" charset="0"/>
              </a:rPr>
              <a:t>Русской Церкви.</a:t>
            </a:r>
          </a:p>
          <a:p>
            <a:pPr algn="just" eaLnBrk="1" hangingPunct="1">
              <a:buFont typeface="Wingdings 2" pitchFamily="18" charset="2"/>
              <a:buNone/>
            </a:pPr>
            <a:r>
              <a:rPr lang="ru-RU" sz="1400" b="1" i="1" smtClean="0">
                <a:latin typeface="Times New Roman" pitchFamily="18" charset="0"/>
                <a:cs typeface="Times New Roman" pitchFamily="18" charset="0"/>
              </a:rPr>
              <a:t>	</a:t>
            </a:r>
            <a:r>
              <a:rPr lang="ru-RU" sz="1400" b="1" smtClean="0">
                <a:latin typeface="Times New Roman" pitchFamily="18" charset="0"/>
                <a:cs typeface="Times New Roman" pitchFamily="18" charset="0"/>
              </a:rPr>
              <a:t> На месте явления иконы был</a:t>
            </a:r>
          </a:p>
          <a:p>
            <a:pPr algn="just" eaLnBrk="1" hangingPunct="1">
              <a:buFont typeface="Wingdings 2" pitchFamily="18" charset="2"/>
              <a:buNone/>
            </a:pPr>
            <a:r>
              <a:rPr lang="ru-RU" sz="1400" b="1" smtClean="0">
                <a:latin typeface="Times New Roman" pitchFamily="18" charset="0"/>
                <a:cs typeface="Times New Roman" pitchFamily="18" charset="0"/>
              </a:rPr>
              <a:t>построен </a:t>
            </a:r>
            <a:r>
              <a:rPr lang="ru-RU" sz="1400" b="1" i="1" smtClean="0">
                <a:latin typeface="Times New Roman" pitchFamily="18" charset="0"/>
                <a:cs typeface="Times New Roman" pitchFamily="18" charset="0"/>
              </a:rPr>
              <a:t>Богородицкий девичий</a:t>
            </a:r>
          </a:p>
          <a:p>
            <a:pPr algn="just" eaLnBrk="1" hangingPunct="1">
              <a:buFont typeface="Wingdings 2" pitchFamily="18" charset="2"/>
              <a:buNone/>
            </a:pPr>
            <a:r>
              <a:rPr lang="ru-RU" sz="1400" b="1" i="1" smtClean="0">
                <a:latin typeface="Times New Roman" pitchFamily="18" charset="0"/>
                <a:cs typeface="Times New Roman" pitchFamily="18" charset="0"/>
              </a:rPr>
              <a:t>монастырь</a:t>
            </a:r>
            <a:r>
              <a:rPr lang="ru-RU" sz="1400" b="1" smtClean="0">
                <a:latin typeface="Times New Roman" pitchFamily="18" charset="0"/>
                <a:cs typeface="Times New Roman" pitchFamily="18" charset="0"/>
              </a:rPr>
              <a:t>, первой монахиней</a:t>
            </a:r>
          </a:p>
          <a:p>
            <a:pPr algn="just" eaLnBrk="1" hangingPunct="1">
              <a:buFont typeface="Wingdings 2" pitchFamily="18" charset="2"/>
              <a:buNone/>
            </a:pPr>
            <a:r>
              <a:rPr lang="ru-RU" sz="1400" b="1" smtClean="0">
                <a:latin typeface="Times New Roman" pitchFamily="18" charset="0"/>
                <a:cs typeface="Times New Roman" pitchFamily="18" charset="0"/>
              </a:rPr>
              <a:t>Которого стала Матрона, принявшая</a:t>
            </a:r>
          </a:p>
          <a:p>
            <a:pPr algn="just" eaLnBrk="1" hangingPunct="1">
              <a:buFont typeface="Wingdings 2" pitchFamily="18" charset="2"/>
              <a:buNone/>
            </a:pPr>
            <a:r>
              <a:rPr lang="ru-RU" sz="1400" b="1" smtClean="0">
                <a:latin typeface="Times New Roman" pitchFamily="18" charset="0"/>
                <a:cs typeface="Times New Roman" pitchFamily="18" charset="0"/>
              </a:rPr>
              <a:t>имя Мавры.</a:t>
            </a:r>
          </a:p>
          <a:p>
            <a:pPr eaLnBrk="1" hangingPunct="1">
              <a:buFont typeface="Wingdings 2" pitchFamily="18" charset="2"/>
              <a:buNone/>
            </a:pPr>
            <a:endParaRPr lang="ru-RU" sz="1400" smtClean="0"/>
          </a:p>
          <a:p>
            <a:pPr eaLnBrk="1" hangingPunct="1">
              <a:buFont typeface="Wingdings 2" pitchFamily="18" charset="2"/>
              <a:buNone/>
            </a:pPr>
            <a:endParaRPr lang="ru-RU" sz="1400" smtClean="0"/>
          </a:p>
          <a:p>
            <a:pPr eaLnBrk="1" hangingPunct="1">
              <a:buFont typeface="Wingdings 2" pitchFamily="18" charset="2"/>
              <a:buNone/>
            </a:pPr>
            <a:endParaRPr lang="ru-RU" sz="1200" smtClean="0"/>
          </a:p>
          <a:p>
            <a:pPr eaLnBrk="1" hangingPunct="1">
              <a:buFont typeface="Wingdings 2" pitchFamily="18" charset="2"/>
              <a:buNone/>
            </a:pPr>
            <a:r>
              <a:rPr lang="ru-RU" sz="1200" b="1" smtClean="0"/>
              <a:t>		</a:t>
            </a:r>
            <a:endParaRPr lang="ru-RU" sz="1200" smtClean="0"/>
          </a:p>
          <a:p>
            <a:pPr eaLnBrk="1" hangingPunct="1">
              <a:buFont typeface="Wingdings 2" pitchFamily="18" charset="2"/>
              <a:buNone/>
            </a:pPr>
            <a:endParaRPr lang="ru-RU" sz="1200" b="1" smtClean="0"/>
          </a:p>
          <a:p>
            <a:pPr eaLnBrk="1" hangingPunct="1">
              <a:buFont typeface="Wingdings 2" pitchFamily="18" charset="2"/>
              <a:buNone/>
            </a:pPr>
            <a:r>
              <a:rPr lang="ru-RU" sz="1200" smtClean="0"/>
              <a:t>	</a:t>
            </a:r>
          </a:p>
          <a:p>
            <a:pPr eaLnBrk="1" hangingPunct="1">
              <a:buFont typeface="Wingdings 2" pitchFamily="18" charset="2"/>
              <a:buNone/>
            </a:pPr>
            <a:endParaRPr lang="ru-RU" sz="1200" smtClean="0"/>
          </a:p>
        </p:txBody>
      </p:sp>
      <p:pic>
        <p:nvPicPr>
          <p:cNvPr id="24580" name="Picture 2"/>
          <p:cNvPicPr>
            <a:picLocks noGrp="1" noChangeAspect="1" noChangeArrowheads="1"/>
          </p:cNvPicPr>
          <p:nvPr>
            <p:ph sz="half" idx="1"/>
          </p:nvPr>
        </p:nvPicPr>
        <p:blipFill>
          <a:blip r:embed="rId2" cstate="email"/>
          <a:srcRect/>
          <a:stretch>
            <a:fillRect/>
          </a:stretch>
        </p:blipFill>
        <p:spPr>
          <a:xfrm>
            <a:off x="214313" y="2143125"/>
            <a:ext cx="3143250" cy="3940175"/>
          </a:xfrm>
          <a:noFill/>
        </p:spPr>
      </p:pic>
      <p:pic>
        <p:nvPicPr>
          <p:cNvPr id="24581" name="Picture 3"/>
          <p:cNvPicPr>
            <a:picLocks noChangeAspect="1" noChangeArrowheads="1"/>
          </p:cNvPicPr>
          <p:nvPr/>
        </p:nvPicPr>
        <p:blipFill>
          <a:blip r:embed="rId3"/>
          <a:srcRect/>
          <a:stretch>
            <a:fillRect/>
          </a:stretch>
        </p:blipFill>
        <p:spPr bwMode="auto">
          <a:xfrm>
            <a:off x="285750" y="6286500"/>
            <a:ext cx="3071813" cy="2120900"/>
          </a:xfrm>
          <a:prstGeom prst="rect">
            <a:avLst/>
          </a:prstGeom>
          <a:noFill/>
          <a:ln w="9525">
            <a:noFill/>
            <a:miter lim="800000"/>
            <a:headEnd/>
            <a:tailEnd/>
          </a:ln>
        </p:spPr>
      </p:pic>
      <p:sp>
        <p:nvSpPr>
          <p:cNvPr id="24582" name="Номер слайда 5"/>
          <p:cNvSpPr>
            <a:spLocks noGrp="1"/>
          </p:cNvSpPr>
          <p:nvPr>
            <p:ph type="sldNum" sz="quarter" idx="12"/>
          </p:nvPr>
        </p:nvSpPr>
        <p:spPr bwMode="auto">
          <a:xfrm>
            <a:off x="142875" y="8636000"/>
            <a:ext cx="6600825" cy="325438"/>
          </a:xfrm>
          <a:noFill/>
          <a:ln>
            <a:miter lim="800000"/>
            <a:headEnd/>
            <a:tailEnd/>
          </a:ln>
        </p:spPr>
        <p:txBody>
          <a:bodyPr wrap="square" lIns="91440" tIns="45720" rIns="91440" bIns="45720" numCol="1" anchor="t" anchorCtr="0" compatLnSpc="1">
            <a:prstTxWarp prst="textNoShape">
              <a:avLst/>
            </a:prstTxWarp>
          </a:bodyPr>
          <a:lstStyle/>
          <a:p>
            <a:pPr algn="ctr"/>
            <a:r>
              <a:rPr lang="ru-RU" sz="1600" b="1" dirty="0" smtClean="0">
                <a:solidFill>
                  <a:schemeClr val="tx1"/>
                </a:solidFill>
                <a:latin typeface="Times New Roman" pitchFamily="18" charset="0"/>
                <a:cs typeface="Times New Roman" pitchFamily="18" charset="0"/>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2"/>
          <p:cNvSpPr>
            <a:spLocks noGrp="1"/>
          </p:cNvSpPr>
          <p:nvPr>
            <p:ph idx="1"/>
          </p:nvPr>
        </p:nvSpPr>
        <p:spPr>
          <a:xfrm>
            <a:off x="357188" y="285750"/>
            <a:ext cx="6172200" cy="8501063"/>
          </a:xfrm>
        </p:spPr>
        <p:txBody>
          <a:bodyPr/>
          <a:lstStyle/>
          <a:p>
            <a:pPr marL="0" indent="0" algn="just" eaLnBrk="1" hangingPunct="1">
              <a:buFont typeface="Arial" pitchFamily="34" charset="0"/>
              <a:buNone/>
            </a:pPr>
            <a:r>
              <a:rPr lang="ru-RU" sz="1400" smtClean="0"/>
              <a:t>	</a:t>
            </a:r>
            <a:r>
              <a:rPr lang="ru-RU" sz="1400" smtClean="0">
                <a:latin typeface="Times New Roman" pitchFamily="18" charset="0"/>
                <a:cs typeface="Times New Roman" pitchFamily="18" charset="0"/>
              </a:rPr>
              <a:t>	</a:t>
            </a:r>
          </a:p>
          <a:p>
            <a:pPr marL="0" indent="0" algn="just" eaLnBrk="1" hangingPunct="1">
              <a:buFont typeface="Arial" pitchFamily="34" charset="0"/>
              <a:buNone/>
            </a:pPr>
            <a:endParaRPr lang="ru-RU" sz="4000" smtClean="0">
              <a:latin typeface="Times New Roman" pitchFamily="18" charset="0"/>
              <a:cs typeface="Times New Roman" pitchFamily="18" charset="0"/>
            </a:endParaRPr>
          </a:p>
          <a:p>
            <a:pPr marL="0" indent="0" algn="just" eaLnBrk="1" hangingPunct="1">
              <a:buFont typeface="Arial" pitchFamily="34" charset="0"/>
              <a:buNone/>
            </a:pPr>
            <a:r>
              <a:rPr lang="ru-RU" sz="1400" smtClean="0">
                <a:latin typeface="Times New Roman" pitchFamily="18" charset="0"/>
                <a:cs typeface="Times New Roman" pitchFamily="18" charset="0"/>
              </a:rPr>
              <a:t>	</a:t>
            </a:r>
            <a:r>
              <a:rPr lang="ru-RU" sz="1400" b="1" smtClean="0">
                <a:latin typeface="Times New Roman" pitchFamily="18" charset="0"/>
                <a:cs typeface="Times New Roman" pitchFamily="18" charset="0"/>
              </a:rPr>
              <a:t>По преданию, чудеса от иконы начались ещё при её перенесении с места явления во храм: согласно некоторым сведениям, исцелились двое слепых, участвовавших в процессии.</a:t>
            </a:r>
          </a:p>
          <a:p>
            <a:pPr marL="0" indent="0" algn="just" eaLnBrk="1" hangingPunct="1">
              <a:buFont typeface="Arial" pitchFamily="34" charset="0"/>
              <a:buNone/>
            </a:pPr>
            <a:r>
              <a:rPr lang="ru-RU" sz="1400" b="1" smtClean="0">
                <a:latin typeface="Times New Roman" pitchFamily="18" charset="0"/>
                <a:cs typeface="Times New Roman" pitchFamily="18" charset="0"/>
              </a:rPr>
              <a:t>	В 1579 году список с Казанской иконы был отправлен в Москву царю Ивану IV (Грозному). При Петре I один из списков чудотворной иконы был перенесён в Санкт-Петербург. С 1737 года эта икона находилась в церкви Рождества Богородицы на Невском проспекте, а с 1811 года в Казанском соборе.</a:t>
            </a:r>
          </a:p>
          <a:p>
            <a:pPr marL="0" indent="0" algn="just" eaLnBrk="1" hangingPunct="1">
              <a:buFont typeface="Arial" pitchFamily="34" charset="0"/>
              <a:buNone/>
            </a:pPr>
            <a:r>
              <a:rPr lang="ru-RU" sz="1400" b="1" smtClean="0">
                <a:latin typeface="Times New Roman" pitchFamily="18" charset="0"/>
                <a:cs typeface="Times New Roman" pitchFamily="18" charset="0"/>
              </a:rPr>
              <a:t>	Будущий патриарх Гермоген, святитель Московский, в 1594 году, будучи митрополитом Казанским, составил «Повесть и чюдеса Пречистые Богородицы, честнаго и славнаго Ея явления образа, иже в Казани».</a:t>
            </a:r>
          </a:p>
          <a:p>
            <a:pPr marL="0" indent="0" algn="just" eaLnBrk="1" hangingPunct="1">
              <a:buFont typeface="Arial" pitchFamily="34" charset="0"/>
              <a:buNone/>
            </a:pPr>
            <a:r>
              <a:rPr lang="ru-RU" sz="1400" b="1" smtClean="0">
                <a:latin typeface="Times New Roman" pitchFamily="18" charset="0"/>
                <a:cs typeface="Times New Roman" pitchFamily="18" charset="0"/>
              </a:rPr>
              <a:t>	Ещё один чудотворный список с иконы был привезён из Казани в Москву в войско князя Дмитрия Пожарского в 1611 году. </a:t>
            </a:r>
          </a:p>
          <a:p>
            <a:pPr marL="0" indent="0" algn="just" eaLnBrk="1" hangingPunct="1">
              <a:buFont typeface="Arial" pitchFamily="34" charset="0"/>
              <a:buNone/>
            </a:pPr>
            <a:r>
              <a:rPr lang="ru-RU" sz="1400" b="1" smtClean="0">
                <a:latin typeface="Times New Roman" pitchFamily="18" charset="0"/>
                <a:cs typeface="Times New Roman" pitchFamily="18" charset="0"/>
              </a:rPr>
              <a:t>	Празднование Казанской иконы Божией Матери связан с Днем народного единства, который установлен в знак благодарности Пресвятой Богородице, Которая своими молитвами и заступничеством избавила Россию от нашествия поляков в 1612 году. Народное ополчение под предводительством Кузьмы Минина и Дмитрия Пожарского освободило Москву от польских интервентов. Тогда, под знамена Минина и Пожарского, и собралось огромное по тому времени войско. С чудотворной иконой Казанской Божией Матери 4 ноября 1612 года нижегородское ополчение сумело изгнать поляков из Москвы. </a:t>
            </a:r>
            <a:r>
              <a:rPr lang="ru-RU" sz="1400" b="1" i="1" smtClean="0">
                <a:latin typeface="Times New Roman" pitchFamily="18" charset="0"/>
                <a:cs typeface="Times New Roman" pitchFamily="18" charset="0"/>
              </a:rPr>
              <a:t>В память этого события в 1649 году указом царя Алексея Михайловича день Казанской иконы Божией Матери был объявлен государственным праздником. </a:t>
            </a:r>
            <a:r>
              <a:rPr lang="ru-RU" sz="1400" b="1" smtClean="0">
                <a:latin typeface="Times New Roman" pitchFamily="18" charset="0"/>
                <a:cs typeface="Times New Roman" pitchFamily="18" charset="0"/>
              </a:rPr>
              <a:t>Алексей Михайлович повелел праздновать 22 октября (старый стиль) Казанской иконе «во всех городах по вся годы».</a:t>
            </a:r>
          </a:p>
          <a:p>
            <a:pPr marL="0" indent="0" algn="just" eaLnBrk="1" hangingPunct="1">
              <a:buFont typeface="Wingdings 2" pitchFamily="18" charset="2"/>
              <a:buNone/>
            </a:pPr>
            <a:r>
              <a:rPr lang="ru-RU" sz="1400" b="1" smtClean="0">
                <a:latin typeface="Times New Roman" pitchFamily="18" charset="0"/>
                <a:cs typeface="Times New Roman" pitchFamily="18" charset="0"/>
              </a:rPr>
              <a:t>	Ополчение Минина и Пожарского уникально тем, что это единственный пример в русской истории, когда судьбу страны и государства решил сам народ. Во всенародном подвиге пожертвования на алтарь Отечества тогда объединились все сословия, все национальности, деревни, города и метрополии.	</a:t>
            </a:r>
          </a:p>
          <a:p>
            <a:pPr marL="0" indent="0" algn="just" eaLnBrk="1" hangingPunct="1">
              <a:buFont typeface="Arial" pitchFamily="34" charset="0"/>
              <a:buNone/>
            </a:pPr>
            <a:endParaRPr lang="ru-RU" sz="1400" b="1" smtClean="0">
              <a:latin typeface="Times New Roman" pitchFamily="18" charset="0"/>
              <a:cs typeface="Times New Roman" pitchFamily="18" charset="0"/>
            </a:endParaRPr>
          </a:p>
          <a:p>
            <a:pPr marL="0" indent="0" algn="just" eaLnBrk="1" hangingPunct="1">
              <a:buFont typeface="Arial" pitchFamily="34" charset="0"/>
              <a:buNone/>
            </a:pPr>
            <a:endParaRPr lang="ru-RU" sz="1400" smtClean="0">
              <a:latin typeface="Times New Roman" pitchFamily="18" charset="0"/>
              <a:cs typeface="Times New Roman" pitchFamily="18" charset="0"/>
            </a:endParaRPr>
          </a:p>
        </p:txBody>
      </p:sp>
      <p:sp>
        <p:nvSpPr>
          <p:cNvPr id="3" name="Прямоугольник 2"/>
          <p:cNvSpPr/>
          <p:nvPr/>
        </p:nvSpPr>
        <p:spPr>
          <a:xfrm>
            <a:off x="142853" y="428596"/>
            <a:ext cx="6572296" cy="58477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3200" b="1" cap="all" dirty="0">
                <a:ln w="0"/>
                <a:solidFill>
                  <a:srgbClr val="663300"/>
                </a:solidFill>
                <a:effectLst>
                  <a:reflection blurRad="12700" stA="50000" endPos="50000" dist="5000" dir="5400000" sy="-100000" rotWithShape="0"/>
                </a:effectLst>
                <a:latin typeface="Times New Roman" pitchFamily="18" charset="0"/>
                <a:cs typeface="Times New Roman" pitchFamily="18" charset="0"/>
              </a:rPr>
              <a:t>Православная страница</a:t>
            </a:r>
          </a:p>
        </p:txBody>
      </p:sp>
      <p:sp>
        <p:nvSpPr>
          <p:cNvPr id="25604"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r>
              <a:rPr lang="ru-RU" sz="1600" b="1" dirty="0" smtClean="0">
                <a:solidFill>
                  <a:schemeClr val="tx1"/>
                </a:solidFill>
                <a:latin typeface="Times New Roman" pitchFamily="18" charset="0"/>
                <a:cs typeface="Times New Roman" pitchFamily="18" charset="0"/>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642BFC97-E025-43A8-B3E3-BB995245BE39}" type="slidenum">
              <a:rPr lang="ru-RU" sz="1600" b="1" smtClean="0">
                <a:solidFill>
                  <a:schemeClr val="tx1"/>
                </a:solidFill>
                <a:latin typeface="Times New Roman" pitchFamily="18" charset="0"/>
                <a:cs typeface="Times New Roman" pitchFamily="18" charset="0"/>
              </a:rPr>
              <a:pPr algn="ctr"/>
              <a:t>16</a:t>
            </a:fld>
            <a:endParaRPr lang="ru-RU" sz="1600" b="1" smtClean="0">
              <a:solidFill>
                <a:schemeClr val="tx1"/>
              </a:solidFill>
              <a:latin typeface="Times New Roman" pitchFamily="18" charset="0"/>
              <a:cs typeface="Times New Roman" pitchFamily="18" charset="0"/>
            </a:endParaRPr>
          </a:p>
        </p:txBody>
      </p:sp>
      <p:sp>
        <p:nvSpPr>
          <p:cNvPr id="26627" name="TextBox 4"/>
          <p:cNvSpPr txBox="1">
            <a:spLocks noChangeArrowheads="1"/>
          </p:cNvSpPr>
          <p:nvPr/>
        </p:nvSpPr>
        <p:spPr bwMode="auto">
          <a:xfrm>
            <a:off x="500063" y="714375"/>
            <a:ext cx="6072187" cy="8053388"/>
          </a:xfrm>
          <a:prstGeom prst="rect">
            <a:avLst/>
          </a:prstGeom>
          <a:noFill/>
          <a:ln w="9525">
            <a:noFill/>
            <a:miter lim="800000"/>
            <a:headEnd/>
            <a:tailEnd/>
          </a:ln>
        </p:spPr>
        <p:txBody>
          <a:bodyPr>
            <a:spAutoFit/>
          </a:bodyPr>
          <a:lstStyle/>
          <a:p>
            <a:pPr algn="r"/>
            <a:r>
              <a:rPr lang="ru-RU" sz="1400" b="1">
                <a:latin typeface="Times New Roman" pitchFamily="18" charset="0"/>
                <a:cs typeface="Times New Roman" pitchFamily="18" charset="0"/>
              </a:rPr>
              <a:t>Мама — первое слово, </a:t>
            </a:r>
          </a:p>
          <a:p>
            <a:pPr algn="r"/>
            <a:r>
              <a:rPr lang="ru-RU" sz="1400" b="1">
                <a:latin typeface="Times New Roman" pitchFamily="18" charset="0"/>
                <a:cs typeface="Times New Roman" pitchFamily="18" charset="0"/>
              </a:rPr>
              <a:t>Главное слово в каждой судьбе.</a:t>
            </a:r>
          </a:p>
          <a:p>
            <a:pPr algn="r"/>
            <a:r>
              <a:rPr lang="ru-RU" sz="1400" b="1">
                <a:latin typeface="Times New Roman" pitchFamily="18" charset="0"/>
                <a:cs typeface="Times New Roman" pitchFamily="18" charset="0"/>
              </a:rPr>
              <a:t> Мама жизнь подарила,</a:t>
            </a:r>
          </a:p>
          <a:p>
            <a:pPr algn="r"/>
            <a:r>
              <a:rPr lang="ru-RU" sz="1400" b="1">
                <a:latin typeface="Times New Roman" pitchFamily="18" charset="0"/>
                <a:cs typeface="Times New Roman" pitchFamily="18" charset="0"/>
              </a:rPr>
              <a:t> Мир подарила мне и тебе</a:t>
            </a:r>
            <a:r>
              <a:rPr lang="ru-RU" sz="1400">
                <a:latin typeface="Times New Roman" pitchFamily="18" charset="0"/>
                <a:cs typeface="Times New Roman" pitchFamily="18" charset="0"/>
              </a:rPr>
              <a:t>.</a:t>
            </a:r>
          </a:p>
          <a:p>
            <a:pPr algn="r"/>
            <a:endParaRPr lang="ru-RU" sz="1400">
              <a:latin typeface="Times New Roman" pitchFamily="18" charset="0"/>
              <a:cs typeface="Times New Roman" pitchFamily="18" charset="0"/>
            </a:endParaRPr>
          </a:p>
          <a:p>
            <a:pPr algn="r"/>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Нет, наверное, ни одной страны, где бы не отмечался День матери. В России День матери стали отмечать сравнительно недавно. Установленный Указом Президента Российской Федерации Б.Н. Ельцина № 120 «О Дне матери» от 30 января 1998 года, он празднуется в последнее воскресенье ноября, воздавая должное материнскому труду и их бескорыстной жертве ради блага своих детей</a:t>
            </a:r>
            <a:r>
              <a:rPr lang="ru-RU"/>
              <a:t>.</a:t>
            </a:r>
          </a:p>
          <a:p>
            <a:pPr algn="just"/>
            <a:r>
              <a:rPr lang="ru-RU" sz="1400">
                <a:latin typeface="Times New Roman" pitchFamily="18" charset="0"/>
                <a:cs typeface="Times New Roman" pitchFamily="18" charset="0"/>
              </a:rPr>
              <a:t>Невозможно поспорить с тем, что этот праздник —</a:t>
            </a:r>
          </a:p>
          <a:p>
            <a:pPr algn="just"/>
            <a:r>
              <a:rPr lang="ru-RU" sz="1400">
                <a:latin typeface="Times New Roman" pitchFamily="18" charset="0"/>
                <a:cs typeface="Times New Roman" pitchFamily="18" charset="0"/>
              </a:rPr>
              <a:t> праздник вечности. Из поколения в поколение для </a:t>
            </a:r>
          </a:p>
          <a:p>
            <a:pPr algn="just"/>
            <a:r>
              <a:rPr lang="ru-RU" sz="1400">
                <a:latin typeface="Times New Roman" pitchFamily="18" charset="0"/>
                <a:cs typeface="Times New Roman" pitchFamily="18" charset="0"/>
              </a:rPr>
              <a:t>каждого человека мама — самый главный человек</a:t>
            </a:r>
          </a:p>
          <a:p>
            <a:pPr algn="just"/>
            <a:r>
              <a:rPr lang="ru-RU" sz="1400">
                <a:latin typeface="Times New Roman" pitchFamily="18" charset="0"/>
                <a:cs typeface="Times New Roman" pitchFamily="18" charset="0"/>
              </a:rPr>
              <a:t> в жизни. Становясь матерью, женщина открывает в </a:t>
            </a:r>
          </a:p>
          <a:p>
            <a:pPr algn="just"/>
            <a:r>
              <a:rPr lang="ru-RU" sz="1400">
                <a:latin typeface="Times New Roman" pitchFamily="18" charset="0"/>
                <a:cs typeface="Times New Roman" pitchFamily="18" charset="0"/>
              </a:rPr>
              <a:t>себе лучшие качества: доброту, любовь, заботу, терпение и самопожертвование. Спасибо вам! И пусть каждой из вас почаще говорят теплые слова ваши любимые дети!Новый праздник — День матери — постепенно входит в российские дома. И это замечательно: сколько бы хороших, добрых слов мы не говорили нашим мамам, сколько бы поводов для этого ни придумали, лишними они не будут. Особо красиво и незабываемо проходят различные мероприятия, посвященные этому Дню, в детских дошкольных и образовательных учреждениях, где дети дарят своим мамам не только добрые слова и улыбки, но множество подарков, сделанных своими руками, и специально подготовленные </a:t>
            </a:r>
          </a:p>
          <a:p>
            <a:pPr algn="just"/>
            <a:r>
              <a:rPr lang="ru-RU" sz="1400">
                <a:latin typeface="Times New Roman" pitchFamily="18" charset="0"/>
                <a:cs typeface="Times New Roman" pitchFamily="18" charset="0"/>
              </a:rPr>
              <a:t>концертные номера. Среди многочисленных</a:t>
            </a:r>
          </a:p>
          <a:p>
            <a:pPr algn="just"/>
            <a:r>
              <a:rPr lang="ru-RU" sz="1400">
                <a:latin typeface="Times New Roman" pitchFamily="18" charset="0"/>
                <a:cs typeface="Times New Roman" pitchFamily="18" charset="0"/>
              </a:rPr>
              <a:t> праздников, отмечаемых в нашей стране, </a:t>
            </a:r>
          </a:p>
          <a:p>
            <a:pPr algn="just"/>
            <a:r>
              <a:rPr lang="ru-RU" sz="1400">
                <a:latin typeface="Times New Roman" pitchFamily="18" charset="0"/>
                <a:cs typeface="Times New Roman" pitchFamily="18" charset="0"/>
              </a:rPr>
              <a:t>День матери занимает особое место. Это</a:t>
            </a:r>
          </a:p>
          <a:p>
            <a:pPr algn="just"/>
            <a:r>
              <a:rPr lang="ru-RU" sz="1400">
                <a:latin typeface="Times New Roman" pitchFamily="18" charset="0"/>
                <a:cs typeface="Times New Roman" pitchFamily="18" charset="0"/>
              </a:rPr>
              <a:t> праздник, к которому никто не может остаться</a:t>
            </a:r>
          </a:p>
          <a:p>
            <a:pPr algn="just"/>
            <a:r>
              <a:rPr lang="ru-RU" sz="1400">
                <a:latin typeface="Times New Roman" pitchFamily="18" charset="0"/>
                <a:cs typeface="Times New Roman" pitchFamily="18" charset="0"/>
              </a:rPr>
              <a:t> равнодушным. В этот день хочется сказать слова благодарности всем Матерям, которые дарят детям любовь, добро, нежность и ласку. Спасибо вам, родные! И пусть каждой из вас почаще говорят теплые слова ваши любимые дети! Пусть на их лицах светится улыбка и радостные искорки сверкают в глазах, когда вы вместе! Напомним, что в большинстве европейских стран, США, Канаде, Китае, Японии День матери отмечается во второе воскресенье мая.</a:t>
            </a:r>
          </a:p>
        </p:txBody>
      </p:sp>
      <p:pic>
        <p:nvPicPr>
          <p:cNvPr id="7" name="Рисунок 6" descr="мама 3.jpeg"/>
          <p:cNvPicPr>
            <a:picLocks noChangeAspect="1"/>
          </p:cNvPicPr>
          <p:nvPr/>
        </p:nvPicPr>
        <p:blipFill>
          <a:blip r:embed="rId2" cstate="email"/>
          <a:stretch>
            <a:fillRect/>
          </a:stretch>
        </p:blipFill>
        <p:spPr>
          <a:xfrm>
            <a:off x="642918" y="785786"/>
            <a:ext cx="1500198" cy="1275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мама 5.jpeg"/>
          <p:cNvPicPr>
            <a:picLocks noChangeAspect="1"/>
          </p:cNvPicPr>
          <p:nvPr/>
        </p:nvPicPr>
        <p:blipFill>
          <a:blip r:embed="rId3" cstate="email"/>
          <a:stretch>
            <a:fillRect/>
          </a:stretch>
        </p:blipFill>
        <p:spPr>
          <a:xfrm>
            <a:off x="2214554" y="785786"/>
            <a:ext cx="1643054" cy="1232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мама 6.jpg"/>
          <p:cNvPicPr>
            <a:picLocks noChangeAspect="1"/>
          </p:cNvPicPr>
          <p:nvPr/>
        </p:nvPicPr>
        <p:blipFill>
          <a:blip r:embed="rId4" cstate="email"/>
          <a:stretch>
            <a:fillRect/>
          </a:stretch>
        </p:blipFill>
        <p:spPr>
          <a:xfrm>
            <a:off x="4786322" y="3143240"/>
            <a:ext cx="1500182" cy="1098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мама 4.jpg"/>
          <p:cNvPicPr>
            <a:picLocks noChangeAspect="1"/>
          </p:cNvPicPr>
          <p:nvPr/>
        </p:nvPicPr>
        <p:blipFill>
          <a:blip r:embed="rId5" cstate="email"/>
          <a:stretch>
            <a:fillRect/>
          </a:stretch>
        </p:blipFill>
        <p:spPr>
          <a:xfrm>
            <a:off x="4572008" y="6143636"/>
            <a:ext cx="1643061" cy="1095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32" name="TextBox 11"/>
          <p:cNvSpPr txBox="1">
            <a:spLocks noChangeArrowheads="1"/>
          </p:cNvSpPr>
          <p:nvPr/>
        </p:nvSpPr>
        <p:spPr bwMode="auto">
          <a:xfrm>
            <a:off x="714375" y="142875"/>
            <a:ext cx="5667375" cy="369888"/>
          </a:xfrm>
          <a:prstGeom prst="rect">
            <a:avLst/>
          </a:prstGeom>
          <a:solidFill>
            <a:srgbClr val="FFC000"/>
          </a:solidFill>
          <a:ln w="9525">
            <a:noFill/>
            <a:miter lim="800000"/>
            <a:headEnd/>
            <a:tailEnd/>
          </a:ln>
        </p:spPr>
        <p:txBody>
          <a:bodyPr>
            <a:spAutoFit/>
          </a:bodyPr>
          <a:lstStyle/>
          <a:p>
            <a:r>
              <a:rPr lang="ru-RU" b="1" u="sng">
                <a:solidFill>
                  <a:srgbClr val="CC3300"/>
                </a:solidFill>
                <a:latin typeface="Times New Roman" pitchFamily="18" charset="0"/>
                <a:cs typeface="Times New Roman" pitchFamily="18" charset="0"/>
              </a:rPr>
              <a:t>День матери в России 24 ноября (дата для 2013 года)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7727E1B-3742-4B1B-AFB5-AFF75E626C36}" type="slidenum">
              <a:rPr lang="ru-RU" smtClean="0"/>
              <a:pPr>
                <a:defRPr/>
              </a:pPr>
              <a:t>17</a:t>
            </a:fld>
            <a:endParaRPr lang="ru-RU"/>
          </a:p>
        </p:txBody>
      </p:sp>
      <p:pic>
        <p:nvPicPr>
          <p:cNvPr id="27651" name="Рисунок 4" descr="мама.jpg"/>
          <p:cNvPicPr>
            <a:picLocks noChangeAspect="1"/>
          </p:cNvPicPr>
          <p:nvPr/>
        </p:nvPicPr>
        <p:blipFill>
          <a:blip r:embed="rId2">
            <a:lum bright="20000"/>
          </a:blip>
          <a:srcRect/>
          <a:stretch>
            <a:fillRect/>
          </a:stretch>
        </p:blipFill>
        <p:spPr bwMode="auto">
          <a:xfrm>
            <a:off x="0" y="0"/>
            <a:ext cx="6858000" cy="9144000"/>
          </a:xfrm>
          <a:prstGeom prst="rect">
            <a:avLst/>
          </a:prstGeom>
          <a:noFill/>
          <a:ln w="9525">
            <a:noFill/>
            <a:miter lim="800000"/>
            <a:headEnd/>
            <a:tailEnd/>
          </a:ln>
        </p:spPr>
      </p:pic>
      <p:sp>
        <p:nvSpPr>
          <p:cNvPr id="27652" name="TextBox 5"/>
          <p:cNvSpPr txBox="1">
            <a:spLocks noChangeArrowheads="1"/>
          </p:cNvSpPr>
          <p:nvPr/>
        </p:nvSpPr>
        <p:spPr bwMode="auto">
          <a:xfrm>
            <a:off x="285750" y="357188"/>
            <a:ext cx="6215063" cy="523875"/>
          </a:xfrm>
          <a:prstGeom prst="rect">
            <a:avLst/>
          </a:prstGeom>
          <a:solidFill>
            <a:srgbClr val="FF99FF"/>
          </a:solidFill>
          <a:ln w="28575">
            <a:solidFill>
              <a:srgbClr val="FF0066"/>
            </a:solidFill>
            <a:miter lim="800000"/>
            <a:headEnd/>
            <a:tailEnd/>
          </a:ln>
        </p:spPr>
        <p:txBody>
          <a:bodyPr>
            <a:spAutoFit/>
          </a:bodyPr>
          <a:lstStyle/>
          <a:p>
            <a:pPr algn="ctr"/>
            <a:r>
              <a:rPr lang="ru-RU" sz="2800" b="1">
                <a:solidFill>
                  <a:srgbClr val="C00000"/>
                </a:solidFill>
                <a:latin typeface="Times New Roman" pitchFamily="18" charset="0"/>
                <a:cs typeface="Times New Roman" pitchFamily="18" charset="0"/>
              </a:rPr>
              <a:t>Материнское счастье.</a:t>
            </a:r>
          </a:p>
        </p:txBody>
      </p:sp>
      <p:sp>
        <p:nvSpPr>
          <p:cNvPr id="27653" name="TextBox 6"/>
          <p:cNvSpPr txBox="1">
            <a:spLocks noChangeArrowheads="1"/>
          </p:cNvSpPr>
          <p:nvPr/>
        </p:nvSpPr>
        <p:spPr bwMode="auto">
          <a:xfrm>
            <a:off x="571500" y="1428750"/>
            <a:ext cx="5715000" cy="3786188"/>
          </a:xfrm>
          <a:prstGeom prst="rect">
            <a:avLst/>
          </a:prstGeom>
          <a:noFill/>
          <a:ln w="9525">
            <a:noFill/>
            <a:miter lim="800000"/>
            <a:headEnd/>
            <a:tailEnd/>
          </a:ln>
        </p:spPr>
        <p:txBody>
          <a:bodyPr>
            <a:spAutoFit/>
          </a:bodyPr>
          <a:lstStyle/>
          <a:p>
            <a:pPr algn="ctr"/>
            <a:r>
              <a:rPr lang="ru-RU" sz="2000" b="1">
                <a:solidFill>
                  <a:srgbClr val="000066"/>
                </a:solidFill>
                <a:latin typeface="Times New Roman" pitchFamily="18" charset="0"/>
                <a:cs typeface="Times New Roman" pitchFamily="18" charset="0"/>
              </a:rPr>
              <a:t>Нет на всей планете счастливей матерей.</a:t>
            </a:r>
          </a:p>
          <a:p>
            <a:pPr algn="ctr"/>
            <a:r>
              <a:rPr lang="ru-RU" sz="2000" b="1">
                <a:solidFill>
                  <a:srgbClr val="000066"/>
                </a:solidFill>
                <a:latin typeface="Times New Roman" pitchFamily="18" charset="0"/>
                <a:cs typeface="Times New Roman" pitchFamily="18" charset="0"/>
              </a:rPr>
              <a:t>Сколько дали миру матери детей!</a:t>
            </a:r>
          </a:p>
          <a:p>
            <a:pPr algn="ctr"/>
            <a:r>
              <a:rPr lang="ru-RU" sz="2000" b="1">
                <a:solidFill>
                  <a:srgbClr val="000066"/>
                </a:solidFill>
                <a:latin typeface="Times New Roman" pitchFamily="18" charset="0"/>
                <a:cs typeface="Times New Roman" pitchFamily="18" charset="0"/>
              </a:rPr>
              <a:t>Мать – святое имя. Помни это, чти.</a:t>
            </a:r>
          </a:p>
          <a:p>
            <a:pPr algn="ctr"/>
            <a:r>
              <a:rPr lang="ru-RU" sz="2000" b="1">
                <a:solidFill>
                  <a:srgbClr val="000066"/>
                </a:solidFill>
                <a:latin typeface="Times New Roman" pitchFamily="18" charset="0"/>
                <a:cs typeface="Times New Roman" pitchFamily="18" charset="0"/>
              </a:rPr>
              <a:t>Мать всегда поможет на жизненном пути.</a:t>
            </a:r>
          </a:p>
          <a:p>
            <a:pPr algn="ctr"/>
            <a:r>
              <a:rPr lang="ru-RU" sz="2000" b="1">
                <a:solidFill>
                  <a:srgbClr val="000066"/>
                </a:solidFill>
                <a:latin typeface="Times New Roman" pitchFamily="18" charset="0"/>
                <a:cs typeface="Times New Roman" pitchFamily="18" charset="0"/>
              </a:rPr>
              <a:t>Ей под силу боли и тревоги час,</a:t>
            </a:r>
          </a:p>
          <a:p>
            <a:pPr algn="ctr"/>
            <a:r>
              <a:rPr lang="ru-RU" sz="2000" b="1">
                <a:solidFill>
                  <a:srgbClr val="000066"/>
                </a:solidFill>
                <a:latin typeface="Times New Roman" pitchFamily="18" charset="0"/>
                <a:cs typeface="Times New Roman" pitchFamily="18" charset="0"/>
              </a:rPr>
              <a:t>Ей посильно горе, пришедшее от нас.</a:t>
            </a:r>
          </a:p>
          <a:p>
            <a:pPr algn="ctr"/>
            <a:r>
              <a:rPr lang="ru-RU" sz="2000" b="1">
                <a:solidFill>
                  <a:srgbClr val="000066"/>
                </a:solidFill>
                <a:latin typeface="Times New Roman" pitchFamily="18" charset="0"/>
                <a:cs typeface="Times New Roman" pitchFamily="18" charset="0"/>
              </a:rPr>
              <a:t>Поклоном низким матери ты в ноги поклонись</a:t>
            </a:r>
          </a:p>
          <a:p>
            <a:pPr algn="ctr"/>
            <a:r>
              <a:rPr lang="ru-RU" sz="2000" b="1">
                <a:solidFill>
                  <a:srgbClr val="000066"/>
                </a:solidFill>
                <a:latin typeface="Times New Roman" pitchFamily="18" charset="0"/>
                <a:cs typeface="Times New Roman" pitchFamily="18" charset="0"/>
              </a:rPr>
              <a:t>За то, что учит нас она как в жизни лучшим быть.</a:t>
            </a:r>
          </a:p>
          <a:p>
            <a:pPr algn="ctr"/>
            <a:r>
              <a:rPr lang="ru-RU" sz="2000" b="1">
                <a:solidFill>
                  <a:srgbClr val="000066"/>
                </a:solidFill>
                <a:latin typeface="Times New Roman" pitchFamily="18" charset="0"/>
                <a:cs typeface="Times New Roman" pitchFamily="18" charset="0"/>
              </a:rPr>
              <a:t>Спасибо, мать! От всей души огромное спасибо</a:t>
            </a:r>
          </a:p>
          <a:p>
            <a:pPr algn="ctr"/>
            <a:r>
              <a:rPr lang="ru-RU" sz="2000" b="1">
                <a:solidFill>
                  <a:srgbClr val="000066"/>
                </a:solidFill>
                <a:latin typeface="Times New Roman" pitchFamily="18" charset="0"/>
                <a:cs typeface="Times New Roman" pitchFamily="18" charset="0"/>
              </a:rPr>
              <a:t>За то, что вырастила нас и грудью нас вскормила!</a:t>
            </a:r>
          </a:p>
        </p:txBody>
      </p:sp>
      <p:sp>
        <p:nvSpPr>
          <p:cNvPr id="27654" name="TextBox 7"/>
          <p:cNvSpPr txBox="1">
            <a:spLocks noChangeArrowheads="1"/>
          </p:cNvSpPr>
          <p:nvPr/>
        </p:nvSpPr>
        <p:spPr bwMode="auto">
          <a:xfrm>
            <a:off x="2500313" y="5572125"/>
            <a:ext cx="1671637" cy="523875"/>
          </a:xfrm>
          <a:prstGeom prst="rect">
            <a:avLst/>
          </a:prstGeom>
          <a:noFill/>
          <a:ln w="9525">
            <a:noFill/>
            <a:miter lim="800000"/>
            <a:headEnd/>
            <a:tailEnd/>
          </a:ln>
        </p:spPr>
        <p:txBody>
          <a:bodyPr wrap="none">
            <a:spAutoFit/>
          </a:bodyPr>
          <a:lstStyle/>
          <a:p>
            <a:r>
              <a:rPr lang="ru-RU" sz="1400" b="1" dirty="0">
                <a:solidFill>
                  <a:srgbClr val="C00000"/>
                </a:solidFill>
                <a:latin typeface="Times New Roman" pitchFamily="18" charset="0"/>
                <a:cs typeface="Times New Roman" pitchFamily="18" charset="0"/>
              </a:rPr>
              <a:t>Учащийся школы</a:t>
            </a:r>
          </a:p>
          <a:p>
            <a:r>
              <a:rPr lang="ru-RU" sz="1400" b="1" dirty="0">
                <a:solidFill>
                  <a:srgbClr val="C00000"/>
                </a:solidFill>
                <a:latin typeface="Times New Roman" pitchFamily="18" charset="0"/>
                <a:cs typeface="Times New Roman" pitchFamily="18" charset="0"/>
              </a:rPr>
              <a:t> Комаров Михаил</a:t>
            </a:r>
          </a:p>
        </p:txBody>
      </p:sp>
      <p:sp>
        <p:nvSpPr>
          <p:cNvPr id="8" name="TextBox 7"/>
          <p:cNvSpPr txBox="1"/>
          <p:nvPr/>
        </p:nvSpPr>
        <p:spPr>
          <a:xfrm>
            <a:off x="3429000" y="8429652"/>
            <a:ext cx="389851"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17</a:t>
            </a:r>
            <a:endParaRPr lang="ru-RU" sz="16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A7645AC8-5DF5-4D3B-9BAD-7AE632FBDE12}" type="slidenum">
              <a:rPr lang="ru-RU" sz="1600" b="1" smtClean="0">
                <a:solidFill>
                  <a:schemeClr val="tx1"/>
                </a:solidFill>
                <a:latin typeface="Times New Roman" pitchFamily="18" charset="0"/>
                <a:cs typeface="Times New Roman" pitchFamily="18" charset="0"/>
              </a:rPr>
              <a:pPr algn="ctr"/>
              <a:t>18</a:t>
            </a:fld>
            <a:endParaRPr lang="ru-RU" sz="1600" b="1" smtClean="0">
              <a:solidFill>
                <a:schemeClr val="tx1"/>
              </a:solidFill>
              <a:latin typeface="Times New Roman" pitchFamily="18" charset="0"/>
              <a:cs typeface="Times New Roman" pitchFamily="18" charset="0"/>
            </a:endParaRPr>
          </a:p>
        </p:txBody>
      </p:sp>
      <p:sp>
        <p:nvSpPr>
          <p:cNvPr id="28675" name="TextBox 4"/>
          <p:cNvSpPr txBox="1">
            <a:spLocks noChangeArrowheads="1"/>
          </p:cNvSpPr>
          <p:nvPr/>
        </p:nvSpPr>
        <p:spPr bwMode="auto">
          <a:xfrm>
            <a:off x="357188" y="500063"/>
            <a:ext cx="6143625" cy="8216900"/>
          </a:xfrm>
          <a:prstGeom prst="rect">
            <a:avLst/>
          </a:prstGeom>
          <a:noFill/>
          <a:ln w="9525">
            <a:noFill/>
            <a:miter lim="800000"/>
            <a:headEnd/>
            <a:tailEnd/>
          </a:ln>
        </p:spPr>
        <p:txBody>
          <a:bodyPr>
            <a:spAutoFit/>
          </a:bodyPr>
          <a:lstStyle/>
          <a:p>
            <a:endParaRPr lang="ru-RU" sz="1200">
              <a:latin typeface="Times New Roman" pitchFamily="18" charset="0"/>
              <a:cs typeface="Times New Roman" pitchFamily="18" charset="0"/>
            </a:endParaRPr>
          </a:p>
          <a:p>
            <a:r>
              <a:rPr lang="ru-RU" sz="1200">
                <a:latin typeface="Times New Roman" pitchFamily="18" charset="0"/>
                <a:cs typeface="Times New Roman" pitchFamily="18" charset="0"/>
              </a:rPr>
              <a:t>Охлаждение тела водой происходит намного быстрее, </a:t>
            </a:r>
          </a:p>
          <a:p>
            <a:r>
              <a:rPr lang="ru-RU" sz="1200">
                <a:latin typeface="Times New Roman" pitchFamily="18" charset="0"/>
                <a:cs typeface="Times New Roman" pitchFamily="18" charset="0"/>
              </a:rPr>
              <a:t>чем охлаждение воздухом, а причиной тому ее уникальные</a:t>
            </a:r>
          </a:p>
          <a:p>
            <a:r>
              <a:rPr lang="ru-RU" sz="1200">
                <a:latin typeface="Times New Roman" pitchFamily="18" charset="0"/>
                <a:cs typeface="Times New Roman" pitchFamily="18" charset="0"/>
              </a:rPr>
              <a:t> физические свойства. И по этой причине водное закаливание</a:t>
            </a:r>
          </a:p>
          <a:p>
            <a:r>
              <a:rPr lang="ru-RU" sz="1200">
                <a:latin typeface="Times New Roman" pitchFamily="18" charset="0"/>
                <a:cs typeface="Times New Roman" pitchFamily="18" charset="0"/>
              </a:rPr>
              <a:t> намного эффективнее, и представляет из себя более</a:t>
            </a:r>
          </a:p>
          <a:p>
            <a:r>
              <a:rPr lang="ru-RU" sz="1200">
                <a:latin typeface="Times New Roman" pitchFamily="18" charset="0"/>
                <a:cs typeface="Times New Roman" pitchFamily="18" charset="0"/>
              </a:rPr>
              <a:t> радикальный метод закаливания. Начинать с водного</a:t>
            </a:r>
          </a:p>
          <a:p>
            <a:r>
              <a:rPr lang="ru-RU" sz="1200">
                <a:latin typeface="Times New Roman" pitchFamily="18" charset="0"/>
                <a:cs typeface="Times New Roman" pitchFamily="18" charset="0"/>
              </a:rPr>
              <a:t> закаливания можно далеко не всем. </a:t>
            </a:r>
          </a:p>
          <a:p>
            <a:r>
              <a:rPr lang="ru-RU" sz="1200">
                <a:latin typeface="Times New Roman" pitchFamily="18" charset="0"/>
                <a:cs typeface="Times New Roman" pitchFamily="18" charset="0"/>
              </a:rPr>
              <a:t>Закаливание можно начать с обтираний, займите себя </a:t>
            </a:r>
          </a:p>
          <a:p>
            <a:r>
              <a:rPr lang="ru-RU" sz="1200">
                <a:latin typeface="Times New Roman" pitchFamily="18" charset="0"/>
                <a:cs typeface="Times New Roman" pitchFamily="18" charset="0"/>
              </a:rPr>
              <a:t>этим на неделю. Первые дни обтирают только туловище движениями от периферии к центру. Первыми обтирают конечности, голову, шею, затем - грудь и спину. Обтирать тело нужно до покраснения, вся процедура длится приблизительно пять минут. </a:t>
            </a:r>
          </a:p>
          <a:p>
            <a:r>
              <a:rPr lang="ru-RU" sz="1200">
                <a:latin typeface="Times New Roman" pitchFamily="18" charset="0"/>
                <a:cs typeface="Times New Roman" pitchFamily="18" charset="0"/>
              </a:rPr>
              <a:t>                                        Обливания нужно начинать с температуры воды в тридцать</a:t>
            </a:r>
          </a:p>
          <a:p>
            <a:r>
              <a:rPr lang="ru-RU" sz="1200">
                <a:latin typeface="Times New Roman" pitchFamily="18" charset="0"/>
                <a:cs typeface="Times New Roman" pitchFamily="18" charset="0"/>
              </a:rPr>
              <a:t>                                        градусов. Лучше принимать обливания с ведра или тазика, чем от </a:t>
            </a:r>
          </a:p>
          <a:p>
            <a:r>
              <a:rPr lang="ru-RU" sz="1200">
                <a:latin typeface="Times New Roman" pitchFamily="18" charset="0"/>
                <a:cs typeface="Times New Roman" pitchFamily="18" charset="0"/>
              </a:rPr>
              <a:t>                                        шланга или душа. Постепенно уменьшайте температуру до</a:t>
            </a:r>
          </a:p>
          <a:p>
            <a:r>
              <a:rPr lang="ru-RU" sz="1200">
                <a:latin typeface="Times New Roman" pitchFamily="18" charset="0"/>
                <a:cs typeface="Times New Roman" pitchFamily="18" charset="0"/>
              </a:rPr>
              <a:t>                                        пятнадцати градусов и даже меньше. После обливания необходимо</a:t>
            </a:r>
          </a:p>
          <a:p>
            <a:r>
              <a:rPr lang="ru-RU" sz="1200">
                <a:latin typeface="Times New Roman" pitchFamily="18" charset="0"/>
                <a:cs typeface="Times New Roman" pitchFamily="18" charset="0"/>
              </a:rPr>
              <a:t>                                        довести тело до красноты, время процедуры - приблизительно </a:t>
            </a:r>
          </a:p>
          <a:p>
            <a:r>
              <a:rPr lang="ru-RU" sz="1200">
                <a:latin typeface="Times New Roman" pitchFamily="18" charset="0"/>
                <a:cs typeface="Times New Roman" pitchFamily="18" charset="0"/>
              </a:rPr>
              <a:t>                                        четыре минуты. Рекомендуется сначала принимать обливания в </a:t>
            </a:r>
          </a:p>
          <a:p>
            <a:r>
              <a:rPr lang="ru-RU" sz="1200">
                <a:latin typeface="Times New Roman" pitchFamily="18" charset="0"/>
                <a:cs typeface="Times New Roman" pitchFamily="18" charset="0"/>
              </a:rPr>
              <a:t>                                        помещении, после некоторого привыкания уже проводить </a:t>
            </a:r>
          </a:p>
          <a:p>
            <a:r>
              <a:rPr lang="ru-RU" sz="1200">
                <a:latin typeface="Times New Roman" pitchFamily="18" charset="0"/>
                <a:cs typeface="Times New Roman" pitchFamily="18" charset="0"/>
              </a:rPr>
              <a:t>                                        процедуры на улице. </a:t>
            </a:r>
          </a:p>
          <a:p>
            <a:r>
              <a:rPr lang="ru-RU" sz="1200">
                <a:latin typeface="Times New Roman" pitchFamily="18" charset="0"/>
                <a:cs typeface="Times New Roman" pitchFamily="18" charset="0"/>
              </a:rPr>
              <a:t> Замечательные методы закаливания – это купание в реках, озерах или на море. Ни с чем не сравнимо удовольствие, полученное от морского купания, ведь здесь на человека воздействуют как лечебные свойства морской воды, так и своеобразный массаж от воздействия волн и свежий воздух. Не стоит напоминать, что двигательная активность положительно влияет на организм в целом, особенно пожилых людей, и не дает быстро состариться. В сочетании с закаливанием подобная деятельность должна принести хорошие результаты. Не надо купаться, если воздух уже охлажден до четырнадцати градусов, и вода до десяти градусов. </a:t>
            </a:r>
          </a:p>
          <a:p>
            <a:r>
              <a:rPr lang="ru-RU" sz="1200">
                <a:latin typeface="Times New Roman" pitchFamily="18" charset="0"/>
                <a:cs typeface="Times New Roman" pitchFamily="18" charset="0"/>
              </a:rPr>
              <a:t> Не желательно принимать ванны после еды, поскольку </a:t>
            </a:r>
          </a:p>
          <a:p>
            <a:r>
              <a:rPr lang="ru-RU" sz="1200">
                <a:latin typeface="Times New Roman" pitchFamily="18" charset="0"/>
                <a:cs typeface="Times New Roman" pitchFamily="18" charset="0"/>
              </a:rPr>
              <a:t>организм и так потратит много энергии на переваривание </a:t>
            </a:r>
          </a:p>
          <a:p>
            <a:r>
              <a:rPr lang="ru-RU" sz="1200">
                <a:latin typeface="Times New Roman" pitchFamily="18" charset="0"/>
                <a:cs typeface="Times New Roman" pitchFamily="18" charset="0"/>
              </a:rPr>
              <a:t>пищи и противостоять холоду ему может быть уже не по</a:t>
            </a:r>
          </a:p>
          <a:p>
            <a:r>
              <a:rPr lang="ru-RU" sz="1200">
                <a:latin typeface="Times New Roman" pitchFamily="18" charset="0"/>
                <a:cs typeface="Times New Roman" pitchFamily="18" charset="0"/>
              </a:rPr>
              <a:t> силам. Лучше совершите прогулку в течение 1 часа, и после</a:t>
            </a:r>
          </a:p>
          <a:p>
            <a:r>
              <a:rPr lang="ru-RU" sz="1200">
                <a:latin typeface="Times New Roman" pitchFamily="18" charset="0"/>
                <a:cs typeface="Times New Roman" pitchFamily="18" charset="0"/>
              </a:rPr>
              <a:t> этого идите купаться. </a:t>
            </a:r>
          </a:p>
          <a:p>
            <a:r>
              <a:rPr lang="ru-RU" sz="1200">
                <a:latin typeface="Times New Roman" pitchFamily="18" charset="0"/>
                <a:cs typeface="Times New Roman" pitchFamily="18" charset="0"/>
              </a:rPr>
              <a:t> У закаливания водой также есть свои противопоказания. </a:t>
            </a:r>
          </a:p>
          <a:p>
            <a:r>
              <a:rPr lang="ru-RU" sz="1200">
                <a:latin typeface="Times New Roman" pitchFamily="18" charset="0"/>
                <a:cs typeface="Times New Roman" pitchFamily="18" charset="0"/>
              </a:rPr>
              <a:t>К примеру, оно противопоказано больным с сердечными </a:t>
            </a:r>
          </a:p>
          <a:p>
            <a:r>
              <a:rPr lang="ru-RU" sz="1200">
                <a:latin typeface="Times New Roman" pitchFamily="18" charset="0"/>
                <a:cs typeface="Times New Roman" pitchFamily="18" charset="0"/>
              </a:rPr>
              <a:t>нарушениями или болезнями сосудов. Также, если Вы человек, страдающий от гипертонии и болезнь находится на стадии ухудшения или если у Вас есть нарушения в кровоснабжении мозга, влияние холодной воды может оказать непоправимые воздействия. </a:t>
            </a:r>
          </a:p>
          <a:p>
            <a:r>
              <a:rPr lang="ru-RU" sz="1200">
                <a:latin typeface="Times New Roman" pitchFamily="18" charset="0"/>
                <a:cs typeface="Times New Roman" pitchFamily="18" charset="0"/>
              </a:rPr>
              <a:t> Больным эпилепсией можно порекомендовать только обтирания, и то - с крайней осторожностью. Люди, у которых имеется склонность к судорогам, тоже должны забыть о водном закаливании. Больным бронхитом, как и многими другими заболеваниями, закаливаться нельзя ни в коем случае! Существует множество заболеваний, при которых закаливание противопоказано. Но если желание стать закаленным человеком в Вас очень велико, и Вы переносите ту или иную тяжелую болезнь, проконсультируетесь с доктором. Несомненно, что врач сможет посоветовать Вам безопасные пути закаливания.</a:t>
            </a:r>
          </a:p>
        </p:txBody>
      </p:sp>
      <p:sp>
        <p:nvSpPr>
          <p:cNvPr id="6" name="Скругленный прямоугольник 5"/>
          <p:cNvSpPr/>
          <p:nvPr/>
        </p:nvSpPr>
        <p:spPr>
          <a:xfrm>
            <a:off x="500063" y="142875"/>
            <a:ext cx="5786437" cy="357188"/>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imes New Roman" pitchFamily="18" charset="0"/>
              <a:cs typeface="Times New Roman" pitchFamily="18" charset="0"/>
            </a:endParaRPr>
          </a:p>
          <a:p>
            <a:pPr algn="ctr">
              <a:defRPr/>
            </a:pPr>
            <a:r>
              <a:rPr lang="ru-RU" sz="2400" b="1" dirty="0">
                <a:solidFill>
                  <a:srgbClr val="663300"/>
                </a:solidFill>
                <a:latin typeface="Times New Roman" pitchFamily="18" charset="0"/>
                <a:cs typeface="Times New Roman" pitchFamily="18" charset="0"/>
              </a:rPr>
              <a:t>Закаливание организма водой</a:t>
            </a:r>
            <a:r>
              <a:rPr lang="ru-RU" dirty="0">
                <a:solidFill>
                  <a:srgbClr val="663300"/>
                </a:solidFill>
                <a:latin typeface="Times New Roman" pitchFamily="18" charset="0"/>
                <a:cs typeface="Times New Roman" pitchFamily="18" charset="0"/>
              </a:rPr>
              <a:t>.</a:t>
            </a:r>
          </a:p>
          <a:p>
            <a:pPr algn="ctr">
              <a:defRPr/>
            </a:pPr>
            <a:endParaRPr lang="ru-RU" dirty="0"/>
          </a:p>
        </p:txBody>
      </p:sp>
      <p:pic>
        <p:nvPicPr>
          <p:cNvPr id="7" name="Рисунок 6" descr="вода 3.jpg"/>
          <p:cNvPicPr>
            <a:picLocks noChangeAspect="1"/>
          </p:cNvPicPr>
          <p:nvPr/>
        </p:nvPicPr>
        <p:blipFill>
          <a:blip r:embed="rId2" cstate="email"/>
          <a:stretch>
            <a:fillRect/>
          </a:stretch>
        </p:blipFill>
        <p:spPr>
          <a:xfrm>
            <a:off x="4429132" y="642910"/>
            <a:ext cx="1857387" cy="1361140"/>
          </a:xfrm>
          <a:prstGeom prst="ellipse">
            <a:avLst/>
          </a:prstGeom>
          <a:ln>
            <a:noFill/>
          </a:ln>
          <a:effectLst>
            <a:softEdge rad="112500"/>
          </a:effectLst>
        </p:spPr>
      </p:pic>
      <p:pic>
        <p:nvPicPr>
          <p:cNvPr id="8" name="Рисунок 7" descr="вода 2.jpg"/>
          <p:cNvPicPr>
            <a:picLocks noChangeAspect="1"/>
          </p:cNvPicPr>
          <p:nvPr/>
        </p:nvPicPr>
        <p:blipFill>
          <a:blip r:embed="rId3" cstate="email"/>
          <a:stretch>
            <a:fillRect/>
          </a:stretch>
        </p:blipFill>
        <p:spPr>
          <a:xfrm>
            <a:off x="571480" y="2571736"/>
            <a:ext cx="1125149" cy="1500198"/>
          </a:xfrm>
          <a:prstGeom prst="rect">
            <a:avLst/>
          </a:prstGeom>
          <a:ln>
            <a:noFill/>
          </a:ln>
          <a:effectLst>
            <a:softEdge rad="112500"/>
          </a:effectLst>
        </p:spPr>
      </p:pic>
      <p:pic>
        <p:nvPicPr>
          <p:cNvPr id="9" name="Рисунок 8" descr="вода 1.jpg"/>
          <p:cNvPicPr>
            <a:picLocks noChangeAspect="1"/>
          </p:cNvPicPr>
          <p:nvPr/>
        </p:nvPicPr>
        <p:blipFill>
          <a:blip r:embed="rId4" cstate="email"/>
          <a:stretch>
            <a:fillRect/>
          </a:stretch>
        </p:blipFill>
        <p:spPr>
          <a:xfrm>
            <a:off x="4429132" y="5357818"/>
            <a:ext cx="1928826" cy="14166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p:cNvSpPr>
            <a:spLocks noGrp="1"/>
          </p:cNvSpPr>
          <p:nvPr>
            <p:ph type="sldNum" sz="quarter" idx="12"/>
          </p:nvPr>
        </p:nvSpPr>
        <p:spPr bwMode="auto">
          <a:xfrm>
            <a:off x="142875" y="8631238"/>
            <a:ext cx="6599238" cy="330200"/>
          </a:xfrm>
          <a:noFill/>
          <a:ln>
            <a:miter lim="800000"/>
            <a:headEnd/>
            <a:tailEnd/>
          </a:ln>
        </p:spPr>
        <p:txBody>
          <a:bodyPr wrap="square" lIns="91440" tIns="45720" rIns="91440" bIns="45720" numCol="1" anchor="t" anchorCtr="0" compatLnSpc="1">
            <a:prstTxWarp prst="textNoShape">
              <a:avLst/>
            </a:prstTxWarp>
          </a:bodyPr>
          <a:lstStyle/>
          <a:p>
            <a:pPr algn="ctr"/>
            <a:fld id="{18F2D93E-4371-4C23-8EFF-9631AC0C382C}" type="slidenum">
              <a:rPr lang="ru-RU" sz="1600" b="1" smtClean="0">
                <a:solidFill>
                  <a:schemeClr val="tx1"/>
                </a:solidFill>
                <a:latin typeface="Times New Roman" pitchFamily="18" charset="0"/>
                <a:cs typeface="Times New Roman" pitchFamily="18" charset="0"/>
              </a:rPr>
              <a:pPr algn="ctr"/>
              <a:t>19</a:t>
            </a:fld>
            <a:endParaRPr lang="ru-RU" sz="1600" b="1" smtClean="0">
              <a:solidFill>
                <a:schemeClr val="tx1"/>
              </a:solidFill>
              <a:latin typeface="Times New Roman" pitchFamily="18" charset="0"/>
              <a:cs typeface="Times New Roman" pitchFamily="18" charset="0"/>
            </a:endParaRPr>
          </a:p>
        </p:txBody>
      </p:sp>
      <p:pic>
        <p:nvPicPr>
          <p:cNvPr id="29699" name="Рисунок 4" descr="5.jpg"/>
          <p:cNvPicPr>
            <a:picLocks noChangeAspect="1"/>
          </p:cNvPicPr>
          <p:nvPr/>
        </p:nvPicPr>
        <p:blipFill>
          <a:blip r:embed="rId2" cstate="email"/>
          <a:srcRect/>
          <a:stretch>
            <a:fillRect/>
          </a:stretch>
        </p:blipFill>
        <p:spPr bwMode="auto">
          <a:xfrm>
            <a:off x="0" y="0"/>
            <a:ext cx="6858000" cy="9144000"/>
          </a:xfrm>
          <a:prstGeom prst="rect">
            <a:avLst/>
          </a:prstGeom>
          <a:noFill/>
          <a:ln w="9525">
            <a:noFill/>
            <a:miter lim="800000"/>
            <a:headEnd/>
            <a:tailEnd/>
          </a:ln>
        </p:spPr>
      </p:pic>
      <p:sp>
        <p:nvSpPr>
          <p:cNvPr id="29700" name="TextBox 5"/>
          <p:cNvSpPr txBox="1">
            <a:spLocks noChangeArrowheads="1"/>
          </p:cNvSpPr>
          <p:nvPr/>
        </p:nvSpPr>
        <p:spPr bwMode="auto">
          <a:xfrm>
            <a:off x="1285875" y="2928938"/>
            <a:ext cx="4575175" cy="3108325"/>
          </a:xfrm>
          <a:prstGeom prst="rect">
            <a:avLst/>
          </a:prstGeom>
          <a:noFill/>
          <a:ln w="9525">
            <a:noFill/>
            <a:miter lim="800000"/>
            <a:headEnd/>
            <a:tailEnd/>
          </a:ln>
        </p:spPr>
        <p:txBody>
          <a:bodyPr>
            <a:spAutoFit/>
          </a:bodyPr>
          <a:lstStyle/>
          <a:p>
            <a:r>
              <a:rPr lang="ru-RU" sz="1400" b="1" i="1">
                <a:latin typeface="Times New Roman" pitchFamily="18" charset="0"/>
                <a:cs typeface="Times New Roman" pitchFamily="18" charset="0"/>
              </a:rPr>
              <a:t>С неба падала звезда, будто с горочки катилась,</a:t>
            </a:r>
          </a:p>
          <a:p>
            <a:r>
              <a:rPr lang="ru-RU" sz="1400" b="1" i="1">
                <a:latin typeface="Times New Roman" pitchFamily="18" charset="0"/>
                <a:cs typeface="Times New Roman" pitchFamily="18" charset="0"/>
              </a:rPr>
              <a:t>На дворе стоял мороз. Всё в округе серебрилось.</a:t>
            </a:r>
          </a:p>
          <a:p>
            <a:r>
              <a:rPr lang="ru-RU" sz="1400" b="1" i="1">
                <a:latin typeface="Times New Roman" pitchFamily="18" charset="0"/>
                <a:cs typeface="Times New Roman" pitchFamily="18" charset="0"/>
              </a:rPr>
              <a:t>А в округе тишина, только хруст от снежной глади</a:t>
            </a:r>
          </a:p>
          <a:p>
            <a:r>
              <a:rPr lang="ru-RU" sz="1400" b="1" i="1">
                <a:latin typeface="Times New Roman" pitchFamily="18" charset="0"/>
                <a:cs typeface="Times New Roman" pitchFamily="18" charset="0"/>
              </a:rPr>
              <a:t>Разносился в тишине и стихал, теряясь сзади.</a:t>
            </a:r>
          </a:p>
          <a:p>
            <a:r>
              <a:rPr lang="ru-RU" sz="1400" b="1" i="1">
                <a:latin typeface="Times New Roman" pitchFamily="18" charset="0"/>
                <a:cs typeface="Times New Roman" pitchFamily="18" charset="0"/>
              </a:rPr>
              <a:t>Шёл я тихо, не спеша, наслаждаясь этим чудом.</a:t>
            </a:r>
          </a:p>
          <a:p>
            <a:r>
              <a:rPr lang="ru-RU" sz="1400" b="1" i="1">
                <a:latin typeface="Times New Roman" pitchFamily="18" charset="0"/>
                <a:cs typeface="Times New Roman" pitchFamily="18" charset="0"/>
              </a:rPr>
              <a:t>Изо рта клубился пар, весь снежинками окутан.</a:t>
            </a:r>
          </a:p>
          <a:p>
            <a:r>
              <a:rPr lang="ru-RU" sz="1400" b="1" i="1">
                <a:latin typeface="Times New Roman" pitchFamily="18" charset="0"/>
                <a:cs typeface="Times New Roman" pitchFamily="18" charset="0"/>
              </a:rPr>
              <a:t>В тихих окнах красота, лишь узоры расписные.</a:t>
            </a:r>
          </a:p>
          <a:p>
            <a:r>
              <a:rPr lang="ru-RU" sz="1400" b="1" i="1">
                <a:latin typeface="Times New Roman" pitchFamily="18" charset="0"/>
                <a:cs typeface="Times New Roman" pitchFamily="18" charset="0"/>
              </a:rPr>
              <a:t>А на церкви купола дремлют тихо золотые.</a:t>
            </a:r>
          </a:p>
          <a:p>
            <a:r>
              <a:rPr lang="ru-RU" sz="1400" b="1" i="1">
                <a:latin typeface="Times New Roman" pitchFamily="18" charset="0"/>
                <a:cs typeface="Times New Roman" pitchFamily="18" charset="0"/>
              </a:rPr>
              <a:t>Вот с трубы струится дым, наполняя воздух чистый,</a:t>
            </a:r>
          </a:p>
          <a:p>
            <a:r>
              <a:rPr lang="ru-RU" sz="1400" b="1" i="1">
                <a:latin typeface="Times New Roman" pitchFamily="18" charset="0"/>
                <a:cs typeface="Times New Roman" pitchFamily="18" charset="0"/>
              </a:rPr>
              <a:t>Разнося в округе запах от поленьев смолянистых.</a:t>
            </a:r>
          </a:p>
          <a:p>
            <a:r>
              <a:rPr lang="ru-RU" sz="1400" b="1" i="1">
                <a:latin typeface="Times New Roman" pitchFamily="18" charset="0"/>
                <a:cs typeface="Times New Roman" pitchFamily="18" charset="0"/>
              </a:rPr>
              <a:t>Пёс, свернувшись в конуре, жадно сны свои глотает.</a:t>
            </a:r>
          </a:p>
          <a:p>
            <a:r>
              <a:rPr lang="ru-RU" sz="1400" b="1" i="1">
                <a:latin typeface="Times New Roman" pitchFamily="18" charset="0"/>
                <a:cs typeface="Times New Roman" pitchFamily="18" charset="0"/>
              </a:rPr>
              <a:t>То подскочит, как шальной, и, рыча в ночи, залает.</a:t>
            </a:r>
          </a:p>
          <a:p>
            <a:r>
              <a:rPr lang="ru-RU" sz="1400" b="1" i="1">
                <a:latin typeface="Times New Roman" pitchFamily="18" charset="0"/>
                <a:cs typeface="Times New Roman" pitchFamily="18" charset="0"/>
              </a:rPr>
              <a:t>Я по улочкам пройдусь, своё время скоротаю.</a:t>
            </a:r>
          </a:p>
          <a:p>
            <a:r>
              <a:rPr lang="ru-RU" sz="1400" b="1" i="1">
                <a:latin typeface="Times New Roman" pitchFamily="18" charset="0"/>
                <a:cs typeface="Times New Roman" pitchFamily="18" charset="0"/>
              </a:rPr>
              <a:t>А, вернувшись, улыбнусь, этим чудом умиляясь.</a:t>
            </a:r>
          </a:p>
        </p:txBody>
      </p:sp>
      <p:sp>
        <p:nvSpPr>
          <p:cNvPr id="7" name="Прямоугольник 6"/>
          <p:cNvSpPr/>
          <p:nvPr/>
        </p:nvSpPr>
        <p:spPr>
          <a:xfrm>
            <a:off x="1428736" y="1571604"/>
            <a:ext cx="4143404" cy="769441"/>
          </a:xfrm>
          <a:prstGeom prst="rect">
            <a:avLst/>
          </a:prstGeom>
          <a:solidFill>
            <a:srgbClr val="FFC000"/>
          </a:solidFill>
        </p:spPr>
        <p:txBody>
          <a:bodyPr>
            <a:spAutoFit/>
            <a:scene3d>
              <a:camera prst="orthographicFront"/>
              <a:lightRig rig="threePt" dir="t"/>
            </a:scene3d>
            <a:sp3d extrusionH="57150">
              <a:bevelT w="38100" h="38100"/>
            </a:sp3d>
          </a:bodyPr>
          <a:lstStyle/>
          <a:p>
            <a:pPr algn="ctr">
              <a:defRPr/>
            </a:pPr>
            <a:r>
              <a:rPr lang="ru-RU" sz="4400" b="1" i="1" cap="all" dirty="0">
                <a:ln w="9000" cmpd="sng">
                  <a:solidFill>
                    <a:schemeClr val="bg1"/>
                  </a:solidFill>
                  <a:prstDash val="solid"/>
                </a:ln>
                <a:solidFill>
                  <a:schemeClr val="tx2">
                    <a:lumMod val="50000"/>
                  </a:schemeClr>
                </a:solidFill>
                <a:effectLst>
                  <a:outerShdw blurRad="60007" dist="200025" dir="15000000" sy="30000" kx="-1800000" algn="bl" rotWithShape="0">
                    <a:prstClr val="black">
                      <a:alpha val="32000"/>
                    </a:prstClr>
                  </a:outerShdw>
                  <a:reflection blurRad="12700" stA="28000" endPos="45000" dist="1000" dir="5400000" sy="-100000" algn="bl" rotWithShape="0"/>
                </a:effectLst>
              </a:rPr>
              <a:t>Проба пера</a:t>
            </a:r>
          </a:p>
        </p:txBody>
      </p:sp>
      <p:sp>
        <p:nvSpPr>
          <p:cNvPr id="29702" name="TextBox 7"/>
          <p:cNvSpPr txBox="1">
            <a:spLocks noChangeArrowheads="1"/>
          </p:cNvSpPr>
          <p:nvPr/>
        </p:nvSpPr>
        <p:spPr bwMode="auto">
          <a:xfrm>
            <a:off x="2786063" y="6286500"/>
            <a:ext cx="2643187" cy="523875"/>
          </a:xfrm>
          <a:prstGeom prst="rect">
            <a:avLst/>
          </a:prstGeom>
          <a:noFill/>
          <a:ln w="9525">
            <a:noFill/>
            <a:miter lim="800000"/>
            <a:headEnd/>
            <a:tailEnd/>
          </a:ln>
        </p:spPr>
        <p:txBody>
          <a:bodyPr>
            <a:spAutoFit/>
          </a:bodyPr>
          <a:lstStyle/>
          <a:p>
            <a:pPr algn="ctr"/>
            <a:r>
              <a:rPr lang="ru-RU" sz="1400" b="1">
                <a:latin typeface="Times New Roman" pitchFamily="18" charset="0"/>
                <a:cs typeface="Times New Roman" pitchFamily="18" charset="0"/>
              </a:rPr>
              <a:t>Учащийся школы</a:t>
            </a:r>
          </a:p>
          <a:p>
            <a:pPr algn="ctr"/>
            <a:r>
              <a:rPr lang="ru-RU" sz="1400" b="1">
                <a:latin typeface="Times New Roman" pitchFamily="18" charset="0"/>
                <a:cs typeface="Times New Roman" pitchFamily="18" charset="0"/>
              </a:rPr>
              <a:t>Комаров Михаил</a:t>
            </a:r>
          </a:p>
        </p:txBody>
      </p:sp>
      <p:sp>
        <p:nvSpPr>
          <p:cNvPr id="9" name="TextBox 8"/>
          <p:cNvSpPr txBox="1"/>
          <p:nvPr/>
        </p:nvSpPr>
        <p:spPr>
          <a:xfrm>
            <a:off x="1500174" y="2428860"/>
            <a:ext cx="4000528" cy="584775"/>
          </a:xfrm>
          <a:prstGeom prst="rect">
            <a:avLst/>
          </a:prstGeom>
          <a:noFill/>
          <a:effectLst>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lightRig rig="threePt" dir="t"/>
          </a:scene3d>
          <a:sp3d>
            <a:bevelT/>
          </a:sp3d>
        </p:spPr>
        <p:txBody>
          <a:bodyPr>
            <a:spAutoFit/>
          </a:bodyPr>
          <a:lstStyle/>
          <a:p>
            <a:pPr algn="ctr">
              <a:defRPr/>
            </a:pPr>
            <a:r>
              <a:rPr lang="ru-RU" sz="3200" b="1" i="1" dirty="0">
                <a:ln>
                  <a:solidFill>
                    <a:srgbClr val="FF9900"/>
                  </a:solidFill>
                </a:ln>
                <a:solidFill>
                  <a:schemeClr val="tx2">
                    <a:lumMod val="50000"/>
                  </a:schemeClr>
                </a:solidFill>
                <a:effectLst>
                  <a:glow rad="228600">
                    <a:schemeClr val="accent1">
                      <a:satMod val="175000"/>
                      <a:alpha val="40000"/>
                    </a:schemeClr>
                  </a:glow>
                </a:effectLst>
                <a:latin typeface="Times New Roman" pitchFamily="18" charset="0"/>
                <a:cs typeface="Times New Roman" pitchFamily="18" charset="0"/>
              </a:rPr>
              <a:t>Зимняя ночь</a:t>
            </a:r>
          </a:p>
        </p:txBody>
      </p:sp>
      <p:sp>
        <p:nvSpPr>
          <p:cNvPr id="29704" name="TextBox 9"/>
          <p:cNvSpPr txBox="1">
            <a:spLocks noChangeArrowheads="1"/>
          </p:cNvSpPr>
          <p:nvPr/>
        </p:nvSpPr>
        <p:spPr bwMode="auto">
          <a:xfrm>
            <a:off x="2786063" y="8501063"/>
            <a:ext cx="1071562" cy="338137"/>
          </a:xfrm>
          <a:prstGeom prst="rect">
            <a:avLst/>
          </a:prstGeom>
          <a:noFill/>
          <a:ln w="9525">
            <a:noFill/>
            <a:miter lim="800000"/>
            <a:headEnd/>
            <a:tailEnd/>
          </a:ln>
        </p:spPr>
        <p:txBody>
          <a:bodyPr>
            <a:spAutoFit/>
          </a:bodyPr>
          <a:lstStyle/>
          <a:p>
            <a:pPr algn="ctr"/>
            <a:r>
              <a:rPr lang="ru-RU" sz="1600" b="1" dirty="0" smtClean="0">
                <a:solidFill>
                  <a:srgbClr val="FFFF00"/>
                </a:solidFill>
                <a:latin typeface="Times New Roman" pitchFamily="18" charset="0"/>
                <a:cs typeface="Times New Roman" pitchFamily="18" charset="0"/>
              </a:rPr>
              <a:t>19</a:t>
            </a:r>
            <a:endParaRPr lang="ru-RU" sz="16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380248" y="214282"/>
            <a:ext cx="6192024"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Содержание</a:t>
            </a:r>
          </a:p>
        </p:txBody>
      </p:sp>
      <p:sp>
        <p:nvSpPr>
          <p:cNvPr id="4" name="TextBox 3"/>
          <p:cNvSpPr txBox="1"/>
          <p:nvPr/>
        </p:nvSpPr>
        <p:spPr>
          <a:xfrm>
            <a:off x="214290" y="1500166"/>
            <a:ext cx="6429420" cy="7017306"/>
          </a:xfrm>
          <a:prstGeom prst="rect">
            <a:avLst/>
          </a:prstGeom>
          <a:noFill/>
          <a:ln cmpd="thickThi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contourW="12700">
            <a:contourClr>
              <a:schemeClr val="accent6">
                <a:lumMod val="50000"/>
              </a:schemeClr>
            </a:contourClr>
          </a:sp3d>
        </p:spPr>
        <p:txBody>
          <a:bodyPr numCol="2">
            <a:spAutoFit/>
          </a:bodyPr>
          <a:lstStyle/>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a:p>
            <a:pPr>
              <a:defRPr/>
            </a:pPr>
            <a:endParaRPr lang="ru-RU" dirty="0"/>
          </a:p>
        </p:txBody>
      </p:sp>
      <p:sp>
        <p:nvSpPr>
          <p:cNvPr id="11268" name="TextBox 6"/>
          <p:cNvSpPr txBox="1">
            <a:spLocks noChangeArrowheads="1"/>
          </p:cNvSpPr>
          <p:nvPr/>
        </p:nvSpPr>
        <p:spPr bwMode="auto">
          <a:xfrm>
            <a:off x="285750" y="2143125"/>
            <a:ext cx="3857625" cy="1169988"/>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День народного единства                       стр. 3-4</a:t>
            </a:r>
          </a:p>
          <a:p>
            <a:r>
              <a:rPr lang="ru-RU" sz="1400" b="1">
                <a:latin typeface="Times New Roman" pitchFamily="18" charset="0"/>
                <a:cs typeface="Times New Roman" pitchFamily="18" charset="0"/>
              </a:rPr>
              <a:t>Заметка Колосова Михаила                   стр. 5</a:t>
            </a:r>
          </a:p>
          <a:p>
            <a:r>
              <a:rPr lang="ru-RU" sz="1400" b="1">
                <a:latin typeface="Times New Roman" pitchFamily="18" charset="0"/>
                <a:cs typeface="Times New Roman" pitchFamily="18" charset="0"/>
              </a:rPr>
              <a:t>Годовщина Великой Октябрьской социалистической революции             стр. 6</a:t>
            </a:r>
          </a:p>
          <a:p>
            <a:r>
              <a:rPr lang="ru-RU" sz="1400" b="1">
                <a:latin typeface="Times New Roman" pitchFamily="18" charset="0"/>
                <a:cs typeface="Times New Roman" pitchFamily="18" charset="0"/>
              </a:rPr>
              <a:t>День милиции (полиции)                      стр. 7-8</a:t>
            </a:r>
          </a:p>
        </p:txBody>
      </p:sp>
      <p:sp>
        <p:nvSpPr>
          <p:cNvPr id="11269" name="TextBox 7"/>
          <p:cNvSpPr txBox="1">
            <a:spLocks noChangeArrowheads="1"/>
          </p:cNvSpPr>
          <p:nvPr/>
        </p:nvSpPr>
        <p:spPr bwMode="auto">
          <a:xfrm>
            <a:off x="357188" y="1785938"/>
            <a:ext cx="4286250" cy="369887"/>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b="1">
                <a:solidFill>
                  <a:srgbClr val="FFFF00"/>
                </a:solidFill>
                <a:latin typeface="Times New Roman" pitchFamily="18" charset="0"/>
                <a:cs typeface="Times New Roman" pitchFamily="18" charset="0"/>
              </a:rPr>
              <a:t>По страницам истории страны:</a:t>
            </a:r>
          </a:p>
        </p:txBody>
      </p:sp>
      <p:sp>
        <p:nvSpPr>
          <p:cNvPr id="11270" name="TextBox 8"/>
          <p:cNvSpPr txBox="1">
            <a:spLocks noChangeArrowheads="1"/>
          </p:cNvSpPr>
          <p:nvPr/>
        </p:nvSpPr>
        <p:spPr bwMode="auto">
          <a:xfrm>
            <a:off x="428625" y="3286125"/>
            <a:ext cx="4214813" cy="369888"/>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b="1">
                <a:solidFill>
                  <a:srgbClr val="FFFF00"/>
                </a:solidFill>
                <a:latin typeface="Times New Roman" pitchFamily="18" charset="0"/>
                <a:cs typeface="Times New Roman" pitchFamily="18" charset="0"/>
              </a:rPr>
              <a:t>Жизнь школы:</a:t>
            </a:r>
          </a:p>
        </p:txBody>
      </p:sp>
      <p:sp>
        <p:nvSpPr>
          <p:cNvPr id="11271" name="TextBox 9"/>
          <p:cNvSpPr txBox="1">
            <a:spLocks noChangeArrowheads="1"/>
          </p:cNvSpPr>
          <p:nvPr/>
        </p:nvSpPr>
        <p:spPr bwMode="auto">
          <a:xfrm>
            <a:off x="357188" y="3714750"/>
            <a:ext cx="3970337" cy="738188"/>
          </a:xfrm>
          <a:prstGeom prst="rect">
            <a:avLst/>
          </a:prstGeom>
          <a:noFill/>
          <a:ln w="9525">
            <a:noFill/>
            <a:miter lim="800000"/>
            <a:headEnd/>
            <a:tailEnd/>
          </a:ln>
        </p:spPr>
        <p:txBody>
          <a:bodyPr>
            <a:spAutoFit/>
          </a:bodyPr>
          <a:lstStyle/>
          <a:p>
            <a:r>
              <a:rPr lang="ru-RU" sz="1400" b="1" dirty="0">
                <a:latin typeface="Times New Roman" pitchFamily="18" charset="0"/>
                <a:cs typeface="Times New Roman" pitchFamily="18" charset="0"/>
              </a:rPr>
              <a:t>Единый методический день </a:t>
            </a:r>
          </a:p>
          <a:p>
            <a:r>
              <a:rPr lang="ru-RU" sz="1400" b="1" dirty="0">
                <a:latin typeface="Times New Roman" pitchFamily="18" charset="0"/>
                <a:cs typeface="Times New Roman" pitchFamily="18" charset="0"/>
              </a:rPr>
              <a:t>на базе филиала №1                             стр. 11-12</a:t>
            </a:r>
          </a:p>
          <a:p>
            <a:r>
              <a:rPr lang="ru-RU" sz="1400" b="1" dirty="0">
                <a:latin typeface="Times New Roman" pitchFamily="18" charset="0"/>
                <a:cs typeface="Times New Roman" pitchFamily="18" charset="0"/>
              </a:rPr>
              <a:t>Декада русского языка                        стр. </a:t>
            </a:r>
            <a:r>
              <a:rPr lang="ru-RU" sz="1400" b="1" dirty="0" smtClean="0">
                <a:latin typeface="Times New Roman" pitchFamily="18" charset="0"/>
                <a:cs typeface="Times New Roman" pitchFamily="18" charset="0"/>
              </a:rPr>
              <a:t>13</a:t>
            </a:r>
            <a:endParaRPr lang="ru-RU" sz="1400" b="1" dirty="0">
              <a:latin typeface="Times New Roman" pitchFamily="18" charset="0"/>
              <a:cs typeface="Times New Roman" pitchFamily="18" charset="0"/>
            </a:endParaRPr>
          </a:p>
        </p:txBody>
      </p:sp>
      <p:pic>
        <p:nvPicPr>
          <p:cNvPr id="11" name="Рисунок 10" descr="россия.jpg"/>
          <p:cNvPicPr>
            <a:picLocks noChangeAspect="1"/>
          </p:cNvPicPr>
          <p:nvPr/>
        </p:nvPicPr>
        <p:blipFill>
          <a:blip r:embed="rId3" cstate="email"/>
          <a:stretch>
            <a:fillRect/>
          </a:stretch>
        </p:blipFill>
        <p:spPr>
          <a:xfrm>
            <a:off x="4714884" y="2357422"/>
            <a:ext cx="1143008" cy="7620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Рисунок 11" descr="IMG_0003.JPG"/>
          <p:cNvPicPr>
            <a:picLocks noChangeAspect="1"/>
          </p:cNvPicPr>
          <p:nvPr/>
        </p:nvPicPr>
        <p:blipFill>
          <a:blip r:embed="rId4" cstate="email"/>
          <a:stretch>
            <a:fillRect/>
          </a:stretch>
        </p:blipFill>
        <p:spPr>
          <a:xfrm>
            <a:off x="4786323" y="3571868"/>
            <a:ext cx="1143008" cy="8572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274" name="TextBox 12"/>
          <p:cNvSpPr txBox="1">
            <a:spLocks noChangeArrowheads="1"/>
          </p:cNvSpPr>
          <p:nvPr/>
        </p:nvSpPr>
        <p:spPr bwMode="auto">
          <a:xfrm>
            <a:off x="428625" y="4500563"/>
            <a:ext cx="4286250" cy="369887"/>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b="1">
                <a:solidFill>
                  <a:srgbClr val="FFFF00"/>
                </a:solidFill>
                <a:latin typeface="Times New Roman" pitchFamily="18" charset="0"/>
                <a:cs typeface="Times New Roman" pitchFamily="18" charset="0"/>
              </a:rPr>
              <a:t>Трагедия страны:</a:t>
            </a:r>
          </a:p>
        </p:txBody>
      </p:sp>
      <p:sp>
        <p:nvSpPr>
          <p:cNvPr id="11275" name="TextBox 13"/>
          <p:cNvSpPr txBox="1">
            <a:spLocks noChangeArrowheads="1"/>
          </p:cNvSpPr>
          <p:nvPr/>
        </p:nvSpPr>
        <p:spPr bwMode="auto">
          <a:xfrm>
            <a:off x="357188" y="4857750"/>
            <a:ext cx="3975100" cy="3079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Катастрофа в Казани                           стр. 9-10</a:t>
            </a:r>
          </a:p>
        </p:txBody>
      </p:sp>
      <p:pic>
        <p:nvPicPr>
          <p:cNvPr id="15" name="Рисунок 14" descr="сам.jpg"/>
          <p:cNvPicPr>
            <a:picLocks noChangeAspect="1"/>
          </p:cNvPicPr>
          <p:nvPr/>
        </p:nvPicPr>
        <p:blipFill>
          <a:blip r:embed="rId5" cstate="email"/>
          <a:stretch>
            <a:fillRect/>
          </a:stretch>
        </p:blipFill>
        <p:spPr>
          <a:xfrm>
            <a:off x="4786322" y="4714876"/>
            <a:ext cx="1143008" cy="6429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277" name="TextBox 13"/>
          <p:cNvSpPr txBox="1">
            <a:spLocks noChangeArrowheads="1"/>
          </p:cNvSpPr>
          <p:nvPr/>
        </p:nvSpPr>
        <p:spPr bwMode="auto">
          <a:xfrm>
            <a:off x="428625" y="5214938"/>
            <a:ext cx="4286250" cy="369887"/>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b="1">
                <a:solidFill>
                  <a:srgbClr val="FFFF00"/>
                </a:solidFill>
                <a:latin typeface="Times New Roman" pitchFamily="18" charset="0"/>
                <a:cs typeface="Times New Roman" pitchFamily="18" charset="0"/>
              </a:rPr>
              <a:t>Православная страница:</a:t>
            </a:r>
          </a:p>
        </p:txBody>
      </p:sp>
      <p:sp>
        <p:nvSpPr>
          <p:cNvPr id="11278" name="TextBox 15"/>
          <p:cNvSpPr txBox="1">
            <a:spLocks noChangeArrowheads="1"/>
          </p:cNvSpPr>
          <p:nvPr/>
        </p:nvSpPr>
        <p:spPr bwMode="auto">
          <a:xfrm>
            <a:off x="357188" y="5643563"/>
            <a:ext cx="4168775" cy="738187"/>
          </a:xfrm>
          <a:prstGeom prst="rect">
            <a:avLst/>
          </a:prstGeom>
          <a:noFill/>
          <a:ln w="9525">
            <a:noFill/>
            <a:miter lim="800000"/>
            <a:headEnd/>
            <a:tailEnd/>
          </a:ln>
        </p:spPr>
        <p:txBody>
          <a:bodyPr>
            <a:spAutoFit/>
          </a:bodyPr>
          <a:lstStyle/>
          <a:p>
            <a:r>
              <a:rPr lang="ru-RU" sz="1400" b="1" dirty="0">
                <a:latin typeface="Times New Roman" pitchFamily="18" charset="0"/>
                <a:cs typeface="Times New Roman" pitchFamily="18" charset="0"/>
              </a:rPr>
              <a:t>Праздник Казанской иконы </a:t>
            </a:r>
          </a:p>
          <a:p>
            <a:r>
              <a:rPr lang="ru-RU" sz="1400" b="1" dirty="0">
                <a:latin typeface="Times New Roman" pitchFamily="18" charset="0"/>
                <a:cs typeface="Times New Roman" pitchFamily="18" charset="0"/>
              </a:rPr>
              <a:t>Божией Матери                                      стр. </a:t>
            </a:r>
            <a:r>
              <a:rPr lang="ru-RU" sz="1400" b="1" dirty="0" smtClean="0">
                <a:latin typeface="Times New Roman" pitchFamily="18" charset="0"/>
                <a:cs typeface="Times New Roman" pitchFamily="18" charset="0"/>
              </a:rPr>
              <a:t>14-15</a:t>
            </a:r>
            <a:endParaRPr lang="ru-RU" sz="1400" b="1" dirty="0">
              <a:latin typeface="Times New Roman" pitchFamily="18" charset="0"/>
              <a:cs typeface="Times New Roman" pitchFamily="18" charset="0"/>
            </a:endParaRPr>
          </a:p>
          <a:p>
            <a:r>
              <a:rPr lang="ru-RU" sz="1400" b="1" dirty="0">
                <a:latin typeface="Times New Roman" pitchFamily="18" charset="0"/>
                <a:cs typeface="Times New Roman" pitchFamily="18" charset="0"/>
              </a:rPr>
              <a:t>День матери                                            стр. </a:t>
            </a:r>
            <a:r>
              <a:rPr lang="ru-RU" sz="1400" b="1" dirty="0" smtClean="0">
                <a:latin typeface="Times New Roman" pitchFamily="18" charset="0"/>
                <a:cs typeface="Times New Roman" pitchFamily="18" charset="0"/>
              </a:rPr>
              <a:t>16-17</a:t>
            </a:r>
            <a:endParaRPr lang="ru-RU" sz="1400" b="1" dirty="0">
              <a:latin typeface="Times New Roman" pitchFamily="18" charset="0"/>
              <a:cs typeface="Times New Roman" pitchFamily="18" charset="0"/>
            </a:endParaRPr>
          </a:p>
        </p:txBody>
      </p:sp>
      <p:pic>
        <p:nvPicPr>
          <p:cNvPr id="17" name="Picture 2"/>
          <p:cNvPicPr>
            <a:picLocks noGrp="1" noChangeAspect="1" noChangeArrowheads="1"/>
          </p:cNvPicPr>
          <p:nvPr>
            <p:ph sz="half" idx="1"/>
          </p:nvPr>
        </p:nvPicPr>
        <p:blipFill>
          <a:blip r:embed="rId6" cstate="email"/>
          <a:srcRect/>
          <a:stretch>
            <a:fillRect/>
          </a:stretch>
        </p:blipFill>
        <p:spPr>
          <a:xfrm>
            <a:off x="4929198" y="5572132"/>
            <a:ext cx="571503" cy="716400"/>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280" name="Номер слайда 17"/>
          <p:cNvSpPr>
            <a:spLocks noGrp="1"/>
          </p:cNvSpPr>
          <p:nvPr>
            <p:ph type="sldNum" sz="quarter" idx="12"/>
          </p:nvPr>
        </p:nvSpPr>
        <p:spPr bwMode="auto">
          <a:xfrm>
            <a:off x="3286125" y="8572500"/>
            <a:ext cx="569913" cy="330200"/>
          </a:xfrm>
          <a:noFill/>
          <a:ln>
            <a:miter lim="800000"/>
            <a:headEnd/>
            <a:tailEnd/>
          </a:ln>
        </p:spPr>
        <p:txBody>
          <a:bodyPr wrap="square" lIns="91440" tIns="45720" rIns="91440" bIns="45720" numCol="1" anchor="t" anchorCtr="0" compatLnSpc="1">
            <a:prstTxWarp prst="textNoShape">
              <a:avLst/>
            </a:prstTxWarp>
          </a:bodyPr>
          <a:lstStyle/>
          <a:p>
            <a:pPr algn="ctr"/>
            <a:fld id="{F7E96259-CF51-4B0E-97AF-F630629ABEF9}" type="slidenum">
              <a:rPr lang="ru-RU" sz="1600" b="1" smtClean="0">
                <a:solidFill>
                  <a:schemeClr val="tx1"/>
                </a:solidFill>
                <a:latin typeface="Times New Roman" pitchFamily="18" charset="0"/>
                <a:cs typeface="Times New Roman" pitchFamily="18" charset="0"/>
              </a:rPr>
              <a:pPr algn="ctr"/>
              <a:t>2</a:t>
            </a:fld>
            <a:endParaRPr lang="ru-RU" sz="1600" b="1" smtClean="0">
              <a:solidFill>
                <a:schemeClr val="tx1"/>
              </a:solidFill>
              <a:latin typeface="Times New Roman" pitchFamily="18" charset="0"/>
              <a:cs typeface="Times New Roman" pitchFamily="18" charset="0"/>
            </a:endParaRPr>
          </a:p>
        </p:txBody>
      </p:sp>
      <p:sp>
        <p:nvSpPr>
          <p:cNvPr id="19" name="Прямоугольник 18"/>
          <p:cNvSpPr/>
          <p:nvPr/>
        </p:nvSpPr>
        <p:spPr>
          <a:xfrm>
            <a:off x="428625" y="6500813"/>
            <a:ext cx="4286250" cy="35718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Times New Roman" pitchFamily="18" charset="0"/>
                <a:cs typeface="Times New Roman" pitchFamily="18" charset="0"/>
              </a:rPr>
              <a:t>Будьте здоровы:</a:t>
            </a:r>
          </a:p>
        </p:txBody>
      </p:sp>
      <p:sp>
        <p:nvSpPr>
          <p:cNvPr id="11282" name="TextBox 19"/>
          <p:cNvSpPr txBox="1">
            <a:spLocks noChangeArrowheads="1"/>
          </p:cNvSpPr>
          <p:nvPr/>
        </p:nvSpPr>
        <p:spPr bwMode="auto">
          <a:xfrm>
            <a:off x="428625" y="6929438"/>
            <a:ext cx="3678238" cy="3079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Закаливание организма водой           стр. 18</a:t>
            </a:r>
          </a:p>
        </p:txBody>
      </p:sp>
      <p:pic>
        <p:nvPicPr>
          <p:cNvPr id="21" name="Рисунок 20" descr="вода 2.jpg"/>
          <p:cNvPicPr>
            <a:picLocks noChangeAspect="1"/>
          </p:cNvPicPr>
          <p:nvPr/>
        </p:nvPicPr>
        <p:blipFill>
          <a:blip r:embed="rId7" cstate="email"/>
          <a:stretch>
            <a:fillRect/>
          </a:stretch>
        </p:blipFill>
        <p:spPr>
          <a:xfrm>
            <a:off x="4999257" y="6644645"/>
            <a:ext cx="523023" cy="6973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2" name="Прямоугольник 21"/>
          <p:cNvSpPr/>
          <p:nvPr/>
        </p:nvSpPr>
        <p:spPr>
          <a:xfrm>
            <a:off x="500042" y="7929586"/>
            <a:ext cx="4286250" cy="35718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FF00"/>
                </a:solidFill>
                <a:latin typeface="Times New Roman" pitchFamily="18" charset="0"/>
                <a:cs typeface="Times New Roman" pitchFamily="18" charset="0"/>
              </a:rPr>
              <a:t>Поздравления с днём рождения</a:t>
            </a:r>
          </a:p>
        </p:txBody>
      </p:sp>
      <p:pic>
        <p:nvPicPr>
          <p:cNvPr id="23" name="Рисунок 22" descr="13.jpg"/>
          <p:cNvPicPr>
            <a:picLocks noChangeAspect="1"/>
          </p:cNvPicPr>
          <p:nvPr/>
        </p:nvPicPr>
        <p:blipFill>
          <a:blip r:embed="rId8" cstate="email"/>
          <a:stretch>
            <a:fillRect/>
          </a:stretch>
        </p:blipFill>
        <p:spPr>
          <a:xfrm>
            <a:off x="4929198" y="7572396"/>
            <a:ext cx="571494" cy="5714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4" name="TextBox 23"/>
          <p:cNvSpPr txBox="1"/>
          <p:nvPr/>
        </p:nvSpPr>
        <p:spPr>
          <a:xfrm>
            <a:off x="500042" y="7358082"/>
            <a:ext cx="4214842" cy="369332"/>
          </a:xfrm>
          <a:prstGeom prst="rect">
            <a:avLst/>
          </a:prstGeom>
          <a:blipFill>
            <a:blip r:embed="rId2"/>
            <a:tile tx="0" ty="0" sx="100000" sy="100000" flip="none" algn="tl"/>
          </a:blipFill>
        </p:spPr>
        <p:txBody>
          <a:bodyPr wrap="square" rtlCol="0">
            <a:spAutoFit/>
          </a:bodyPr>
          <a:lstStyle/>
          <a:p>
            <a:pPr algn="ctr"/>
            <a:r>
              <a:rPr lang="ru-RU" b="1" dirty="0" smtClean="0">
                <a:solidFill>
                  <a:srgbClr val="FFFF00"/>
                </a:solidFill>
                <a:latin typeface="Times New Roman" pitchFamily="18" charset="0"/>
                <a:cs typeface="Times New Roman" pitchFamily="18" charset="0"/>
              </a:rPr>
              <a:t>Проба пера</a:t>
            </a: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p:cNvSpPr>
            <a:spLocks noGrp="1"/>
          </p:cNvSpPr>
          <p:nvPr>
            <p:ph type="sldNum" sz="quarter" idx="12"/>
          </p:nvPr>
        </p:nvSpPr>
        <p:spPr bwMode="auto">
          <a:xfrm>
            <a:off x="142875" y="8631238"/>
            <a:ext cx="6599238" cy="330200"/>
          </a:xfrm>
          <a:noFill/>
          <a:ln>
            <a:miter lim="800000"/>
            <a:headEnd/>
            <a:tailEnd/>
          </a:ln>
        </p:spPr>
        <p:txBody>
          <a:bodyPr wrap="square" lIns="91440" tIns="45720" rIns="91440" bIns="45720" numCol="1" anchor="t" anchorCtr="0" compatLnSpc="1">
            <a:prstTxWarp prst="textNoShape">
              <a:avLst/>
            </a:prstTxWarp>
          </a:bodyPr>
          <a:lstStyle/>
          <a:p>
            <a:pPr algn="ctr"/>
            <a:fld id="{660F2660-9A3C-449E-BC43-2B8DA0235776}" type="slidenum">
              <a:rPr lang="ru-RU" sz="1600" b="1" smtClean="0">
                <a:solidFill>
                  <a:schemeClr val="tx1"/>
                </a:solidFill>
                <a:latin typeface="Times New Roman" pitchFamily="18" charset="0"/>
                <a:cs typeface="Times New Roman" pitchFamily="18" charset="0"/>
              </a:rPr>
              <a:pPr algn="ctr"/>
              <a:t>20</a:t>
            </a:fld>
            <a:endParaRPr lang="ru-RU" sz="1600" b="1" smtClean="0">
              <a:solidFill>
                <a:schemeClr val="tx1"/>
              </a:solidFill>
              <a:latin typeface="Times New Roman" pitchFamily="18" charset="0"/>
              <a:cs typeface="Times New Roman" pitchFamily="18" charset="0"/>
            </a:endParaRPr>
          </a:p>
        </p:txBody>
      </p:sp>
      <p:pic>
        <p:nvPicPr>
          <p:cNvPr id="30723" name="Рисунок 4" descr="13.jpg"/>
          <p:cNvPicPr>
            <a:picLocks noChangeAspect="1"/>
          </p:cNvPicPr>
          <p:nvPr/>
        </p:nvPicPr>
        <p:blipFill>
          <a:blip r:embed="rId2"/>
          <a:srcRect/>
          <a:stretch>
            <a:fillRect/>
          </a:stretch>
        </p:blipFill>
        <p:spPr bwMode="auto">
          <a:xfrm>
            <a:off x="214313" y="285750"/>
            <a:ext cx="6429375" cy="8255000"/>
          </a:xfrm>
          <a:prstGeom prst="rect">
            <a:avLst/>
          </a:prstGeom>
          <a:noFill/>
          <a:ln w="9525">
            <a:noFill/>
            <a:miter lim="800000"/>
            <a:headEnd/>
            <a:tailEnd/>
          </a:ln>
        </p:spPr>
      </p:pic>
      <p:sp>
        <p:nvSpPr>
          <p:cNvPr id="8" name="Прямоугольник 7"/>
          <p:cNvSpPr/>
          <p:nvPr/>
        </p:nvSpPr>
        <p:spPr>
          <a:xfrm>
            <a:off x="193466" y="428596"/>
            <a:ext cx="6471067"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4000" b="1" cap="all" dirty="0">
                <a:ln w="0">
                  <a:solidFill>
                    <a:schemeClr val="tx1"/>
                  </a:solidFill>
                </a:ln>
                <a:blipFill>
                  <a:blip r:embed="rId3"/>
                  <a:tile tx="0" ty="0" sx="100000" sy="100000" flip="none" algn="tl"/>
                </a:blipFill>
                <a:effectLst>
                  <a:reflection blurRad="12700" stA="50000" endPos="50000" dist="5000" dir="5400000" sy="-100000" rotWithShape="0"/>
                </a:effectLst>
              </a:rPr>
              <a:t>Поздравляем с</a:t>
            </a:r>
          </a:p>
          <a:p>
            <a:pPr algn="ctr">
              <a:defRPr/>
            </a:pPr>
            <a:r>
              <a:rPr lang="ru-RU" sz="4000" b="1" cap="all" dirty="0">
                <a:ln w="0">
                  <a:solidFill>
                    <a:schemeClr val="tx1"/>
                  </a:solidFill>
                </a:ln>
                <a:blipFill>
                  <a:blip r:embed="rId3"/>
                  <a:tile tx="0" ty="0" sx="100000" sy="100000" flip="none" algn="tl"/>
                </a:blipFill>
                <a:effectLst>
                  <a:reflection blurRad="12700" stA="50000" endPos="50000" dist="5000" dir="5400000" sy="-100000" rotWithShape="0"/>
                </a:effectLst>
              </a:rPr>
              <a:t>днём рождения !</a:t>
            </a:r>
          </a:p>
        </p:txBody>
      </p:sp>
      <p:sp>
        <p:nvSpPr>
          <p:cNvPr id="30725" name="TextBox 8"/>
          <p:cNvSpPr txBox="1">
            <a:spLocks noChangeArrowheads="1"/>
          </p:cNvSpPr>
          <p:nvPr/>
        </p:nvSpPr>
        <p:spPr bwMode="auto">
          <a:xfrm>
            <a:off x="428625" y="1857375"/>
            <a:ext cx="6091238" cy="2524125"/>
          </a:xfrm>
          <a:prstGeom prst="rect">
            <a:avLst/>
          </a:prstGeom>
          <a:noFill/>
          <a:ln w="9525">
            <a:noFill/>
            <a:miter lim="800000"/>
            <a:headEnd/>
            <a:tailEnd/>
          </a:ln>
        </p:spPr>
        <p:txBody>
          <a:bodyPr>
            <a:spAutoFit/>
          </a:bodyPr>
          <a:lstStyle/>
          <a:p>
            <a:pPr algn="ctr"/>
            <a:endParaRPr lang="ru-RU" sz="1400" b="1">
              <a:solidFill>
                <a:srgbClr val="000066"/>
              </a:solidFill>
              <a:latin typeface="Times New Roman" pitchFamily="18" charset="0"/>
              <a:cs typeface="Times New Roman" pitchFamily="18" charset="0"/>
            </a:endParaRPr>
          </a:p>
          <a:p>
            <a:pPr algn="ctr"/>
            <a:r>
              <a:rPr lang="ru-RU" sz="1400" b="1">
                <a:solidFill>
                  <a:srgbClr val="000066"/>
                </a:solidFill>
                <a:latin typeface="Times New Roman" pitchFamily="18" charset="0"/>
                <a:cs typeface="Times New Roman" pitchFamily="18" charset="0"/>
              </a:rPr>
              <a:t>Кузнецова Вячеслава Владимировича,  11.11</a:t>
            </a:r>
          </a:p>
          <a:p>
            <a:pPr algn="ctr"/>
            <a:r>
              <a:rPr lang="ru-RU" sz="1400" b="1">
                <a:solidFill>
                  <a:srgbClr val="000066"/>
                </a:solidFill>
                <a:latin typeface="Times New Roman" pitchFamily="18" charset="0"/>
                <a:cs typeface="Times New Roman" pitchFamily="18" charset="0"/>
              </a:rPr>
              <a:t>Халимова Нурали Таворовича,  08.11</a:t>
            </a:r>
          </a:p>
          <a:p>
            <a:pPr algn="ctr"/>
            <a:r>
              <a:rPr lang="ru-RU" sz="1400" b="1">
                <a:solidFill>
                  <a:srgbClr val="000066"/>
                </a:solidFill>
                <a:latin typeface="Times New Roman" pitchFamily="18" charset="0"/>
                <a:cs typeface="Times New Roman" pitchFamily="18" charset="0"/>
              </a:rPr>
              <a:t>Багдасарян Ашота Ашотовича,  06.11</a:t>
            </a:r>
          </a:p>
          <a:p>
            <a:pPr algn="ctr"/>
            <a:r>
              <a:rPr lang="ru-RU" sz="1400" b="1">
                <a:solidFill>
                  <a:srgbClr val="000066"/>
                </a:solidFill>
                <a:latin typeface="Times New Roman" pitchFamily="18" charset="0"/>
                <a:cs typeface="Times New Roman" pitchFamily="18" charset="0"/>
              </a:rPr>
              <a:t>Пильве Руфина Ивановича,  08.11</a:t>
            </a:r>
          </a:p>
          <a:p>
            <a:pPr algn="ctr"/>
            <a:r>
              <a:rPr lang="ru-RU" sz="1400" b="1">
                <a:solidFill>
                  <a:srgbClr val="000066"/>
                </a:solidFill>
                <a:latin typeface="Times New Roman" pitchFamily="18" charset="0"/>
                <a:cs typeface="Times New Roman" pitchFamily="18" charset="0"/>
              </a:rPr>
              <a:t>Суконникова Андрея Юрьевича,  18.11</a:t>
            </a:r>
          </a:p>
          <a:p>
            <a:pPr algn="ctr"/>
            <a:r>
              <a:rPr lang="ru-RU" sz="1400" b="1">
                <a:solidFill>
                  <a:srgbClr val="000066"/>
                </a:solidFill>
                <a:latin typeface="Times New Roman" pitchFamily="18" charset="0"/>
                <a:cs typeface="Times New Roman" pitchFamily="18" charset="0"/>
              </a:rPr>
              <a:t>Бехтина Ивана Игоревича,  05.11</a:t>
            </a:r>
          </a:p>
          <a:p>
            <a:pPr algn="ctr"/>
            <a:r>
              <a:rPr lang="ru-RU" sz="1400" b="1">
                <a:solidFill>
                  <a:srgbClr val="000066"/>
                </a:solidFill>
                <a:latin typeface="Times New Roman" pitchFamily="18" charset="0"/>
                <a:cs typeface="Times New Roman" pitchFamily="18" charset="0"/>
              </a:rPr>
              <a:t>Григорьева Николая Семеновича,  24.11</a:t>
            </a:r>
          </a:p>
          <a:p>
            <a:pPr algn="ctr"/>
            <a:r>
              <a:rPr lang="ru-RU" sz="1400" b="1">
                <a:solidFill>
                  <a:srgbClr val="000066"/>
                </a:solidFill>
                <a:latin typeface="Times New Roman" pitchFamily="18" charset="0"/>
                <a:cs typeface="Times New Roman" pitchFamily="18" charset="0"/>
              </a:rPr>
              <a:t>Ерошенко Дениса Валерьевича,  29.11</a:t>
            </a:r>
          </a:p>
          <a:p>
            <a:pPr algn="ctr"/>
            <a:r>
              <a:rPr lang="ru-RU" sz="1400" b="1">
                <a:solidFill>
                  <a:srgbClr val="000066"/>
                </a:solidFill>
                <a:latin typeface="Times New Roman" pitchFamily="18" charset="0"/>
                <a:cs typeface="Times New Roman" pitchFamily="18" charset="0"/>
              </a:rPr>
              <a:t>Сметанова Евгения Сергеевича,  22.11</a:t>
            </a:r>
          </a:p>
          <a:p>
            <a:endParaRPr lang="ru-RU"/>
          </a:p>
        </p:txBody>
      </p:sp>
      <p:sp>
        <p:nvSpPr>
          <p:cNvPr id="10" name="TextBox 9"/>
          <p:cNvSpPr txBox="1"/>
          <p:nvPr/>
        </p:nvSpPr>
        <p:spPr>
          <a:xfrm>
            <a:off x="357166" y="3929058"/>
            <a:ext cx="6072230" cy="3487758"/>
          </a:xfrm>
          <a:prstGeom prst="rect">
            <a:avLst/>
          </a:prstGeom>
          <a:noFill/>
        </p:spPr>
        <p:txBody>
          <a:bodyPr wrap="square">
            <a:spAutoFit/>
          </a:bodyPr>
          <a:lstStyle/>
          <a:p>
            <a:pPr algn="ctr">
              <a:defRPr/>
            </a:pPr>
            <a:endParaRPr lang="ru-RU" sz="2400" b="1" i="1" dirty="0">
              <a:ln>
                <a:solidFill>
                  <a:schemeClr val="tx1"/>
                </a:solidFill>
              </a:ln>
              <a:solidFill>
                <a:srgbClr val="FF0000"/>
              </a:solidFill>
              <a:latin typeface="Times New Roman" pitchFamily="18" charset="0"/>
              <a:cs typeface="Times New Roman" pitchFamily="18" charset="0"/>
            </a:endParaRPr>
          </a:p>
          <a:p>
            <a:pPr algn="ctr">
              <a:defRPr/>
            </a:pPr>
            <a:r>
              <a:rPr lang="ru-RU" sz="2400" b="1" i="1" dirty="0">
                <a:ln>
                  <a:solidFill>
                    <a:schemeClr val="tx1"/>
                  </a:solidFill>
                </a:ln>
                <a:solidFill>
                  <a:srgbClr val="FF0000"/>
                </a:solidFill>
                <a:latin typeface="Times New Roman" pitchFamily="18" charset="0"/>
                <a:cs typeface="Times New Roman" pitchFamily="18" charset="0"/>
              </a:rPr>
              <a:t>Ноябрь по-своему прекрасен,</a:t>
            </a:r>
          </a:p>
          <a:p>
            <a:pPr algn="ctr">
              <a:defRPr/>
            </a:pPr>
            <a:r>
              <a:rPr lang="ru-RU" sz="2400" b="1" i="1" dirty="0">
                <a:ln>
                  <a:solidFill>
                    <a:schemeClr val="tx1"/>
                  </a:solidFill>
                </a:ln>
                <a:solidFill>
                  <a:srgbClr val="FF0000"/>
                </a:solidFill>
                <a:latin typeface="Times New Roman" pitchFamily="18" charset="0"/>
                <a:cs typeface="Times New Roman" pitchFamily="18" charset="0"/>
              </a:rPr>
              <a:t> В нем свежесть, мудрость, чистота.</a:t>
            </a:r>
          </a:p>
          <a:p>
            <a:pPr algn="ctr">
              <a:defRPr/>
            </a:pPr>
            <a:r>
              <a:rPr lang="ru-RU" sz="2400" b="1" i="1" dirty="0">
                <a:ln>
                  <a:solidFill>
                    <a:schemeClr val="tx1"/>
                  </a:solidFill>
                </a:ln>
                <a:solidFill>
                  <a:srgbClr val="FF0000"/>
                </a:solidFill>
                <a:latin typeface="Times New Roman" pitchFamily="18" charset="0"/>
                <a:cs typeface="Times New Roman" pitchFamily="18" charset="0"/>
              </a:rPr>
              <a:t> К тому же, парнем, самым классным,</a:t>
            </a:r>
          </a:p>
          <a:p>
            <a:pPr algn="ctr">
              <a:defRPr/>
            </a:pPr>
            <a:r>
              <a:rPr lang="ru-RU" sz="2400" b="1" i="1" dirty="0">
                <a:ln>
                  <a:solidFill>
                    <a:schemeClr val="tx1"/>
                  </a:solidFill>
                </a:ln>
                <a:solidFill>
                  <a:srgbClr val="FF0000"/>
                </a:solidFill>
                <a:latin typeface="Times New Roman" pitchFamily="18" charset="0"/>
                <a:cs typeface="Times New Roman" pitchFamily="18" charset="0"/>
              </a:rPr>
              <a:t> Ты в нем родился, неспроста!</a:t>
            </a:r>
          </a:p>
          <a:p>
            <a:pPr algn="ctr">
              <a:defRPr/>
            </a:pPr>
            <a:r>
              <a:rPr lang="ru-RU" sz="2400" b="1" i="1" dirty="0">
                <a:ln>
                  <a:solidFill>
                    <a:schemeClr val="tx1"/>
                  </a:solidFill>
                </a:ln>
                <a:solidFill>
                  <a:srgbClr val="FF0000"/>
                </a:solidFill>
                <a:latin typeface="Times New Roman" pitchFamily="18" charset="0"/>
                <a:cs typeface="Times New Roman" pitchFamily="18" charset="0"/>
              </a:rPr>
              <a:t>Пусть все надежды и желания</a:t>
            </a:r>
          </a:p>
          <a:p>
            <a:pPr algn="ctr">
              <a:defRPr/>
            </a:pPr>
            <a:r>
              <a:rPr lang="ru-RU" sz="2400" b="1" i="1" dirty="0">
                <a:ln>
                  <a:solidFill>
                    <a:schemeClr val="tx1"/>
                  </a:solidFill>
                </a:ln>
                <a:solidFill>
                  <a:srgbClr val="FF0000"/>
                </a:solidFill>
                <a:latin typeface="Times New Roman" pitchFamily="18" charset="0"/>
                <a:cs typeface="Times New Roman" pitchFamily="18" charset="0"/>
              </a:rPr>
              <a:t> Исполнит с радостью судьба,</a:t>
            </a:r>
          </a:p>
          <a:p>
            <a:pPr algn="ctr">
              <a:defRPr/>
            </a:pPr>
            <a:r>
              <a:rPr lang="ru-RU" sz="2400" b="1" i="1" dirty="0">
                <a:ln>
                  <a:solidFill>
                    <a:schemeClr val="tx1"/>
                  </a:solidFill>
                </a:ln>
                <a:solidFill>
                  <a:srgbClr val="FF0000"/>
                </a:solidFill>
                <a:latin typeface="Times New Roman" pitchFamily="18" charset="0"/>
                <a:cs typeface="Times New Roman" pitchFamily="18" charset="0"/>
              </a:rPr>
              <a:t> Чтоб жизнь твоя была прекрасной,</a:t>
            </a:r>
          </a:p>
          <a:p>
            <a:pPr algn="ctr">
              <a:defRPr/>
            </a:pPr>
            <a:r>
              <a:rPr lang="ru-RU" sz="2400" b="1" i="1" dirty="0">
                <a:ln>
                  <a:solidFill>
                    <a:schemeClr val="tx1"/>
                  </a:solidFill>
                </a:ln>
                <a:solidFill>
                  <a:srgbClr val="FF0000"/>
                </a:solidFill>
                <a:latin typeface="Times New Roman" pitchFamily="18" charset="0"/>
                <a:cs typeface="Times New Roman" pitchFamily="18" charset="0"/>
              </a:rPr>
              <a:t> Счастливой, солнечной всегда!</a:t>
            </a:r>
          </a:p>
        </p:txBody>
      </p:sp>
      <p:sp>
        <p:nvSpPr>
          <p:cNvPr id="7" name="TextBox 6"/>
          <p:cNvSpPr txBox="1"/>
          <p:nvPr/>
        </p:nvSpPr>
        <p:spPr>
          <a:xfrm>
            <a:off x="428604" y="7786710"/>
            <a:ext cx="6143668" cy="1015663"/>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Главный редактор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Игуменова</a:t>
            </a:r>
            <a:r>
              <a:rPr lang="ru-RU" sz="1400" dirty="0" smtClean="0">
                <a:latin typeface="Times New Roman" pitchFamily="18" charset="0"/>
                <a:cs typeface="Times New Roman" pitchFamily="18" charset="0"/>
              </a:rPr>
              <a:t> М.А.</a:t>
            </a:r>
          </a:p>
          <a:p>
            <a:r>
              <a:rPr lang="ru-RU" sz="1400" b="1" dirty="0" smtClean="0">
                <a:latin typeface="Times New Roman" pitchFamily="18" charset="0"/>
                <a:cs typeface="Times New Roman" pitchFamily="18" charset="0"/>
              </a:rPr>
              <a:t>Корреспонденты</a:t>
            </a:r>
            <a:r>
              <a:rPr lang="ru-RU" sz="1400" dirty="0" smtClean="0">
                <a:latin typeface="Times New Roman" pitchFamily="18" charset="0"/>
                <a:cs typeface="Times New Roman" pitchFamily="18" charset="0"/>
              </a:rPr>
              <a:t>: Ларионова Г.И., Агапова Г.Е., Карташов Александр,</a:t>
            </a:r>
          </a:p>
          <a:p>
            <a:r>
              <a:rPr lang="ru-RU" sz="1400" dirty="0" smtClean="0">
                <a:latin typeface="Times New Roman" pitchFamily="18" charset="0"/>
                <a:cs typeface="Times New Roman" pitchFamily="18" charset="0"/>
              </a:rPr>
              <a:t>Колосов Михаил, </a:t>
            </a:r>
            <a:r>
              <a:rPr lang="ru-RU" sz="1400" dirty="0" err="1" smtClean="0">
                <a:latin typeface="Times New Roman" pitchFamily="18" charset="0"/>
                <a:cs typeface="Times New Roman" pitchFamily="18" charset="0"/>
              </a:rPr>
              <a:t>Урянский</a:t>
            </a:r>
            <a:r>
              <a:rPr lang="ru-RU" sz="1400" dirty="0" smtClean="0">
                <a:latin typeface="Times New Roman" pitchFamily="18" charset="0"/>
                <a:cs typeface="Times New Roman" pitchFamily="18" charset="0"/>
              </a:rPr>
              <a:t> Эдуард, Покусаев Роман.</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день нар ед.jpeg"/>
          <p:cNvPicPr>
            <a:picLocks noChangeAspect="1"/>
          </p:cNvPicPr>
          <p:nvPr/>
        </p:nvPicPr>
        <p:blipFill>
          <a:blip r:embed="rId2" cstate="email"/>
          <a:stretch>
            <a:fillRect/>
          </a:stretch>
        </p:blipFill>
        <p:spPr>
          <a:xfrm>
            <a:off x="500042" y="357158"/>
            <a:ext cx="3000396" cy="2596883"/>
          </a:xfrm>
          <a:prstGeom prst="rect">
            <a:avLst/>
          </a:prstGeom>
          <a:ln w="88900" cap="sq" cmpd="thickThin">
            <a:solidFill>
              <a:srgbClr val="000000"/>
            </a:solidFill>
            <a:prstDash val="solid"/>
            <a:miter lim="800000"/>
          </a:ln>
          <a:effectLst>
            <a:innerShdw blurRad="76200">
              <a:srgbClr val="000000"/>
            </a:innerShdw>
          </a:effectLst>
        </p:spPr>
      </p:pic>
      <p:sp>
        <p:nvSpPr>
          <p:cNvPr id="12291" name="TextBox 6"/>
          <p:cNvSpPr txBox="1">
            <a:spLocks noChangeArrowheads="1"/>
          </p:cNvSpPr>
          <p:nvPr/>
        </p:nvSpPr>
        <p:spPr bwMode="auto">
          <a:xfrm>
            <a:off x="3643313" y="142875"/>
            <a:ext cx="2857500" cy="3324225"/>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Непосредственной причиной введения нового праздника была запланированная правительством отмена празднования 7 ноября, которое в сознании людей связано с годовщиной Октябрьской революции 1917 года.[источник не указан 1099 дней]</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Идея сделать праздничным день 4 ноября как День народного единства была высказана Межрелигиозным советом России в сентябре 2004 года.</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Она была поддержана думским комитетом по труду и социальной политике и, таким образом, приобрела статус думской инициативы.</a:t>
            </a:r>
            <a:endParaRPr lang="ru-RU" sz="1200">
              <a:latin typeface="Times New Roman" pitchFamily="18" charset="0"/>
              <a:cs typeface="Times New Roman" pitchFamily="18" charset="0"/>
            </a:endParaRPr>
          </a:p>
          <a:p>
            <a:endParaRPr lang="ru-RU"/>
          </a:p>
        </p:txBody>
      </p:sp>
      <p:sp>
        <p:nvSpPr>
          <p:cNvPr id="12292" name="TextBox 7"/>
          <p:cNvSpPr txBox="1">
            <a:spLocks noChangeArrowheads="1"/>
          </p:cNvSpPr>
          <p:nvPr/>
        </p:nvSpPr>
        <p:spPr bwMode="auto">
          <a:xfrm>
            <a:off x="357188" y="3143250"/>
            <a:ext cx="6286500" cy="6648450"/>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29 сентября 2004 Патриарх Московский и всея Руси Алексий публично поддержал инициативу Думы установить празднование 4 ноября. «Этот день напоминает нам, как в 1612 году россияне разных вер и национальностей преодолели разделение, превозмогли грозного недруга и привели страну к стабильному гражданскому миру», — заявил Патриарх Алексий.</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4 октября эту же инициативу публично поддержал первый замруководителя фракции «Единая Россия» Валерий Богомолов. В интервью РИА «Новости» он заявил, что «в 1612 году Россия освободилась от польских захватчиков, закончились „времена смуты“».</a:t>
            </a:r>
          </a:p>
          <a:p>
            <a:pPr algn="just"/>
            <a:r>
              <a:rPr lang="ru-RU" sz="1200" b="1">
                <a:latin typeface="Times New Roman" pitchFamily="18" charset="0"/>
                <a:cs typeface="Times New Roman" pitchFamily="18" charset="0"/>
              </a:rPr>
              <a:t>28 октября 2004 года в Саратове на Театральной площади по инициативе Общественной палаты области и Молодёжного парламента области прошёл 8-тысячный митинг молодёжи и представителей общественных организаций в поддержку курса реформ, проводимых Президентом Российской Федерации В. В. Путиным. В выступлениях прозвучала поддержка инициативы установить празднование 4 ноября как Дня национального единства, что было внесено в Обращение участников митинга к Президенту Российской Федерации В. В. Путину.</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23 ноября 2004 на рассмотрение Думы был внесён законопроект, предполагающий внесения поправок в Трудовой кодекс РФ: отмену празднования 7 ноября — годовщины Октябрьской революции и 12 декабря — Дня Конституции, увеличения новогодних каникул с 2 до 5 дней, а также введения нового праздника 4 ноября. Авторы законопроекта — Валерий Богомолов, Олег Еремеев (Единая Россия) и Владимир Жириновский (ЛДПР).</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В тот же день члены президиума Межрелигиозного совета России обратились к председателю Госдумы Борису Грызлову с просьбой рассмотреть заявление Совета, посвящённое установлению в качестве праздничного дня даты 4 ноября. Совет поддержал инициативу введения нового праздника. Соответствующее обращение вместе с текстом заявления было распространено в Думе в связи с рассмотрением в первом чтении поправок в Трудовой кодекс РФ, связанных с пересмотром праздничных дат.</a:t>
            </a:r>
          </a:p>
          <a:p>
            <a:endParaRPr lang="ru-RU" sz="1200" b="1"/>
          </a:p>
          <a:p>
            <a:endParaRPr lang="ru-RU" sz="1200" b="1"/>
          </a:p>
          <a:p>
            <a:endParaRPr lang="ru-RU" sz="1200" b="1"/>
          </a:p>
          <a:p>
            <a:endParaRPr lang="ru-RU" sz="1200" b="1"/>
          </a:p>
          <a:p>
            <a:endParaRPr lang="ru-RU" sz="1200"/>
          </a:p>
          <a:p>
            <a:endParaRPr lang="ru-RU"/>
          </a:p>
        </p:txBody>
      </p:sp>
      <p:sp>
        <p:nvSpPr>
          <p:cNvPr id="12293" name="Номер слайда 8"/>
          <p:cNvSpPr>
            <a:spLocks noGrp="1"/>
          </p:cNvSpPr>
          <p:nvPr>
            <p:ph type="sldNum" sz="quarter" idx="12"/>
          </p:nvPr>
        </p:nvSpPr>
        <p:spPr bwMode="auto">
          <a:xfrm>
            <a:off x="142875" y="8631238"/>
            <a:ext cx="6599238" cy="330200"/>
          </a:xfrm>
          <a:noFill/>
          <a:ln>
            <a:miter lim="800000"/>
            <a:headEnd/>
            <a:tailEnd/>
          </a:ln>
        </p:spPr>
        <p:txBody>
          <a:bodyPr wrap="square" lIns="91440" tIns="45720" rIns="91440" bIns="45720" numCol="1" anchor="t" anchorCtr="0" compatLnSpc="1">
            <a:prstTxWarp prst="textNoShape">
              <a:avLst/>
            </a:prstTxWarp>
          </a:bodyPr>
          <a:lstStyle/>
          <a:p>
            <a:pPr algn="ctr"/>
            <a:fld id="{8E0CFF13-583E-4214-B88D-C7AE1DEF08D4}" type="slidenum">
              <a:rPr lang="ru-RU" sz="1600" b="1" smtClean="0">
                <a:solidFill>
                  <a:schemeClr val="tx1"/>
                </a:solidFill>
                <a:latin typeface="Times New Roman" pitchFamily="18" charset="0"/>
                <a:cs typeface="Times New Roman" pitchFamily="18" charset="0"/>
              </a:rPr>
              <a:pPr algn="ctr"/>
              <a:t>3</a:t>
            </a:fld>
            <a:endParaRPr lang="ru-RU" sz="1600"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85750" y="285750"/>
            <a:ext cx="6357938" cy="5416550"/>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«Мы полагаем, что день трагического разделения России — 7 ноября — не стал днём примирения и согласия», — говорится в обращении. Члены Межрелигиозного совета России считают, что последовавшие за ним события «привели к гибели миллионов наших сограждан, в то время как освобождение Москвы от иноземных захватчиков в 1612 году объединило народ и прекратило братоубийственное кровопролитие».</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На заседании Думы законопроект был принят в первом чтении. Против выступили коммунисты.</a:t>
            </a:r>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27 декабря 2004 года проект был принят в третьем чтении и стал законом. 327 депутатов проголосовали «за», 104 (все коммунисты) — против, двое воздержались.</a:t>
            </a:r>
          </a:p>
          <a:p>
            <a:endParaRPr lang="ru-RU" sz="1200" b="1">
              <a:latin typeface="Times New Roman" pitchFamily="18" charset="0"/>
              <a:cs typeface="Times New Roman" pitchFamily="18" charset="0"/>
            </a:endParaRPr>
          </a:p>
          <a:p>
            <a:pPr algn="r"/>
            <a:r>
              <a:rPr lang="ru-RU" sz="1600" b="1" i="1">
                <a:latin typeface="Times New Roman" pitchFamily="18" charset="0"/>
                <a:cs typeface="Times New Roman" pitchFamily="18" charset="0"/>
              </a:rPr>
              <a:t>За единство всех народов,</a:t>
            </a:r>
          </a:p>
          <a:p>
            <a:pPr algn="r"/>
            <a:r>
              <a:rPr lang="ru-RU" sz="1600" b="1" i="1">
                <a:latin typeface="Times New Roman" pitchFamily="18" charset="0"/>
                <a:cs typeface="Times New Roman" pitchFamily="18" charset="0"/>
              </a:rPr>
              <a:t>За всеобщую свободу,</a:t>
            </a:r>
          </a:p>
          <a:p>
            <a:pPr algn="r"/>
            <a:r>
              <a:rPr lang="ru-RU" sz="1600" b="1" i="1">
                <a:latin typeface="Times New Roman" pitchFamily="18" charset="0"/>
                <a:cs typeface="Times New Roman" pitchFamily="18" charset="0"/>
              </a:rPr>
              <a:t>За любовь и понимание,</a:t>
            </a:r>
          </a:p>
          <a:p>
            <a:pPr algn="r"/>
            <a:r>
              <a:rPr lang="ru-RU" sz="1600" b="1" i="1">
                <a:latin typeface="Times New Roman" pitchFamily="18" charset="0"/>
                <a:cs typeface="Times New Roman" pitchFamily="18" charset="0"/>
              </a:rPr>
              <a:t>За душевное внимание!</a:t>
            </a:r>
          </a:p>
          <a:p>
            <a:pPr algn="r"/>
            <a:r>
              <a:rPr lang="ru-RU" sz="1600" b="1" i="1">
                <a:latin typeface="Times New Roman" pitchFamily="18" charset="0"/>
                <a:cs typeface="Times New Roman" pitchFamily="18" charset="0"/>
              </a:rPr>
              <a:t>Против воен, против силы,</a:t>
            </a:r>
          </a:p>
          <a:p>
            <a:pPr algn="r"/>
            <a:r>
              <a:rPr lang="ru-RU" sz="1600" b="1" i="1">
                <a:latin typeface="Times New Roman" pitchFamily="18" charset="0"/>
                <a:cs typeface="Times New Roman" pitchFamily="18" charset="0"/>
              </a:rPr>
              <a:t>За порядок, сердцу милый,</a:t>
            </a:r>
          </a:p>
          <a:p>
            <a:pPr algn="r"/>
            <a:r>
              <a:rPr lang="ru-RU" sz="1600" b="1" i="1">
                <a:latin typeface="Times New Roman" pitchFamily="18" charset="0"/>
                <a:cs typeface="Times New Roman" pitchFamily="18" charset="0"/>
              </a:rPr>
              <a:t>Против жадности и зла,</a:t>
            </a:r>
          </a:p>
          <a:p>
            <a:pPr algn="r"/>
            <a:r>
              <a:rPr lang="ru-RU" sz="1600" b="1" i="1">
                <a:latin typeface="Times New Roman" pitchFamily="18" charset="0"/>
                <a:cs typeface="Times New Roman" pitchFamily="18" charset="0"/>
              </a:rPr>
              <a:t>Чтоб дорога повела</a:t>
            </a:r>
          </a:p>
          <a:p>
            <a:pPr algn="r"/>
            <a:r>
              <a:rPr lang="ru-RU" sz="1600" b="1" i="1">
                <a:latin typeface="Times New Roman" pitchFamily="18" charset="0"/>
                <a:cs typeface="Times New Roman" pitchFamily="18" charset="0"/>
              </a:rPr>
              <a:t>К доброте, душе открытой,</a:t>
            </a:r>
          </a:p>
          <a:p>
            <a:pPr algn="r"/>
            <a:r>
              <a:rPr lang="ru-RU" sz="1600" b="1" i="1">
                <a:latin typeface="Times New Roman" pitchFamily="18" charset="0"/>
                <a:cs typeface="Times New Roman" pitchFamily="18" charset="0"/>
              </a:rPr>
              <a:t>Всеми нами позабытой,</a:t>
            </a:r>
          </a:p>
          <a:p>
            <a:pPr algn="r"/>
            <a:r>
              <a:rPr lang="ru-RU" sz="1600" b="1" i="1">
                <a:latin typeface="Times New Roman" pitchFamily="18" charset="0"/>
                <a:cs typeface="Times New Roman" pitchFamily="18" charset="0"/>
              </a:rPr>
              <a:t>К Богу праведному в храм,</a:t>
            </a:r>
          </a:p>
          <a:p>
            <a:pPr algn="r"/>
            <a:r>
              <a:rPr lang="ru-RU" sz="1600" b="1" i="1">
                <a:latin typeface="Times New Roman" pitchFamily="18" charset="0"/>
                <a:cs typeface="Times New Roman" pitchFamily="18" charset="0"/>
              </a:rPr>
              <a:t>Чтобы счастье было вам!</a:t>
            </a:r>
          </a:p>
          <a:p>
            <a:pPr algn="ctr"/>
            <a:endParaRPr lang="ru-RU" sz="1600" b="1" i="1">
              <a:latin typeface="Times New Roman" pitchFamily="18" charset="0"/>
              <a:cs typeface="Times New Roman" pitchFamily="18" charset="0"/>
            </a:endParaRPr>
          </a:p>
          <a:p>
            <a:endParaRPr lang="ru-RU"/>
          </a:p>
        </p:txBody>
      </p:sp>
      <p:sp>
        <p:nvSpPr>
          <p:cNvPr id="13315" name="Номер слайда 4"/>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EECF6EF0-1BD8-4908-B59C-CF41A8B2BE7F}" type="slidenum">
              <a:rPr lang="ru-RU" sz="1600" b="1" smtClean="0">
                <a:solidFill>
                  <a:schemeClr val="tx1"/>
                </a:solidFill>
                <a:latin typeface="Times New Roman" pitchFamily="18" charset="0"/>
                <a:cs typeface="Times New Roman" pitchFamily="18" charset="0"/>
              </a:rPr>
              <a:pPr algn="ctr"/>
              <a:t>4</a:t>
            </a:fld>
            <a:endParaRPr lang="ru-RU" sz="1600" b="1" smtClean="0">
              <a:solidFill>
                <a:schemeClr val="tx1"/>
              </a:solidFill>
              <a:latin typeface="Times New Roman" pitchFamily="18" charset="0"/>
              <a:cs typeface="Times New Roman" pitchFamily="18" charset="0"/>
            </a:endParaRPr>
          </a:p>
        </p:txBody>
      </p:sp>
      <p:pic>
        <p:nvPicPr>
          <p:cNvPr id="6" name="Рисунок 5" descr="пам.jpeg"/>
          <p:cNvPicPr>
            <a:picLocks noChangeAspect="1"/>
          </p:cNvPicPr>
          <p:nvPr/>
        </p:nvPicPr>
        <p:blipFill>
          <a:blip r:embed="rId2" cstate="email"/>
          <a:stretch>
            <a:fillRect/>
          </a:stretch>
        </p:blipFill>
        <p:spPr>
          <a:xfrm>
            <a:off x="285728" y="2285984"/>
            <a:ext cx="3526911" cy="2863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руки.jpg"/>
          <p:cNvPicPr>
            <a:picLocks noChangeAspect="1"/>
          </p:cNvPicPr>
          <p:nvPr/>
        </p:nvPicPr>
        <p:blipFill>
          <a:blip r:embed="rId3" cstate="email"/>
          <a:stretch>
            <a:fillRect/>
          </a:stretch>
        </p:blipFill>
        <p:spPr>
          <a:xfrm>
            <a:off x="1285860" y="5715008"/>
            <a:ext cx="4429156" cy="27725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bwMode="auto">
          <a:xfrm>
            <a:off x="3143250" y="8643938"/>
            <a:ext cx="569913" cy="330200"/>
          </a:xfrm>
          <a:noFill/>
          <a:ln>
            <a:miter lim="800000"/>
            <a:headEnd/>
            <a:tailEnd/>
          </a:ln>
        </p:spPr>
        <p:txBody>
          <a:bodyPr wrap="square" lIns="91440" tIns="45720" rIns="91440" bIns="45720" numCol="1" anchor="t" anchorCtr="0" compatLnSpc="1">
            <a:prstTxWarp prst="textNoShape">
              <a:avLst/>
            </a:prstTxWarp>
          </a:bodyPr>
          <a:lstStyle/>
          <a:p>
            <a:pPr algn="ctr"/>
            <a:fld id="{EADA5F8B-ECD2-466D-99A0-0295543D7402}" type="slidenum">
              <a:rPr lang="ru-RU" sz="1600" b="1" smtClean="0">
                <a:solidFill>
                  <a:schemeClr val="tx1"/>
                </a:solidFill>
                <a:latin typeface="Times New Roman" pitchFamily="18" charset="0"/>
                <a:cs typeface="Times New Roman" pitchFamily="18" charset="0"/>
              </a:rPr>
              <a:pPr algn="ctr"/>
              <a:t>5</a:t>
            </a:fld>
            <a:endParaRPr lang="ru-RU" sz="1600" b="1" smtClean="0">
              <a:solidFill>
                <a:schemeClr val="tx1"/>
              </a:solidFill>
              <a:latin typeface="Times New Roman" pitchFamily="18" charset="0"/>
              <a:cs typeface="Times New Roman" pitchFamily="18" charset="0"/>
            </a:endParaRPr>
          </a:p>
        </p:txBody>
      </p:sp>
      <p:sp>
        <p:nvSpPr>
          <p:cNvPr id="14339" name="TextBox 5"/>
          <p:cNvSpPr txBox="1">
            <a:spLocks noChangeArrowheads="1"/>
          </p:cNvSpPr>
          <p:nvPr/>
        </p:nvSpPr>
        <p:spPr bwMode="auto">
          <a:xfrm>
            <a:off x="500063" y="928688"/>
            <a:ext cx="5857875" cy="7416800"/>
          </a:xfrm>
          <a:prstGeom prst="rect">
            <a:avLst/>
          </a:prstGeom>
          <a:noFill/>
          <a:ln w="9525">
            <a:noFill/>
            <a:miter lim="800000"/>
            <a:headEnd/>
            <a:tailEnd/>
          </a:ln>
        </p:spPr>
        <p:txBody>
          <a:bodyPr>
            <a:spAutoFit/>
          </a:bodyPr>
          <a:lstStyle/>
          <a:p>
            <a:r>
              <a:rPr lang="ru-RU" sz="1400" i="1">
                <a:latin typeface="Times New Roman" pitchFamily="18" charset="0"/>
                <a:cs typeface="Times New Roman" pitchFamily="18" charset="0"/>
              </a:rPr>
              <a:t>	</a:t>
            </a:r>
          </a:p>
          <a:p>
            <a:pPr algn="just"/>
            <a:r>
              <a:rPr lang="ru-RU" sz="1400" i="1">
                <a:latin typeface="Times New Roman" pitchFamily="18" charset="0"/>
                <a:cs typeface="Times New Roman" pitchFamily="18" charset="0"/>
              </a:rPr>
              <a:t>	31 октября перед Днём Народного Единства мы посмотрели фильм В.Бортко «Тарас Бульба».</a:t>
            </a:r>
          </a:p>
          <a:p>
            <a:pPr algn="just"/>
            <a:r>
              <a:rPr lang="ru-RU" sz="1400" i="1">
                <a:latin typeface="Times New Roman" pitchFamily="18" charset="0"/>
                <a:cs typeface="Times New Roman" pitchFamily="18" charset="0"/>
              </a:rPr>
              <a:t>	В основу фильма положена повесть Н.В.Гоголя «Тарас Бульба». Это художественно-историческое произведение. Писатель работал над этой повестью около десяти лет. В этом произведении изображена героическая борьба украинского народа за своё национальное освобождение от Речи Посполитой.</a:t>
            </a:r>
          </a:p>
          <a:p>
            <a:pPr algn="just"/>
            <a:r>
              <a:rPr lang="ru-RU" sz="1400" i="1">
                <a:latin typeface="Times New Roman" pitchFamily="18" charset="0"/>
                <a:cs typeface="Times New Roman" pitchFamily="18" charset="0"/>
              </a:rPr>
              <a:t>	В центре повествования – семья Тараса Бульбы, его сыновья – Остап и Андрей.</a:t>
            </a:r>
          </a:p>
          <a:p>
            <a:pPr algn="just"/>
            <a:r>
              <a:rPr lang="ru-RU" sz="1400" i="1">
                <a:latin typeface="Times New Roman" pitchFamily="18" charset="0"/>
                <a:cs typeface="Times New Roman" pitchFamily="18" charset="0"/>
              </a:rPr>
              <a:t>	Запорожцы воюют с поляками,</a:t>
            </a:r>
          </a:p>
          <a:p>
            <a:pPr algn="just"/>
            <a:r>
              <a:rPr lang="ru-RU" sz="1400" i="1">
                <a:latin typeface="Times New Roman" pitchFamily="18" charset="0"/>
                <a:cs typeface="Times New Roman" pitchFamily="18" charset="0"/>
              </a:rPr>
              <a:t> чтобы отстоять православную веру. </a:t>
            </a:r>
          </a:p>
          <a:p>
            <a:pPr algn="just"/>
            <a:r>
              <a:rPr lang="ru-RU" sz="1400" i="1">
                <a:latin typeface="Times New Roman" pitchFamily="18" charset="0"/>
                <a:cs typeface="Times New Roman" pitchFamily="18" charset="0"/>
              </a:rPr>
              <a:t>Поляки украинцам насаждали католическую</a:t>
            </a:r>
          </a:p>
          <a:p>
            <a:pPr algn="just"/>
            <a:r>
              <a:rPr lang="ru-RU" sz="1400" i="1">
                <a:latin typeface="Times New Roman" pitchFamily="18" charset="0"/>
                <a:cs typeface="Times New Roman" pitchFamily="18" charset="0"/>
              </a:rPr>
              <a:t> веру. В фильме пять батальных сцен, </a:t>
            </a:r>
          </a:p>
          <a:p>
            <a:pPr algn="just"/>
            <a:r>
              <a:rPr lang="ru-RU" sz="1400" i="1">
                <a:latin typeface="Times New Roman" pitchFamily="18" charset="0"/>
                <a:cs typeface="Times New Roman" pitchFamily="18" charset="0"/>
              </a:rPr>
              <a:t>участвуют в сражении 150 лошадей, </a:t>
            </a:r>
          </a:p>
          <a:p>
            <a:pPr algn="just"/>
            <a:r>
              <a:rPr lang="ru-RU" sz="1400" i="1">
                <a:latin typeface="Times New Roman" pitchFamily="18" charset="0"/>
                <a:cs typeface="Times New Roman" pitchFamily="18" charset="0"/>
              </a:rPr>
              <a:t>1000 участников массовых съёмок.</a:t>
            </a:r>
          </a:p>
          <a:p>
            <a:pPr algn="just"/>
            <a:r>
              <a:rPr lang="ru-RU" sz="1400" i="1">
                <a:latin typeface="Times New Roman" pitchFamily="18" charset="0"/>
                <a:cs typeface="Times New Roman" pitchFamily="18" charset="0"/>
              </a:rPr>
              <a:t>Конец </a:t>
            </a:r>
            <a:r>
              <a:rPr lang="en-US" sz="1400" i="1">
                <a:latin typeface="Times New Roman" pitchFamily="18" charset="0"/>
                <a:cs typeface="Times New Roman" pitchFamily="18" charset="0"/>
              </a:rPr>
              <a:t>XVI </a:t>
            </a:r>
            <a:r>
              <a:rPr lang="ru-RU" sz="1400" i="1">
                <a:latin typeface="Times New Roman" pitchFamily="18" charset="0"/>
                <a:cs typeface="Times New Roman" pitchFamily="18" charset="0"/>
              </a:rPr>
              <a:t>века. Уманский полковник</a:t>
            </a:r>
          </a:p>
          <a:p>
            <a:pPr algn="just"/>
            <a:r>
              <a:rPr lang="ru-RU" sz="1400" i="1">
                <a:latin typeface="Times New Roman" pitchFamily="18" charset="0"/>
                <a:cs typeface="Times New Roman" pitchFamily="18" charset="0"/>
              </a:rPr>
              <a:t> Тарас Бульба участвует при осаде польского города Дубно. Как патриот своей Родины, он не может простить измену Андрея, влюблённого в польскую панночку Эльжбет.</a:t>
            </a:r>
          </a:p>
          <a:p>
            <a:pPr algn="just"/>
            <a:r>
              <a:rPr lang="ru-RU" sz="1400" i="1">
                <a:latin typeface="Times New Roman" pitchFamily="18" charset="0"/>
                <a:cs typeface="Times New Roman" pitchFamily="18" charset="0"/>
              </a:rPr>
              <a:t>Заманив сына в ловушку, Тарас его убивает.</a:t>
            </a:r>
          </a:p>
          <a:p>
            <a:pPr algn="just"/>
            <a:r>
              <a:rPr lang="ru-RU" sz="1400" i="1">
                <a:latin typeface="Times New Roman" pitchFamily="18" charset="0"/>
                <a:cs typeface="Times New Roman" pitchFamily="18" charset="0"/>
              </a:rPr>
              <a:t> 	А другой сын Остап мужественно переносит все муки, причиняемые ему врагами, и погибает с достоинством.</a:t>
            </a:r>
          </a:p>
          <a:p>
            <a:pPr algn="just"/>
            <a:r>
              <a:rPr lang="ru-RU" sz="1400" i="1">
                <a:latin typeface="Times New Roman" pitchFamily="18" charset="0"/>
                <a:cs typeface="Times New Roman" pitchFamily="18" charset="0"/>
              </a:rPr>
              <a:t>	Тарас мстит полякам. Но силы неравны, его окружают,</a:t>
            </a:r>
          </a:p>
          <a:p>
            <a:pPr algn="just"/>
            <a:r>
              <a:rPr lang="ru-RU" sz="1400" i="1">
                <a:latin typeface="Times New Roman" pitchFamily="18" charset="0"/>
                <a:cs typeface="Times New Roman" pitchFamily="18" charset="0"/>
              </a:rPr>
              <a:t>Богдан Ступка, сыгравший Тараса Бульбу, превосходен.</a:t>
            </a:r>
          </a:p>
          <a:p>
            <a:pPr algn="just"/>
            <a:r>
              <a:rPr lang="ru-RU" sz="1400" i="1">
                <a:latin typeface="Times New Roman" pitchFamily="18" charset="0"/>
                <a:cs typeface="Times New Roman" pitchFamily="18" charset="0"/>
              </a:rPr>
              <a:t>	Не понравилось, что в фильме</a:t>
            </a:r>
          </a:p>
          <a:p>
            <a:pPr algn="just"/>
            <a:r>
              <a:rPr lang="ru-RU" sz="1400" i="1">
                <a:latin typeface="Times New Roman" pitchFamily="18" charset="0"/>
                <a:cs typeface="Times New Roman" pitchFamily="18" charset="0"/>
              </a:rPr>
              <a:t> много крови. Хотя война – это всегда </a:t>
            </a:r>
          </a:p>
          <a:p>
            <a:pPr algn="just"/>
            <a:r>
              <a:rPr lang="ru-RU" sz="1400" i="1">
                <a:latin typeface="Times New Roman" pitchFamily="18" charset="0"/>
                <a:cs typeface="Times New Roman" pitchFamily="18" charset="0"/>
              </a:rPr>
              <a:t>кровь. Все события показаны крупным </a:t>
            </a:r>
          </a:p>
          <a:p>
            <a:pPr algn="just"/>
            <a:r>
              <a:rPr lang="ru-RU" sz="1400" i="1">
                <a:latin typeface="Times New Roman" pitchFamily="18" charset="0"/>
                <a:cs typeface="Times New Roman" pitchFamily="18" charset="0"/>
              </a:rPr>
              <a:t>планом, ты ощущаешь своё присутствие</a:t>
            </a:r>
          </a:p>
          <a:p>
            <a:pPr algn="just"/>
            <a:r>
              <a:rPr lang="ru-RU" sz="1400" i="1">
                <a:latin typeface="Times New Roman" pitchFamily="18" charset="0"/>
                <a:cs typeface="Times New Roman" pitchFamily="18" charset="0"/>
              </a:rPr>
              <a:t> в кровавых сценах.</a:t>
            </a:r>
          </a:p>
          <a:p>
            <a:pPr algn="just"/>
            <a:r>
              <a:rPr lang="ru-RU" sz="1400" i="1">
                <a:latin typeface="Times New Roman" pitchFamily="18" charset="0"/>
                <a:cs typeface="Times New Roman" pitchFamily="18" charset="0"/>
              </a:rPr>
              <a:t>И, конечно, отступлений от сюжетной</a:t>
            </a:r>
          </a:p>
          <a:p>
            <a:pPr algn="just"/>
            <a:r>
              <a:rPr lang="ru-RU" sz="1400" i="1">
                <a:latin typeface="Times New Roman" pitchFamily="18" charset="0"/>
                <a:cs typeface="Times New Roman" pitchFamily="18" charset="0"/>
              </a:rPr>
              <a:t> линии не должны быть.</a:t>
            </a:r>
          </a:p>
          <a:p>
            <a:pPr algn="just"/>
            <a:r>
              <a:rPr lang="ru-RU" sz="1400" i="1">
                <a:latin typeface="Times New Roman" pitchFamily="18" charset="0"/>
                <a:cs typeface="Times New Roman" pitchFamily="18" charset="0"/>
              </a:rPr>
              <a:t>Но в наше время этот фильм необходимо смотреть, чтобы не ссориться с украинцами, а, наоборот, дружить. Только в единстве – наша сила.</a:t>
            </a:r>
          </a:p>
        </p:txBody>
      </p:sp>
      <p:sp>
        <p:nvSpPr>
          <p:cNvPr id="14340" name="TextBox 6"/>
          <p:cNvSpPr txBox="1">
            <a:spLocks noChangeArrowheads="1"/>
          </p:cNvSpPr>
          <p:nvPr/>
        </p:nvSpPr>
        <p:spPr bwMode="auto">
          <a:xfrm>
            <a:off x="357188" y="214313"/>
            <a:ext cx="6097587" cy="954087"/>
          </a:xfrm>
          <a:prstGeom prst="rect">
            <a:avLst/>
          </a:prstGeom>
          <a:noFill/>
          <a:ln w="9525">
            <a:noFill/>
            <a:miter lim="800000"/>
            <a:headEnd/>
            <a:tailEnd/>
          </a:ln>
        </p:spPr>
        <p:txBody>
          <a:bodyPr wrap="none">
            <a:spAutoFit/>
          </a:bodyPr>
          <a:lstStyle/>
          <a:p>
            <a:pPr algn="just"/>
            <a:r>
              <a:rPr lang="ru-RU" sz="1400">
                <a:latin typeface="Times New Roman" pitchFamily="18" charset="0"/>
                <a:cs typeface="Times New Roman" pitchFamily="18" charset="0"/>
              </a:rPr>
              <a:t>Ко дню народного единства в 8-м классе прошёл просмотр художественного </a:t>
            </a:r>
          </a:p>
          <a:p>
            <a:pPr algn="just"/>
            <a:r>
              <a:rPr lang="ru-RU" sz="1400">
                <a:latin typeface="Times New Roman" pitchFamily="18" charset="0"/>
                <a:cs typeface="Times New Roman" pitchFamily="18" charset="0"/>
              </a:rPr>
              <a:t>фильма «Тарас Бульба»  с последующим написанием сочинения.</a:t>
            </a:r>
          </a:p>
          <a:p>
            <a:pPr algn="just"/>
            <a:r>
              <a:rPr lang="ru-RU" sz="1400">
                <a:latin typeface="Times New Roman" pitchFamily="18" charset="0"/>
                <a:cs typeface="Times New Roman" pitchFamily="18" charset="0"/>
              </a:rPr>
              <a:t>Вот так оценил просмотр фильма и рассуждал  в своём сочинении </a:t>
            </a:r>
          </a:p>
          <a:p>
            <a:pPr algn="just"/>
            <a:r>
              <a:rPr lang="ru-RU" sz="1400" b="1" u="sng">
                <a:solidFill>
                  <a:srgbClr val="C00000"/>
                </a:solidFill>
                <a:latin typeface="Times New Roman" pitchFamily="18" charset="0"/>
                <a:cs typeface="Times New Roman" pitchFamily="18" charset="0"/>
              </a:rPr>
              <a:t>учащийся Колосов Михаил:</a:t>
            </a:r>
          </a:p>
        </p:txBody>
      </p:sp>
      <p:pic>
        <p:nvPicPr>
          <p:cNvPr id="8" name="Рисунок 7" descr="сыновья.jpg"/>
          <p:cNvPicPr>
            <a:picLocks noChangeAspect="1"/>
          </p:cNvPicPr>
          <p:nvPr/>
        </p:nvPicPr>
        <p:blipFill>
          <a:blip r:embed="rId2" cstate="email"/>
          <a:stretch>
            <a:fillRect/>
          </a:stretch>
        </p:blipFill>
        <p:spPr>
          <a:xfrm>
            <a:off x="4286256" y="3071802"/>
            <a:ext cx="2143140" cy="1430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тарас.jpg"/>
          <p:cNvPicPr>
            <a:picLocks noChangeAspect="1"/>
          </p:cNvPicPr>
          <p:nvPr/>
        </p:nvPicPr>
        <p:blipFill>
          <a:blip r:embed="rId3" cstate="email"/>
          <a:stretch>
            <a:fillRect/>
          </a:stretch>
        </p:blipFill>
        <p:spPr>
          <a:xfrm>
            <a:off x="4357694" y="6357950"/>
            <a:ext cx="2000264"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8E89C44E-E36F-425B-83AC-DB9609AAA9B8}" type="slidenum">
              <a:rPr lang="ru-RU" sz="1600" b="1" smtClean="0">
                <a:solidFill>
                  <a:srgbClr val="000000"/>
                </a:solidFill>
                <a:latin typeface="Times New Roman" pitchFamily="18" charset="0"/>
                <a:cs typeface="Times New Roman" pitchFamily="18" charset="0"/>
              </a:rPr>
              <a:pPr algn="ctr"/>
              <a:t>6</a:t>
            </a:fld>
            <a:endParaRPr lang="ru-RU" sz="1600" b="1" smtClean="0">
              <a:solidFill>
                <a:srgbClr val="000000"/>
              </a:solidFill>
              <a:latin typeface="Times New Roman" pitchFamily="18" charset="0"/>
              <a:cs typeface="Times New Roman" pitchFamily="18" charset="0"/>
            </a:endParaRPr>
          </a:p>
        </p:txBody>
      </p:sp>
      <p:pic>
        <p:nvPicPr>
          <p:cNvPr id="15363" name="Рисунок 4" descr="7_november_b.jpg"/>
          <p:cNvPicPr>
            <a:picLocks noChangeAspect="1"/>
          </p:cNvPicPr>
          <p:nvPr/>
        </p:nvPicPr>
        <p:blipFill>
          <a:blip r:embed="rId3"/>
          <a:srcRect/>
          <a:stretch>
            <a:fillRect/>
          </a:stretch>
        </p:blipFill>
        <p:spPr bwMode="auto">
          <a:xfrm>
            <a:off x="0" y="142875"/>
            <a:ext cx="6858000" cy="8501063"/>
          </a:xfrm>
          <a:prstGeom prst="rect">
            <a:avLst/>
          </a:prstGeom>
          <a:noFill/>
          <a:ln w="9525">
            <a:noFill/>
            <a:miter lim="800000"/>
            <a:headEnd/>
            <a:tailEnd/>
          </a:ln>
        </p:spPr>
      </p:pic>
      <p:sp>
        <p:nvSpPr>
          <p:cNvPr id="6" name="TextBox 5"/>
          <p:cNvSpPr txBox="1"/>
          <p:nvPr/>
        </p:nvSpPr>
        <p:spPr>
          <a:xfrm>
            <a:off x="642938" y="142875"/>
            <a:ext cx="5429250" cy="8124825"/>
          </a:xfrm>
          <a:prstGeom prst="rect">
            <a:avLst/>
          </a:prstGeom>
        </p:spPr>
        <p:style>
          <a:lnRef idx="2">
            <a:schemeClr val="dk1"/>
          </a:lnRef>
          <a:fillRef idx="1001">
            <a:schemeClr val="lt1"/>
          </a:fillRef>
          <a:effectRef idx="0">
            <a:schemeClr val="dk1"/>
          </a:effectRef>
          <a:fontRef idx="minor">
            <a:schemeClr val="dk1"/>
          </a:fontRef>
        </p:style>
        <p:txBody>
          <a:bodyPr>
            <a:spAutoFit/>
          </a:bodyPr>
          <a:lstStyle/>
          <a:p>
            <a:pPr algn="just">
              <a:defRPr/>
            </a:pPr>
            <a:r>
              <a:rPr lang="ru-RU" b="1" u="sng" dirty="0">
                <a:latin typeface="Times New Roman" pitchFamily="18" charset="0"/>
                <a:cs typeface="Times New Roman" pitchFamily="18" charset="0"/>
              </a:rPr>
              <a:t>7 ноября 1917</a:t>
            </a:r>
            <a:r>
              <a:rPr lang="ru-RU" b="1" dirty="0">
                <a:latin typeface="Times New Roman" pitchFamily="18" charset="0"/>
                <a:cs typeface="Times New Roman" pitchFamily="18" charset="0"/>
              </a:rPr>
              <a:t> </a:t>
            </a:r>
            <a:r>
              <a:rPr lang="ru-RU" sz="1200" dirty="0">
                <a:latin typeface="Times New Roman" pitchFamily="18" charset="0"/>
                <a:cs typeface="Times New Roman" pitchFamily="18" charset="0"/>
              </a:rPr>
              <a:t>года по новому стилю, как было известно каждому советскому школьнику, был разрушен старый мир и началось строительство нового. С этого момента было решено отмечать каждую годовщину Великой Октябрьской социалистической революции.</a:t>
            </a:r>
          </a:p>
          <a:p>
            <a:pPr algn="just">
              <a:defRPr/>
            </a:pPr>
            <a:r>
              <a:rPr lang="ru-RU" sz="1200" dirty="0">
                <a:latin typeface="Times New Roman" pitchFamily="18" charset="0"/>
                <a:cs typeface="Times New Roman" pitchFamily="18" charset="0"/>
              </a:rPr>
              <a:t>... Слово Октябрь, написанное с большой буквы, означало именно день рождения революции – 7 ноября. Путаница со старым и новым стилями никого не смущала, и даже дети не спрашивали, почему Октябрь отмечается в ноябре. </a:t>
            </a:r>
          </a:p>
          <a:p>
            <a:pPr algn="just">
              <a:defRPr/>
            </a:pPr>
            <a:r>
              <a:rPr lang="ru-RU" sz="1200" dirty="0">
                <a:latin typeface="Times New Roman" pitchFamily="18" charset="0"/>
                <a:cs typeface="Times New Roman" pitchFamily="18" charset="0"/>
              </a:rPr>
              <a:t> Праздник 7 ноября в СССР был официальным выходным, в этот день на Красной площади проходили военные парады в присутствии высших лиц государства. Самым знаменитым стал парад 7 ноября 1941 года, проходивший во время Московской битвы, который должен был показать духовную стойкость народа. И действительно, буквально за два дня настроение народа изменилось - люди почувствовали мощь своей страны и приобрели уверенность в том, что победа будет за нами. </a:t>
            </a:r>
          </a:p>
          <a:p>
            <a:pPr algn="just">
              <a:defRPr/>
            </a:pPr>
            <a:r>
              <a:rPr lang="ru-RU" sz="1200" dirty="0">
                <a:latin typeface="Times New Roman" pitchFamily="18" charset="0"/>
                <a:cs typeface="Times New Roman" pitchFamily="18" charset="0"/>
              </a:rPr>
              <a:t> В советское время ко дню 7 ноября полагалось писать поздравительные открытки родным и близким, а почту накрывал предпраздничный аврал. С утра все просыпались в особом, торжественном настроении, смотрели по телевизору или слушали по радио парад на Красной площади. Журнал «Огонек» печатал стихи известных большевиков, например, бойца Первой Конной армии Федора Докукина:</a:t>
            </a:r>
          </a:p>
          <a:p>
            <a:pPr algn="ctr">
              <a:defRPr/>
            </a:pPr>
            <a:r>
              <a:rPr lang="ru-RU" sz="1200" dirty="0">
                <a:latin typeface="Times New Roman" pitchFamily="18" charset="0"/>
                <a:cs typeface="Times New Roman" pitchFamily="18" charset="0"/>
              </a:rPr>
              <a:t> В боях добыта слава нами!</a:t>
            </a:r>
          </a:p>
          <a:p>
            <a:pPr algn="ctr">
              <a:defRPr/>
            </a:pPr>
            <a:r>
              <a:rPr lang="ru-RU" sz="1200" dirty="0">
                <a:latin typeface="Times New Roman" pitchFamily="18" charset="0"/>
                <a:cs typeface="Times New Roman" pitchFamily="18" charset="0"/>
              </a:rPr>
              <a:t> Теперь, под знамя славы став, </a:t>
            </a:r>
          </a:p>
          <a:p>
            <a:pPr algn="ctr">
              <a:defRPr/>
            </a:pPr>
            <a:r>
              <a:rPr lang="ru-RU" sz="1200" dirty="0">
                <a:latin typeface="Times New Roman" pitchFamily="18" charset="0"/>
                <a:cs typeface="Times New Roman" pitchFamily="18" charset="0"/>
              </a:rPr>
              <a:t> Не опускай ты это знамя.</a:t>
            </a:r>
          </a:p>
          <a:p>
            <a:pPr algn="ctr">
              <a:defRPr/>
            </a:pPr>
            <a:r>
              <a:rPr lang="ru-RU" sz="1200" dirty="0">
                <a:latin typeface="Times New Roman" pitchFamily="18" charset="0"/>
                <a:cs typeface="Times New Roman" pitchFamily="18" charset="0"/>
              </a:rPr>
              <a:t> Учись! Держи сухим свой порох!</a:t>
            </a:r>
          </a:p>
          <a:p>
            <a:pPr algn="ctr">
              <a:defRPr/>
            </a:pPr>
            <a:r>
              <a:rPr lang="ru-RU" sz="1200" dirty="0">
                <a:latin typeface="Times New Roman" pitchFamily="18" charset="0"/>
                <a:cs typeface="Times New Roman" pitchFamily="18" charset="0"/>
              </a:rPr>
              <a:t> Узнает в том отплату ворог!</a:t>
            </a:r>
          </a:p>
          <a:p>
            <a:pPr algn="just">
              <a:defRPr/>
            </a:pPr>
            <a:r>
              <a:rPr lang="ru-RU" sz="1200" dirty="0">
                <a:latin typeface="Times New Roman" pitchFamily="18" charset="0"/>
                <a:cs typeface="Times New Roman" pitchFamily="18" charset="0"/>
              </a:rPr>
              <a:t> Нередки были праздничные застолья – до начала 70-х как празднование годовщины Октября, а потом – как повод для праздника. Мало осталось по-настоящему пламенных большевиков, способных написать такие строки:</a:t>
            </a:r>
          </a:p>
          <a:p>
            <a:pPr algn="ctr">
              <a:defRPr/>
            </a:pPr>
            <a:r>
              <a:rPr lang="ru-RU" sz="1200" dirty="0">
                <a:latin typeface="Times New Roman" pitchFamily="18" charset="0"/>
                <a:cs typeface="Times New Roman" pitchFamily="18" charset="0"/>
              </a:rPr>
              <a:t> Мой путь далек, мой путь тернист,</a:t>
            </a:r>
          </a:p>
          <a:p>
            <a:pPr algn="ctr">
              <a:defRPr/>
            </a:pPr>
            <a:r>
              <a:rPr lang="ru-RU" sz="1200" dirty="0">
                <a:latin typeface="Times New Roman" pitchFamily="18" charset="0"/>
                <a:cs typeface="Times New Roman" pitchFamily="18" charset="0"/>
              </a:rPr>
              <a:t> Но я иду – я коммунист!</a:t>
            </a:r>
          </a:p>
          <a:p>
            <a:pPr algn="ctr">
              <a:defRPr/>
            </a:pPr>
            <a:r>
              <a:rPr lang="ru-RU" sz="1200" dirty="0">
                <a:latin typeface="Times New Roman" pitchFamily="18" charset="0"/>
                <a:cs typeface="Times New Roman" pitchFamily="18" charset="0"/>
              </a:rPr>
              <a:t> Чрез дебри гор, уступы скал</a:t>
            </a:r>
          </a:p>
          <a:p>
            <a:pPr algn="ctr">
              <a:defRPr/>
            </a:pPr>
            <a:r>
              <a:rPr lang="ru-RU" sz="1200" dirty="0">
                <a:latin typeface="Times New Roman" pitchFamily="18" charset="0"/>
                <a:cs typeface="Times New Roman" pitchFamily="18" charset="0"/>
              </a:rPr>
              <a:t> Я все ж иду, хоть и устал.</a:t>
            </a:r>
          </a:p>
          <a:p>
            <a:pPr algn="ctr">
              <a:defRPr/>
            </a:pPr>
            <a:r>
              <a:rPr lang="ru-RU" sz="1200" dirty="0">
                <a:latin typeface="Times New Roman" pitchFamily="18" charset="0"/>
                <a:cs typeface="Times New Roman" pitchFamily="18" charset="0"/>
              </a:rPr>
              <a:t> Идей огонь горит в груди</a:t>
            </a:r>
          </a:p>
          <a:p>
            <a:pPr algn="ctr">
              <a:defRPr/>
            </a:pPr>
            <a:r>
              <a:rPr lang="ru-RU" sz="1200" dirty="0">
                <a:latin typeface="Times New Roman" pitchFamily="18" charset="0"/>
                <a:cs typeface="Times New Roman" pitchFamily="18" charset="0"/>
              </a:rPr>
              <a:t> И все зовет: «Иди, иди!»</a:t>
            </a:r>
          </a:p>
          <a:p>
            <a:pPr algn="ctr">
              <a:defRPr/>
            </a:pPr>
            <a:endParaRPr lang="ru-RU" sz="1200" dirty="0">
              <a:latin typeface="Times New Roman" pitchFamily="18" charset="0"/>
              <a:cs typeface="Times New Roman" pitchFamily="18" charset="0"/>
            </a:endParaRPr>
          </a:p>
          <a:p>
            <a:pPr algn="ctr">
              <a:defRPr/>
            </a:pPr>
            <a:endParaRPr lang="ru-RU" sz="1200" dirty="0">
              <a:latin typeface="Times New Roman" pitchFamily="18" charset="0"/>
              <a:cs typeface="Times New Roman" pitchFamily="18" charset="0"/>
            </a:endParaRPr>
          </a:p>
          <a:p>
            <a:pPr algn="ctr">
              <a:defRPr/>
            </a:pPr>
            <a:endParaRPr lang="ru-RU" sz="1200" b="1" dirty="0">
              <a:latin typeface="Times New Roman" pitchFamily="18" charset="0"/>
              <a:cs typeface="Times New Roman" pitchFamily="18" charset="0"/>
            </a:endParaRPr>
          </a:p>
          <a:p>
            <a:pPr algn="ctr">
              <a:defRPr/>
            </a:pPr>
            <a:endParaRPr lang="ru-RU" sz="1200" b="1" dirty="0">
              <a:latin typeface="Times New Roman" pitchFamily="18" charset="0"/>
              <a:cs typeface="Times New Roman" pitchFamily="18" charset="0"/>
            </a:endParaRPr>
          </a:p>
          <a:p>
            <a:pPr algn="ctr">
              <a:defRPr/>
            </a:pPr>
            <a:endParaRPr lang="ru-RU" sz="1200" b="1" dirty="0">
              <a:latin typeface="Times New Roman" pitchFamily="18" charset="0"/>
              <a:cs typeface="Times New Roman" pitchFamily="18" charset="0"/>
            </a:endParaRPr>
          </a:p>
          <a:p>
            <a:pPr algn="ctr">
              <a:defRPr/>
            </a:pPr>
            <a:endParaRPr lang="ru-RU" sz="1200" b="1" dirty="0">
              <a:latin typeface="Times New Roman" pitchFamily="18" charset="0"/>
              <a:cs typeface="Times New Roman" pitchFamily="18" charset="0"/>
            </a:endParaRPr>
          </a:p>
          <a:p>
            <a:pPr algn="ctr">
              <a:defRPr/>
            </a:pPr>
            <a:endParaRPr lang="ru-RU" sz="1200" b="1" dirty="0">
              <a:latin typeface="Times New Roman" pitchFamily="18" charset="0"/>
              <a:cs typeface="Times New Roman" pitchFamily="18" charset="0"/>
            </a:endParaRPr>
          </a:p>
          <a:p>
            <a:pPr algn="ctr">
              <a:defRPr/>
            </a:pPr>
            <a:endParaRPr lang="ru-RU" sz="1200" dirty="0">
              <a:latin typeface="Times New Roman" pitchFamily="18" charset="0"/>
              <a:cs typeface="Times New Roman" pitchFamily="18" charset="0"/>
            </a:endParaRPr>
          </a:p>
          <a:p>
            <a:pPr>
              <a:defRPr/>
            </a:pPr>
            <a:endParaRPr lang="ru-RU" sz="1200" dirty="0">
              <a:latin typeface="Times New Roman" pitchFamily="18" charset="0"/>
              <a:cs typeface="Times New Roman" pitchFamily="18" charset="0"/>
            </a:endParaRPr>
          </a:p>
        </p:txBody>
      </p:sp>
      <p:pic>
        <p:nvPicPr>
          <p:cNvPr id="7" name="Рисунок 6" descr="7 ноября.jpg"/>
          <p:cNvPicPr>
            <a:picLocks noChangeAspect="1"/>
          </p:cNvPicPr>
          <p:nvPr/>
        </p:nvPicPr>
        <p:blipFill>
          <a:blip r:embed="rId4" cstate="email"/>
          <a:stretch>
            <a:fillRect/>
          </a:stretch>
        </p:blipFill>
        <p:spPr>
          <a:xfrm>
            <a:off x="1928802" y="6429388"/>
            <a:ext cx="2890840" cy="17225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C61C80C2-B21F-4F2C-95FA-9BDDE5453969}" type="slidenum">
              <a:rPr lang="ru-RU" sz="1600" b="1" smtClean="0">
                <a:solidFill>
                  <a:schemeClr val="tx1"/>
                </a:solidFill>
                <a:latin typeface="Times New Roman" pitchFamily="18" charset="0"/>
                <a:cs typeface="Times New Roman" pitchFamily="18" charset="0"/>
              </a:rPr>
              <a:pPr algn="ctr"/>
              <a:t>7</a:t>
            </a:fld>
            <a:endParaRPr lang="ru-RU" sz="1600" b="1" smtClean="0">
              <a:solidFill>
                <a:schemeClr val="tx1"/>
              </a:solidFill>
              <a:latin typeface="Times New Roman" pitchFamily="18" charset="0"/>
              <a:cs typeface="Times New Roman" pitchFamily="18" charset="0"/>
            </a:endParaRPr>
          </a:p>
        </p:txBody>
      </p:sp>
      <p:pic>
        <p:nvPicPr>
          <p:cNvPr id="16387" name="Рисунок 4" descr="мил.jpg"/>
          <p:cNvPicPr>
            <a:picLocks noChangeAspect="1"/>
          </p:cNvPicPr>
          <p:nvPr/>
        </p:nvPicPr>
        <p:blipFill>
          <a:blip r:embed="rId2" cstate="email"/>
          <a:srcRect/>
          <a:stretch>
            <a:fillRect/>
          </a:stretch>
        </p:blipFill>
        <p:spPr bwMode="auto">
          <a:xfrm>
            <a:off x="214290" y="214282"/>
            <a:ext cx="6286500" cy="4572000"/>
          </a:xfrm>
          <a:prstGeom prst="rect">
            <a:avLst/>
          </a:prstGeom>
          <a:noFill/>
          <a:ln w="9525">
            <a:noFill/>
            <a:miter lim="800000"/>
            <a:headEnd/>
            <a:tailEnd/>
          </a:ln>
        </p:spPr>
      </p:pic>
      <p:sp>
        <p:nvSpPr>
          <p:cNvPr id="16388" name="TextBox 5"/>
          <p:cNvSpPr txBox="1">
            <a:spLocks noChangeArrowheads="1"/>
          </p:cNvSpPr>
          <p:nvPr/>
        </p:nvSpPr>
        <p:spPr bwMode="auto">
          <a:xfrm>
            <a:off x="142875" y="4714875"/>
            <a:ext cx="6429375" cy="4340225"/>
          </a:xfrm>
          <a:prstGeom prst="rect">
            <a:avLst/>
          </a:prstGeom>
          <a:noFill/>
          <a:ln w="9525">
            <a:noFill/>
            <a:miter lim="800000"/>
            <a:headEnd/>
            <a:tailEnd/>
          </a:ln>
        </p:spPr>
        <p:txBody>
          <a:bodyPr>
            <a:spAutoFit/>
          </a:bodyPr>
          <a:lstStyle/>
          <a:p>
            <a:pPr algn="just"/>
            <a:r>
              <a:rPr lang="ru-RU" sz="1200">
                <a:latin typeface="Times New Roman" pitchFamily="18" charset="0"/>
                <a:cs typeface="Times New Roman" pitchFamily="18" charset="0"/>
              </a:rPr>
              <a:t>Каждый год </a:t>
            </a:r>
            <a:r>
              <a:rPr lang="ru-RU" b="1">
                <a:latin typeface="Times New Roman" pitchFamily="18" charset="0"/>
                <a:cs typeface="Times New Roman" pitchFamily="18" charset="0"/>
              </a:rPr>
              <a:t>10 ноября </a:t>
            </a:r>
            <a:r>
              <a:rPr lang="ru-RU" sz="1200">
                <a:latin typeface="Times New Roman" pitchFamily="18" charset="0"/>
                <a:cs typeface="Times New Roman" pitchFamily="18" charset="0"/>
              </a:rPr>
              <a:t>органы внутренних дел отмечают свой профессиональный праздник – День милиции. Указ об этом празднике был принят Президиумом Верховного Совета СССР за № 3018-Х от 1 октября 1980 года. По Указу «О праздничных и памятных днях» 10 ноября стал государственным профессиональным праздником. В дальнейшем День милиции был упомянут в новой редакции Указа Президиума Верховного Совета СССР № 9724-XI от 1 ноября 1988 года «О внесении изменений в законодательство СССР о праздничных и памятных днях». Произошел термин милиция от латинского "militia"</a:t>
            </a:r>
            <a:r>
              <a:rPr lang="ru-RU" sz="1200" b="1">
                <a:latin typeface="Times New Roman" pitchFamily="18" charset="0"/>
                <a:cs typeface="Times New Roman" pitchFamily="18" charset="0"/>
              </a:rPr>
              <a:t> </a:t>
            </a:r>
            <a:r>
              <a:rPr lang="ru-RU" sz="1200">
                <a:latin typeface="Times New Roman" pitchFamily="18" charset="0"/>
                <a:cs typeface="Times New Roman" pitchFamily="18" charset="0"/>
              </a:rPr>
              <a:t>– войско</a:t>
            </a:r>
            <a:r>
              <a:rPr lang="ru-RU" sz="1200" b="1">
                <a:latin typeface="Times New Roman" pitchFamily="18" charset="0"/>
                <a:cs typeface="Times New Roman" pitchFamily="18" charset="0"/>
              </a:rPr>
              <a:t>.</a:t>
            </a:r>
          </a:p>
          <a:p>
            <a:pPr algn="just"/>
            <a:endParaRPr lang="ru-RU" sz="1200" b="1">
              <a:latin typeface="Times New Roman" pitchFamily="18" charset="0"/>
              <a:cs typeface="Times New Roman" pitchFamily="18" charset="0"/>
            </a:endParaRPr>
          </a:p>
          <a:p>
            <a:pPr algn="ctr"/>
            <a:r>
              <a:rPr lang="ru-RU" b="1" u="sng">
                <a:latin typeface="Times New Roman" pitchFamily="18" charset="0"/>
                <a:cs typeface="Times New Roman" pitchFamily="18" charset="0"/>
              </a:rPr>
              <a:t>История праздника День милиции</a:t>
            </a:r>
          </a:p>
          <a:p>
            <a:pPr algn="ctr"/>
            <a:endParaRPr lang="ru-RU" sz="1200" b="1">
              <a:latin typeface="Times New Roman" pitchFamily="18" charset="0"/>
              <a:cs typeface="Times New Roman" pitchFamily="18" charset="0"/>
            </a:endParaRPr>
          </a:p>
          <a:p>
            <a:pPr algn="just"/>
            <a:r>
              <a:rPr lang="ru-RU" sz="1200">
                <a:latin typeface="Times New Roman" pitchFamily="18" charset="0"/>
                <a:cs typeface="Times New Roman" pitchFamily="18" charset="0"/>
              </a:rPr>
              <a:t>История российской милиции, и собственно история праздника День милиции, а в данный момент полиции, идет со времен правления Петра I. Российский Император в 1715 году создает в Российской Империи службу охраны общественного порядка. Название дал – полиция. В переводе с греческого полиция значит – управление государством. Во времена правления Александра I 8 сентября 1802 году было образовано Министерство Внутренних Дел Российской Империи. В функции министерства входило – обеспечение пожарной безопасности, борьба с беглыми и дезертирами, установление и поддержание порядка, курирование приютов, обустройство дорог, надзор за уплатой налогов, контроль медицины, почты, торговли. Возможно праздник День милиции можно было учредить уже в те далекие времена. К 1810 году из ведения Министерства Внутренних Дел было убрано руководство полицией.</a:t>
            </a:r>
          </a:p>
          <a:p>
            <a:endParaRPr lang="ru-RU" sz="1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2"/>
          </p:nvPr>
        </p:nvSpPr>
        <p:spPr bwMode="auto">
          <a:xfrm>
            <a:off x="214313" y="8715375"/>
            <a:ext cx="6527800" cy="246063"/>
          </a:xfrm>
          <a:noFill/>
          <a:ln>
            <a:miter lim="800000"/>
            <a:headEnd/>
            <a:tailEnd/>
          </a:ln>
        </p:spPr>
        <p:txBody>
          <a:bodyPr wrap="square" lIns="91440" tIns="45720" rIns="91440" bIns="45720" numCol="1" anchor="t" anchorCtr="0" compatLnSpc="1">
            <a:prstTxWarp prst="textNoShape">
              <a:avLst/>
            </a:prstTxWarp>
          </a:bodyPr>
          <a:lstStyle/>
          <a:p>
            <a:pPr algn="ctr"/>
            <a:fld id="{E77BFC6E-093B-4E40-9B8B-48830E8E1000}" type="slidenum">
              <a:rPr lang="ru-RU" sz="1600" b="1" smtClean="0">
                <a:solidFill>
                  <a:schemeClr val="tx1"/>
                </a:solidFill>
                <a:latin typeface="Times New Roman" pitchFamily="18" charset="0"/>
                <a:cs typeface="Times New Roman" pitchFamily="18" charset="0"/>
              </a:rPr>
              <a:pPr algn="ctr"/>
              <a:t>8</a:t>
            </a:fld>
            <a:endParaRPr lang="ru-RU" sz="1600" b="1" smtClean="0">
              <a:solidFill>
                <a:schemeClr val="tx1"/>
              </a:solidFill>
              <a:latin typeface="Times New Roman" pitchFamily="18" charset="0"/>
              <a:cs typeface="Times New Roman" pitchFamily="18" charset="0"/>
            </a:endParaRPr>
          </a:p>
        </p:txBody>
      </p:sp>
      <p:sp>
        <p:nvSpPr>
          <p:cNvPr id="17411" name="TextBox 4"/>
          <p:cNvSpPr txBox="1">
            <a:spLocks noChangeArrowheads="1"/>
          </p:cNvSpPr>
          <p:nvPr/>
        </p:nvSpPr>
        <p:spPr bwMode="auto">
          <a:xfrm>
            <a:off x="285750" y="357188"/>
            <a:ext cx="6357938" cy="5540375"/>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 </a:t>
            </a:r>
            <a:r>
              <a:rPr lang="ru-RU" sz="1200">
                <a:latin typeface="Times New Roman" pitchFamily="18" charset="0"/>
                <a:cs typeface="Times New Roman" pitchFamily="18" charset="0"/>
              </a:rPr>
              <a:t>Было создано Министерство полиции. В 1908 году 6 июля выпущен закон о том, что при полицейских управлениях всех городов и уездов сыскных отделений, которые будут заниматься оперативно-розыскной деятельностью. Современный вид милиция приобрела в Союзе Советских Социалистических Республик. 10 ноября 1917 года Постановлением Народного комиссариата по внутренним делам была создана милиция, взамен российской полиции, которая занималась охраной общественного порядка. До 1946 года милиция находилась в составе НКВД, затем она стала относиться к Министерству внутренних дел.</a:t>
            </a:r>
          </a:p>
          <a:p>
            <a:endParaRPr lang="ru-RU" sz="1200" b="1">
              <a:latin typeface="Times New Roman" pitchFamily="18" charset="0"/>
              <a:cs typeface="Times New Roman" pitchFamily="18" charset="0"/>
            </a:endParaRPr>
          </a:p>
          <a:p>
            <a:pPr algn="ctr"/>
            <a:r>
              <a:rPr lang="ru-RU" b="1" u="sng">
                <a:latin typeface="Times New Roman" pitchFamily="18" charset="0"/>
                <a:cs typeface="Times New Roman" pitchFamily="18" charset="0"/>
              </a:rPr>
              <a:t>Традиции Дня милиции</a:t>
            </a:r>
          </a:p>
          <a:p>
            <a:pPr algn="ctr"/>
            <a:endParaRPr lang="ru-RU" sz="1200" b="1">
              <a:latin typeface="Times New Roman" pitchFamily="18" charset="0"/>
              <a:cs typeface="Times New Roman" pitchFamily="18" charset="0"/>
            </a:endParaRPr>
          </a:p>
          <a:p>
            <a:pPr algn="just"/>
            <a:r>
              <a:rPr lang="ru-RU" sz="1200">
                <a:latin typeface="Times New Roman" pitchFamily="18" charset="0"/>
                <a:cs typeface="Times New Roman" pitchFamily="18" charset="0"/>
              </a:rPr>
              <a:t>В настоящее время есть милиция общественной безопасности и милиция криминальная. За всю историю МВД пережило огромное число реорганизаций, преобразований, но не смотря на все это служащие этого органа власти всегда находились на посту и на страже наших интересов и интересов нашей страны. Работа милиции настолько важна, что даже свой профессиональный праздник ее сотрудники отмечают прямо на рабочем месте. Главным подарком для них, так сложилось исторически, является большой праздничный концерт, который транслируют центральные каналы нашего телевидения. В 2010 году 10 ноября сотрудники милиции последний раз отмечали свой праздник День милиции. С этого момента началась очередная реорганизация Министерства внутренних органов, в результате которой милицию переименовали в полицию. Несмотря на эти изменения, каждый год сотрудники полиции вспоминают своих погибших в борьбе с криминальными элементами товарищей. К памятникам и мемориалам несут цветы и венки родственники и сослуживцы. По статистике, сотни полицейских гибнут при исполнении своего долга. Полицейские не только охраняют общественный порядок в населенных пунктах России, но и участвуют в компаниях в горячих точках. Отношение к полиции в нашей стране было всегда неоднозначно. Их и любят, и ненавидят. Но, так уж складывается, если у нас происходит что-то, мы сразу обращаемся за помощью именно к полицейским.</a:t>
            </a:r>
          </a:p>
          <a:p>
            <a:endParaRPr lang="ru-RU" sz="1200">
              <a:latin typeface="Times New Roman" pitchFamily="18" charset="0"/>
              <a:cs typeface="Times New Roman" pitchFamily="18" charset="0"/>
            </a:endParaRPr>
          </a:p>
          <a:p>
            <a:endParaRPr lang="ru-RU" sz="1200"/>
          </a:p>
        </p:txBody>
      </p:sp>
      <p:pic>
        <p:nvPicPr>
          <p:cNvPr id="6" name="Рисунок 5" descr="мил 3.jpg"/>
          <p:cNvPicPr>
            <a:picLocks noChangeAspect="1"/>
          </p:cNvPicPr>
          <p:nvPr/>
        </p:nvPicPr>
        <p:blipFill>
          <a:blip r:embed="rId2" cstate="email"/>
          <a:stretch>
            <a:fillRect/>
          </a:stretch>
        </p:blipFill>
        <p:spPr>
          <a:xfrm>
            <a:off x="285727" y="5715008"/>
            <a:ext cx="2500331" cy="1875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мил 2.jpg"/>
          <p:cNvPicPr>
            <a:picLocks noChangeAspect="1"/>
          </p:cNvPicPr>
          <p:nvPr/>
        </p:nvPicPr>
        <p:blipFill>
          <a:blip r:embed="rId3" cstate="email"/>
          <a:stretch>
            <a:fillRect/>
          </a:stretch>
        </p:blipFill>
        <p:spPr>
          <a:xfrm>
            <a:off x="3500438" y="5786446"/>
            <a:ext cx="2428892" cy="1821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милиция.jpg"/>
          <p:cNvPicPr>
            <a:picLocks noChangeAspect="1"/>
          </p:cNvPicPr>
          <p:nvPr/>
        </p:nvPicPr>
        <p:blipFill>
          <a:blip r:embed="rId4" cstate="email"/>
          <a:stretch>
            <a:fillRect/>
          </a:stretch>
        </p:blipFill>
        <p:spPr>
          <a:xfrm>
            <a:off x="1928802" y="7358083"/>
            <a:ext cx="2269207" cy="1285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2"/>
          </p:nvPr>
        </p:nvSpPr>
        <p:spPr bwMode="auto">
          <a:xfrm>
            <a:off x="214313" y="8631238"/>
            <a:ext cx="6527800" cy="330200"/>
          </a:xfrm>
          <a:noFill/>
          <a:ln>
            <a:miter lim="800000"/>
            <a:headEnd/>
            <a:tailEnd/>
          </a:ln>
        </p:spPr>
        <p:txBody>
          <a:bodyPr wrap="square" lIns="91440" tIns="45720" rIns="91440" bIns="45720" numCol="1" anchor="t" anchorCtr="0" compatLnSpc="1">
            <a:prstTxWarp prst="textNoShape">
              <a:avLst/>
            </a:prstTxWarp>
          </a:bodyPr>
          <a:lstStyle/>
          <a:p>
            <a:pPr algn="ctr"/>
            <a:fld id="{E25BC020-A496-4A37-8080-02F3CA8C37E3}" type="slidenum">
              <a:rPr lang="ru-RU" sz="1600" b="1" smtClean="0">
                <a:solidFill>
                  <a:schemeClr val="tx1"/>
                </a:solidFill>
                <a:latin typeface="Times New Roman" pitchFamily="18" charset="0"/>
                <a:cs typeface="Times New Roman" pitchFamily="18" charset="0"/>
              </a:rPr>
              <a:pPr algn="ctr"/>
              <a:t>9</a:t>
            </a:fld>
            <a:endParaRPr lang="ru-RU" sz="1600" b="1" smtClean="0">
              <a:solidFill>
                <a:schemeClr val="tx1"/>
              </a:solidFill>
              <a:latin typeface="Times New Roman" pitchFamily="18" charset="0"/>
              <a:cs typeface="Times New Roman" pitchFamily="18" charset="0"/>
            </a:endParaRPr>
          </a:p>
        </p:txBody>
      </p:sp>
      <p:pic>
        <p:nvPicPr>
          <p:cNvPr id="18435" name="Рисунок 2" descr="10.jpg"/>
          <p:cNvPicPr>
            <a:picLocks noChangeAspect="1"/>
          </p:cNvPicPr>
          <p:nvPr/>
        </p:nvPicPr>
        <p:blipFill>
          <a:blip r:embed="rId2" cstate="email"/>
          <a:srcRect/>
          <a:stretch>
            <a:fillRect/>
          </a:stretch>
        </p:blipFill>
        <p:spPr bwMode="auto">
          <a:xfrm>
            <a:off x="214313" y="214313"/>
            <a:ext cx="3889375" cy="2571750"/>
          </a:xfrm>
          <a:prstGeom prst="rect">
            <a:avLst/>
          </a:prstGeom>
          <a:noFill/>
          <a:ln w="9525">
            <a:noFill/>
            <a:miter lim="800000"/>
            <a:headEnd/>
            <a:tailEnd/>
          </a:ln>
        </p:spPr>
      </p:pic>
      <p:sp>
        <p:nvSpPr>
          <p:cNvPr id="18436" name="TextBox 3"/>
          <p:cNvSpPr txBox="1">
            <a:spLocks noChangeArrowheads="1"/>
          </p:cNvSpPr>
          <p:nvPr/>
        </p:nvSpPr>
        <p:spPr bwMode="auto">
          <a:xfrm>
            <a:off x="4286250" y="857250"/>
            <a:ext cx="2286000" cy="2124075"/>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В Казани 17 ноября в 19:25 при посадке разбился самолет Boeing 737, на котором было 44 пассажира, а также 6 членов экипажа - все они погибли. Воздушное судно принадлежало авиакомпании «Татарстан», и по всем сведениям, на момент отправки в Казань было исправным. </a:t>
            </a:r>
          </a:p>
        </p:txBody>
      </p:sp>
      <p:sp>
        <p:nvSpPr>
          <p:cNvPr id="18437" name="TextBox 5"/>
          <p:cNvSpPr txBox="1">
            <a:spLocks noChangeArrowheads="1"/>
          </p:cNvSpPr>
          <p:nvPr/>
        </p:nvSpPr>
        <p:spPr bwMode="auto">
          <a:xfrm>
            <a:off x="214313" y="2857500"/>
            <a:ext cx="6429375" cy="5632450"/>
          </a:xfrm>
          <a:prstGeom prst="rect">
            <a:avLst/>
          </a:prstGeom>
          <a:noFill/>
          <a:ln w="9525">
            <a:noFill/>
            <a:miter lim="800000"/>
            <a:headEnd/>
            <a:tailEnd/>
          </a:ln>
        </p:spPr>
        <p:txBody>
          <a:bodyPr>
            <a:spAutoFit/>
          </a:bodyPr>
          <a:lstStyle/>
          <a:p>
            <a:pPr algn="just"/>
            <a:r>
              <a:rPr lang="ru-RU" sz="1200" b="1">
                <a:latin typeface="Times New Roman" pitchFamily="18" charset="0"/>
                <a:cs typeface="Times New Roman" pitchFamily="18" charset="0"/>
              </a:rPr>
              <a:t>Данный полет был рейсовым, самолет вылетел из московского аэропорта «Домодедово» точно по расписанию в 18:25. Основные причины крушения на данный момент уточняются, но есть достоверные данные, что воздушное судно уходило на второй круг для более безопасной посадки.</a:t>
            </a:r>
          </a:p>
          <a:p>
            <a:pPr algn="just"/>
            <a:r>
              <a:rPr lang="ru-RU" sz="1200" b="1">
                <a:latin typeface="Times New Roman" pitchFamily="18" charset="0"/>
                <a:cs typeface="Times New Roman" pitchFamily="18" charset="0"/>
              </a:rPr>
              <a:t>«Этот самолет ушел на второй круг, чтобы не подвергать риску безопасность пассажиров. Но при повторной попытке приземлиться самолет шел слишком низко, пилот начал поднимать самолет. «Нос» лайнера слишком сильно задрался, а попытка выровнять судно не помогла. Самолет «нырнул» вниз и разбился между старой и новой взлетной полосой»</a:t>
            </a:r>
          </a:p>
          <a:p>
            <a:pPr algn="just"/>
            <a:r>
              <a:rPr lang="ru-RU" sz="1200" b="1">
                <a:latin typeface="Times New Roman" pitchFamily="18" charset="0"/>
                <a:cs typeface="Times New Roman" pitchFamily="18" charset="0"/>
              </a:rPr>
              <a:t>Максим Соколов озвучил журналистам 5 основных версий крушения "Боинга" в Казани:</a:t>
            </a:r>
          </a:p>
          <a:p>
            <a:pPr algn="just"/>
            <a:r>
              <a:rPr lang="ru-RU" sz="1200" b="1">
                <a:latin typeface="Times New Roman" pitchFamily="18" charset="0"/>
                <a:cs typeface="Times New Roman" pitchFamily="18" charset="0"/>
              </a:rPr>
              <a:t> 1. Ошибка пилотирования</a:t>
            </a:r>
          </a:p>
          <a:p>
            <a:pPr algn="just"/>
            <a:r>
              <a:rPr lang="ru-RU" sz="1200" b="1">
                <a:latin typeface="Times New Roman" pitchFamily="18" charset="0"/>
                <a:cs typeface="Times New Roman" pitchFamily="18" charset="0"/>
              </a:rPr>
              <a:t> 2. Техническая неисправность</a:t>
            </a:r>
          </a:p>
          <a:p>
            <a:pPr algn="just"/>
            <a:r>
              <a:rPr lang="ru-RU" sz="1200" b="1">
                <a:latin typeface="Times New Roman" pitchFamily="18" charset="0"/>
                <a:cs typeface="Times New Roman" pitchFamily="18" charset="0"/>
              </a:rPr>
              <a:t> 3. Некачественное топливо</a:t>
            </a:r>
          </a:p>
          <a:p>
            <a:pPr algn="just"/>
            <a:r>
              <a:rPr lang="ru-RU" sz="1200" b="1">
                <a:latin typeface="Times New Roman" pitchFamily="18" charset="0"/>
                <a:cs typeface="Times New Roman" pitchFamily="18" charset="0"/>
              </a:rPr>
              <a:t> 4. Ошибки в работе наземных служб</a:t>
            </a:r>
          </a:p>
          <a:p>
            <a:pPr algn="just"/>
            <a:r>
              <a:rPr lang="ru-RU" sz="1200" b="1">
                <a:latin typeface="Times New Roman" pitchFamily="18" charset="0"/>
                <a:cs typeface="Times New Roman" pitchFamily="18" charset="0"/>
              </a:rPr>
              <a:t> 5. Неблагоприятные погодные условия</a:t>
            </a:r>
          </a:p>
          <a:p>
            <a:pPr algn="just"/>
            <a:r>
              <a:rPr lang="ru-RU" sz="1200" b="1">
                <a:latin typeface="Times New Roman" pitchFamily="18" charset="0"/>
                <a:cs typeface="Times New Roman" pitchFamily="18" charset="0"/>
              </a:rPr>
              <a:t>Большой резонанс прошел по социальным сетям в Интернете. Многие люди со всех уголков мира выражали свое соболезнование родственникам и близким погибших. Также свои соболезнования принесли многие дипломатические послы зарубежных стран, совет ООН и представители компании Boeing, которые направляются в Казань, чтобы помочь в расследовании катастрофы. Сейчас практически все казанские группы в социальных сетях, независимо от тематики, освещают ситуацию в аэропорту Казани. Несмотря на то, что это горе стало общим для многих людей, находились люди, которые не понимали, почему по «Первому каналу» был отменен КВН, а был запущен прямой эфир про ситуацию в Казани. Также на страницах погибших людей в социальной сети VK некоторые люди оставляли записи оскорбительного характера. Сейчас возможность оставлять посты на этих страницах заблокированы администрацией ресурса.</a:t>
            </a:r>
          </a:p>
          <a:p>
            <a:pPr algn="just"/>
            <a:r>
              <a:rPr lang="ru-RU" sz="1200" b="1">
                <a:latin typeface="Times New Roman" pitchFamily="18" charset="0"/>
                <a:cs typeface="Times New Roman" pitchFamily="18" charset="0"/>
              </a:rPr>
              <a:t>Очень много внимания привлек пост Григория Бусарева про катастрофу в Казани. Он заявил, что летел на этом самолете в Москву за несколько часов до аварии. Уже тогда он чувствовал, что с самолетом есть проблемы. По своим ощущениям он говорит, что самолет только чудом не разбился еще при посадке в Москве.</a:t>
            </a:r>
            <a:endParaRPr lang="ru-RU"/>
          </a:p>
        </p:txBody>
      </p:sp>
      <p:sp>
        <p:nvSpPr>
          <p:cNvPr id="18438" name="TextBox 5"/>
          <p:cNvSpPr txBox="1">
            <a:spLocks noChangeArrowheads="1"/>
          </p:cNvSpPr>
          <p:nvPr/>
        </p:nvSpPr>
        <p:spPr bwMode="auto">
          <a:xfrm>
            <a:off x="4214813" y="285750"/>
            <a:ext cx="2500312" cy="369888"/>
          </a:xfrm>
          <a:prstGeom prst="rect">
            <a:avLst/>
          </a:prstGeom>
          <a:solidFill>
            <a:srgbClr val="C0C0C0"/>
          </a:solidFill>
          <a:ln w="9525">
            <a:noFill/>
            <a:miter lim="800000"/>
            <a:headEnd/>
            <a:tailEnd/>
          </a:ln>
        </p:spPr>
        <p:txBody>
          <a:bodyPr>
            <a:spAutoFit/>
          </a:bodyPr>
          <a:lstStyle/>
          <a:p>
            <a:pPr algn="ctr"/>
            <a:r>
              <a:rPr lang="ru-RU" b="1" u="sng">
                <a:latin typeface="Times New Roman" pitchFamily="18" charset="0"/>
                <a:cs typeface="Times New Roman" pitchFamily="18" charset="0"/>
              </a:rPr>
              <a:t>Катастрофа в Казани.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806</TotalTime>
  <Words>4073</Words>
  <Application>Microsoft Office PowerPoint</Application>
  <PresentationFormat>Экран (4:3)</PresentationFormat>
  <Paragraphs>392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Православная страница Празднование Казанской иконы Божией Матери </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Школа</cp:lastModifiedBy>
  <cp:revision>85</cp:revision>
  <dcterms:created xsi:type="dcterms:W3CDTF">2013-11-18T07:27:06Z</dcterms:created>
  <dcterms:modified xsi:type="dcterms:W3CDTF">2015-01-23T07:14:12Z</dcterms:modified>
</cp:coreProperties>
</file>