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83" r:id="rId4"/>
    <p:sldId id="282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78" r:id="rId13"/>
    <p:sldId id="279" r:id="rId14"/>
    <p:sldId id="267" r:id="rId15"/>
    <p:sldId id="285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0" r:id="rId26"/>
    <p:sldId id="280" r:id="rId27"/>
    <p:sldId id="286" r:id="rId28"/>
    <p:sldId id="287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91810" cy="982462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>
                    <a:tint val="75000"/>
                  </a:schemeClr>
                </a:solidFill>
              </a:rPr>
              <a:t>ОГКУСО СРЦ для несовершеннолетних </a:t>
            </a:r>
            <a:br>
              <a:rPr lang="ru-RU" sz="280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tint val="75000"/>
                  </a:schemeClr>
                </a:solidFill>
              </a:rPr>
              <a:t>г. Ангарска </a:t>
            </a:r>
            <a:endParaRPr lang="ru-RU" sz="2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573016"/>
            <a:ext cx="3347864" cy="23762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</a:t>
            </a:r>
            <a:r>
              <a:rPr lang="ru-RU" sz="2800" dirty="0" smtClean="0"/>
              <a:t>оциальный педагог</a:t>
            </a:r>
          </a:p>
          <a:p>
            <a:pPr algn="ctr"/>
            <a:r>
              <a:rPr lang="ru-RU" sz="2800" dirty="0" smtClean="0"/>
              <a:t>Рубцова </a:t>
            </a:r>
            <a:r>
              <a:rPr lang="ru-RU" sz="2800" dirty="0" smtClean="0"/>
              <a:t>Татьяна Юрьевна</a:t>
            </a:r>
            <a:endParaRPr lang="ru-RU" sz="2800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85918" y="6143644"/>
            <a:ext cx="5929354" cy="7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tx1">
                    <a:tint val="75000"/>
                  </a:schemeClr>
                </a:solidFill>
              </a:rPr>
              <a:t>г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Ангарск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6832"/>
            <a:ext cx="8244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Полость 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рта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196752"/>
            <a:ext cx="4392488" cy="2088232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Простуда на губах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– это признак того, что «спящий» вирус простого герпеса I типа очнулся. Это происходит из-за снижения иммунитета под влиянием простуды, гриппа, различных эмоциональных расстройств и многих других причин.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3284984"/>
            <a:ext cx="5050904" cy="4061048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Целоваться Вам категорически запрещено, а также пользоваться общей посудой с Вашими близкими.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Пользуйтесь специальными кремами и мазями на основе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ацикловира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они помогают быстрому заживлению простуды. Если простуда не проходит в течение 10 дней – обратитесь к врачу простуда – может сигнализировать о серьезных заболеваниях.</a:t>
            </a:r>
          </a:p>
        </p:txBody>
      </p:sp>
      <p:pic>
        <p:nvPicPr>
          <p:cNvPr id="6" name="Рисунок 5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2216711" cy="162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IL_1573_lo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628800"/>
            <a:ext cx="2170307" cy="150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Уход за губами</a:t>
            </a:r>
            <a:endParaRPr lang="ru-RU" sz="54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Язык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91264" cy="218884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 представляет собой мышечный орган, который, являясь органом вкуса, участвует также в глотании и артикуляции речи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0_2c98c_3b34c08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9029">
            <a:off x="-289888" y="3142403"/>
            <a:ext cx="3707364" cy="247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1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9884">
            <a:off x="6104660" y="3407229"/>
            <a:ext cx="2852022" cy="214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7.jpg"/>
          <p:cNvPicPr>
            <a:picLocks noChangeAspect="1"/>
          </p:cNvPicPr>
          <p:nvPr/>
        </p:nvPicPr>
        <p:blipFill>
          <a:blip r:embed="rId4" cstate="print"/>
          <a:srcRect l="5962" t="4641" r="5962" b="5901"/>
          <a:stretch>
            <a:fillRect/>
          </a:stretch>
        </p:blipFill>
        <p:spPr>
          <a:xfrm rot="21004618">
            <a:off x="3449761" y="3544331"/>
            <a:ext cx="279107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22951_8111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1" cy="6858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24936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b="1" i="1" u="sng" dirty="0" smtClean="0">
                <a:solidFill>
                  <a:schemeClr val="accent1">
                    <a:lumMod val="75000"/>
                  </a:schemeClr>
                </a:solidFill>
              </a:rPr>
              <a:t>Функции языка многообразны:</a:t>
            </a:r>
            <a:endParaRPr lang="ru-RU" sz="32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Участвует в процессе обработки пищи </a:t>
            </a:r>
            <a:r>
              <a:rPr lang="ru-RU" dirty="0" smtClean="0"/>
              <a:t>в полости рта, способствуя ее перемещению при жевании, перемешиванию со слюной, обеспечивает вместе с мягким небом и глоткой проглатывание пищевого комка;</a:t>
            </a:r>
          </a:p>
          <a:p>
            <a:pPr algn="r">
              <a:buFont typeface="Wingdings" pitchFamily="2" charset="2"/>
              <a:buChar char="Ø"/>
            </a:pPr>
            <a:r>
              <a:rPr lang="ru-RU" dirty="0" smtClean="0"/>
              <a:t>движения мышц языка принимают </a:t>
            </a:r>
            <a:r>
              <a:rPr lang="ru-RU" i="1" dirty="0" smtClean="0"/>
              <a:t>участие в формировании звуков речи</a:t>
            </a:r>
            <a:r>
              <a:rPr lang="ru-RU" dirty="0" smtClean="0"/>
              <a:t>, а также музыкальных звуков, оказывают влияние на артикуляцию и тембр голоса;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слизистой оболочке языка, ее сосочках </a:t>
            </a:r>
            <a:r>
              <a:rPr lang="ru-RU" i="1" dirty="0" smtClean="0"/>
              <a:t>сосредоточена основная часть рецепторного аппарата </a:t>
            </a:r>
            <a:r>
              <a:rPr lang="ru-RU" dirty="0" smtClean="0"/>
              <a:t>органа вкуса.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Зубы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4680520" cy="4896544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   </a:t>
            </a:r>
            <a:r>
              <a:rPr lang="ru-RU" sz="3500" b="1" i="1" u="sng" dirty="0" smtClean="0">
                <a:latin typeface="Times New Roman" pitchFamily="18" charset="0"/>
                <a:cs typeface="Times New Roman" pitchFamily="18" charset="0"/>
              </a:rPr>
              <a:t>Зубы</a:t>
            </a:r>
            <a:r>
              <a:rPr lang="ru-RU" sz="3500" i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образования, состоящие в основном из твердых тканей, предназначены для первичной механической обработки пищи. У человека также участвуют в образовании звуков речи, а также являются важной частью широкой улыбки.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a00d834529df769e200e54f22eda08834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1578">
            <a:off x="5009300" y="1126360"/>
            <a:ext cx="3521968" cy="203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10221710_zubi.jpg"/>
          <p:cNvPicPr>
            <a:picLocks noChangeAspect="1"/>
          </p:cNvPicPr>
          <p:nvPr/>
        </p:nvPicPr>
        <p:blipFill>
          <a:blip r:embed="rId3" cstate="print"/>
          <a:srcRect r="-84" b="8421"/>
          <a:stretch>
            <a:fillRect/>
          </a:stretch>
        </p:blipFill>
        <p:spPr>
          <a:xfrm rot="811810">
            <a:off x="5017286" y="3800006"/>
            <a:ext cx="3452640" cy="236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bo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8823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Зубы делятся на 4 типа: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91264" cy="492514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Резцы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smtClean="0"/>
              <a:t>— передние зубы, которые прорезаются первыми у детей, служат для захватывания и разрезания пищи;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Клыки</a:t>
            </a:r>
            <a:r>
              <a:rPr lang="ru-RU" dirty="0" smtClean="0"/>
              <a:t> — конусовидные зубы, которые служат для разрывания и удержания пищи;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Премоляры</a:t>
            </a:r>
            <a:r>
              <a:rPr lang="ru-RU" dirty="0" smtClean="0"/>
              <a:t> (предкоренные или малые коренные);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Моляры</a:t>
            </a:r>
            <a:r>
              <a:rPr lang="ru-RU" dirty="0" smtClean="0"/>
              <a:t> (коренные) — задние зубы, которые служат для перетирания пищи, имеют три корня на верхней челюсти и два — на нижней.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Гигиена полости рта</a:t>
            </a:r>
            <a:endParaRPr lang="ru-RU" sz="4800" b="1" dirty="0"/>
          </a:p>
        </p:txBody>
      </p:sp>
      <p:pic>
        <p:nvPicPr>
          <p:cNvPr id="4" name="Рисунок 3" descr="zubb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225777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tty_rf_photo_of_woman_gargling.jpg"/>
          <p:cNvPicPr>
            <a:picLocks noChangeAspect="1"/>
          </p:cNvPicPr>
          <p:nvPr/>
        </p:nvPicPr>
        <p:blipFill>
          <a:blip r:embed="rId3" cstate="print"/>
          <a:srcRect r="11664"/>
          <a:stretch>
            <a:fillRect/>
          </a:stretch>
        </p:blipFill>
        <p:spPr>
          <a:xfrm>
            <a:off x="2411760" y="4941120"/>
            <a:ext cx="2491929" cy="191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Гигиена полости рта является средством предупреждения кариеса зубов, пародонтоза, неприятного запаха из полости рта и других стоматологических заболеваний. Она включает в себя как ежедневную чистку, так и профессиональную, которую производит врач-стоматолог.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процедура включает в себя удаление зубного камня (минерализированного налёта), который может образоваться даже при тщательных чистках щеткой и зубной нитью.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Стоматологические заболевания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29809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Зубной налет;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Кариес;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Пародонт;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Зубной камень.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glubokiy-karies.jpg"/>
          <p:cNvPicPr>
            <a:picLocks noChangeAspect="1"/>
          </p:cNvPicPr>
          <p:nvPr/>
        </p:nvPicPr>
        <p:blipFill>
          <a:blip r:embed="rId2" cstate="print"/>
          <a:srcRect b="14470"/>
          <a:stretch>
            <a:fillRect/>
          </a:stretch>
        </p:blipFill>
        <p:spPr>
          <a:xfrm>
            <a:off x="3995936" y="1340768"/>
            <a:ext cx="3317354" cy="217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ub%20do.jpg"/>
          <p:cNvPicPr>
            <a:picLocks noChangeAspect="1"/>
          </p:cNvPicPr>
          <p:nvPr/>
        </p:nvPicPr>
        <p:blipFill>
          <a:blip r:embed="rId3" cstate="print"/>
          <a:srcRect l="4326" t="5796" r="5113" b="7135"/>
          <a:stretch>
            <a:fillRect/>
          </a:stretch>
        </p:blipFill>
        <p:spPr>
          <a:xfrm>
            <a:off x="5868144" y="3501008"/>
            <a:ext cx="3007719" cy="170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725144"/>
            <a:ext cx="2858840" cy="185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45580_w640_h640_state1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05064"/>
            <a:ext cx="2471936" cy="185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Зубной налет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 рту каждого человека живет огромное количество бактерий. Они питаются той же пищей, что и человек и выделяют отходы. При низком уровне </a:t>
            </a:r>
            <a:r>
              <a:rPr lang="ru-RU" b="1" dirty="0" smtClean="0"/>
              <a:t>индивидуальной гигиены полости рта</a:t>
            </a:r>
            <a:r>
              <a:rPr lang="ru-RU" dirty="0" smtClean="0"/>
              <a:t> или ее отсутствии, количество и качество бактерий увеличивается в десятки, сотни раз за очень короткое время, что способствует образованию </a:t>
            </a:r>
            <a:r>
              <a:rPr lang="ru-RU" b="1" dirty="0" smtClean="0"/>
              <a:t>зубного налета</a:t>
            </a:r>
            <a:r>
              <a:rPr lang="ru-RU" dirty="0" smtClean="0"/>
              <a:t> на зубах.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0328"/>
            <a:ext cx="3923928" cy="297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5320081_1249781646_mouth.jpg"/>
          <p:cNvPicPr>
            <a:picLocks noChangeAspect="1"/>
          </p:cNvPicPr>
          <p:nvPr/>
        </p:nvPicPr>
        <p:blipFill>
          <a:blip r:embed="rId3" cstate="print"/>
          <a:srcRect l="24276" r="32851"/>
          <a:stretch>
            <a:fillRect/>
          </a:stretch>
        </p:blipFill>
        <p:spPr>
          <a:xfrm>
            <a:off x="5220072" y="3952875"/>
            <a:ext cx="216024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88640"/>
            <a:ext cx="8229600" cy="4525963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ru-RU" b="1" dirty="0" smtClean="0"/>
              <a:t>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Полость 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является началом пищеварительного аппарата. Спереди она ограничена губами, сверху — твердым и мягким нёбом, снизу — мышцами, образующими дно полости рта, и языком, а по бокам — щеками. Открывается полость рта поперечной ротовой щелью, ограниченной губами.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Кариес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352928" cy="2592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Зубной налет</a:t>
            </a:r>
            <a:r>
              <a:rPr lang="ru-RU" dirty="0" smtClean="0"/>
              <a:t> является причиной возникновения </a:t>
            </a:r>
            <a:r>
              <a:rPr lang="ru-RU" b="1" dirty="0" smtClean="0"/>
              <a:t>кариеса</a:t>
            </a:r>
            <a:r>
              <a:rPr lang="ru-RU" dirty="0" smtClean="0"/>
              <a:t>. </a:t>
            </a:r>
            <a:r>
              <a:rPr lang="ru-RU" b="1" dirty="0" smtClean="0"/>
              <a:t>Кариес </a:t>
            </a:r>
            <a:r>
              <a:rPr lang="ru-RU" dirty="0" smtClean="0"/>
              <a:t>поражает сначала </a:t>
            </a:r>
            <a:r>
              <a:rPr lang="ru-RU" b="1" dirty="0" smtClean="0"/>
              <a:t>эмаль зуба</a:t>
            </a:r>
            <a:r>
              <a:rPr lang="ru-RU" dirty="0" smtClean="0"/>
              <a:t>, затем </a:t>
            </a:r>
            <a:r>
              <a:rPr lang="ru-RU" b="1" dirty="0" smtClean="0"/>
              <a:t>дентин</a:t>
            </a:r>
            <a:r>
              <a:rPr lang="ru-RU" dirty="0" smtClean="0"/>
              <a:t>. Если </a:t>
            </a:r>
            <a:r>
              <a:rPr lang="ru-RU" b="1" dirty="0" smtClean="0"/>
              <a:t>кариес</a:t>
            </a:r>
            <a:r>
              <a:rPr lang="ru-RU" dirty="0" smtClean="0"/>
              <a:t> не лечить, то процесс переходит на </a:t>
            </a:r>
            <a:r>
              <a:rPr lang="ru-RU" b="1" dirty="0" smtClean="0"/>
              <a:t>пульпу</a:t>
            </a:r>
            <a:r>
              <a:rPr lang="ru-RU" dirty="0" smtClean="0"/>
              <a:t> коронки, а затем на </a:t>
            </a:r>
            <a:r>
              <a:rPr lang="ru-RU" b="1" dirty="0" smtClean="0"/>
              <a:t>пульпу </a:t>
            </a:r>
            <a:r>
              <a:rPr lang="ru-RU" dirty="0" smtClean="0"/>
              <a:t>корня (пульпит). Это причиняет сильную боль, воспалительный процесс доходит до верхушки корня. </a:t>
            </a:r>
            <a:endParaRPr lang="ru-RU" dirty="0"/>
          </a:p>
        </p:txBody>
      </p:sp>
      <p:pic>
        <p:nvPicPr>
          <p:cNvPr id="4" name="Рисунок 3" descr="Кариес_ Клиника Копыло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861048"/>
            <a:ext cx="8568952" cy="273630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Пародонт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/>
              <a:t>Зубной камень</a:t>
            </a:r>
            <a:r>
              <a:rPr lang="ru-RU" dirty="0" smtClean="0"/>
              <a:t> разрушает зубодесневые соединения, и микробы устремляются в глубь, поражая десну, </a:t>
            </a:r>
            <a:r>
              <a:rPr lang="ru-RU" dirty="0" err="1" smtClean="0"/>
              <a:t>периодонтальные</a:t>
            </a:r>
            <a:r>
              <a:rPr lang="ru-RU" dirty="0" smtClean="0"/>
              <a:t> связки и кость - это и есть </a:t>
            </a:r>
            <a:r>
              <a:rPr lang="ru-RU" b="1" dirty="0" err="1" smtClean="0"/>
              <a:t>пародонтит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Главным признаком </a:t>
            </a:r>
            <a:r>
              <a:rPr lang="ru-RU" b="1" dirty="0" err="1" smtClean="0"/>
              <a:t>пародонтита</a:t>
            </a:r>
            <a:r>
              <a:rPr lang="ru-RU" dirty="0" smtClean="0"/>
              <a:t> является образование кармана - углубление между зубом и десной. Эти карманы, как правило, очень трудно или вообще невозможно очистить, и они становятся идеальной средой для жизнедеятельности бактерий. Врач специальным инструментом зондом измеряют глубину карманов, чтоб спланировать лечение.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начале и протекании болезни могут свидетельствовать следующие признаки: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86569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Кровотечение десен при чистке зубной щеткой или чистке нитью межзубных промежутков;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рыхлые, отечные или болезненные десны;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десны, достаточно далеко отошедшие от зубов;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подвижность зубов;</a:t>
            </a:r>
          </a:p>
          <a:p>
            <a:endParaRPr lang="ru-RU" dirty="0" smtClean="0"/>
          </a:p>
          <a:p>
            <a:r>
              <a:rPr lang="ru-RU" dirty="0" smtClean="0"/>
              <a:t>изменение положения зубов в прикусе, что свидетельствует об изменениях в костной ткани, окружающей зубы.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Зубной камень 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11683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Зубной камень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известковые отложения коричневатого оттенка, которые чаще всего образуются на внутренней поверхности нижних резцов.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is-pl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4104456" cy="195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1-0029-1-gigiena_zubnoy_kamen_pretknoven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7301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pPr algn="ctr"/>
            <a:r>
              <a:rPr lang="ru-RU" sz="5400" b="1" dirty="0" smtClean="0"/>
              <a:t>Причины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43528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/>
              <a:t>Зубной камень может появиться, если человек:</a:t>
            </a:r>
          </a:p>
          <a:p>
            <a:r>
              <a:rPr lang="ru-RU" dirty="0" smtClean="0"/>
              <a:t>Совсем не чистит зубы, забывает их чистить регулярно (утром и вечером) или чистит их неправильно; </a:t>
            </a:r>
          </a:p>
          <a:p>
            <a:r>
              <a:rPr lang="ru-RU" dirty="0" smtClean="0"/>
              <a:t>пользуется некачественными зубными пастами и щетками;</a:t>
            </a:r>
          </a:p>
          <a:p>
            <a:r>
              <a:rPr lang="ru-RU" dirty="0" smtClean="0"/>
              <a:t>привык есть только мягкую пищу;</a:t>
            </a:r>
          </a:p>
          <a:p>
            <a:r>
              <a:rPr lang="ru-RU" dirty="0" smtClean="0"/>
              <a:t>жует только одной стороной челюсти (правой или левой);</a:t>
            </a:r>
          </a:p>
          <a:p>
            <a:r>
              <a:rPr lang="ru-RU" dirty="0" smtClean="0"/>
              <a:t>страдает нарушением</a:t>
            </a:r>
          </a:p>
          <a:p>
            <a:pPr>
              <a:buNone/>
            </a:pPr>
            <a:r>
              <a:rPr lang="ru-RU" dirty="0" smtClean="0"/>
              <a:t> обмена веществ.</a:t>
            </a:r>
          </a:p>
          <a:p>
            <a:endParaRPr lang="ru-RU" dirty="0"/>
          </a:p>
        </p:txBody>
      </p:sp>
      <p:pic>
        <p:nvPicPr>
          <p:cNvPr id="4" name="Рисунок 3" descr="1306674501_zu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735" y="4532400"/>
            <a:ext cx="3500265" cy="23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122899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Интересные факты о зубах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Как известно</a:t>
            </a:r>
            <a:r>
              <a:rPr lang="ru-RU" dirty="0" smtClean="0"/>
              <a:t>, у обычного человека на протяжении жизни зубы меняются дважды: вначале появляется 20 молочных зубов, а затем 32 истинных зуба. Кстати, название "молочные зубы” дал Гиппократ, который был убежден, что самые первые зубы ребенка формируются из молока;</a:t>
            </a:r>
          </a:p>
          <a:p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Зубная эмаль </a:t>
            </a:r>
            <a:r>
              <a:rPr lang="ru-RU" dirty="0" smtClean="0"/>
              <a:t>- самая твердая ткань, производимая организмом человека;</a:t>
            </a:r>
          </a:p>
          <a:p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Зуб</a:t>
            </a:r>
            <a:r>
              <a:rPr lang="ru-RU" dirty="0" smtClean="0"/>
              <a:t> - единственная часть человеческого организма, которая неспособна к самовосстановлению;</a:t>
            </a:r>
          </a:p>
          <a:p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Несмотря на то</a:t>
            </a:r>
            <a:r>
              <a:rPr lang="ru-RU" dirty="0" smtClean="0"/>
              <a:t>, что кальций необходим для костных тканей, 99% всего кальция в организме находится в зубах.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/>
          <a:lstStyle/>
          <a:p>
            <a:pPr algn="ctr"/>
            <a:r>
              <a:rPr lang="ru-RU" sz="6000" b="1" dirty="0" smtClean="0"/>
              <a:t>Слюна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373616" cy="3096344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 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Слюна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прозрачная бесцветная жидкость, жидкая биологическая среда организма выделяемая в полость рта тремя парами крупных слюнных желез (подчелюстные, околоушные, подъязычные) и множеством мелких слюнных желез полости рта.</a:t>
            </a:r>
          </a:p>
        </p:txBody>
      </p:sp>
      <p:pic>
        <p:nvPicPr>
          <p:cNvPr id="4" name="Рисунок 3" descr="image-28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93096"/>
            <a:ext cx="3747657" cy="239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225155 (1).jpg"/>
          <p:cNvPicPr>
            <a:picLocks noChangeAspect="1"/>
          </p:cNvPicPr>
          <p:nvPr/>
        </p:nvPicPr>
        <p:blipFill>
          <a:blip r:embed="rId3" cstate="print"/>
          <a:srcRect r="17280"/>
          <a:stretch>
            <a:fillRect/>
          </a:stretch>
        </p:blipFill>
        <p:spPr>
          <a:xfrm>
            <a:off x="4716016" y="4149080"/>
            <a:ext cx="4136531" cy="250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Зачем нужна слюна?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30529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Количество выделяемой слюны в сутки у здорового человека составляет примерно 1,5 литра;</a:t>
            </a:r>
          </a:p>
          <a:p>
            <a:pPr algn="r">
              <a:buFont typeface="Wingdings" pitchFamily="2" charset="2"/>
              <a:buChar char="ü"/>
            </a:pPr>
            <a:r>
              <a:rPr lang="ru-RU" dirty="0" smtClean="0"/>
              <a:t>слюна защищает наши зубы от потери важных минеральных веществ. Например, она способствует расщеплению кальция и попаданию его в организм вместе с пищей;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0" y="4005064"/>
            <a:ext cx="4291952" cy="259228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слюна позволяет нам получить наслаждение от еды, стимулируя вкусовые рецепторы на поверхности языка;</a:t>
            </a:r>
          </a:p>
          <a:p>
            <a:pPr algn="r">
              <a:buFont typeface="Wingdings" pitchFamily="2" charset="2"/>
              <a:buChar char="ü"/>
            </a:pPr>
            <a:r>
              <a:rPr lang="ru-RU" dirty="0" smtClean="0"/>
              <a:t>слюна восстанавливает потерю влаги  при разговоре  и дыхании;</a:t>
            </a:r>
            <a:endParaRPr lang="ru-RU" dirty="0"/>
          </a:p>
        </p:txBody>
      </p:sp>
      <p:pic>
        <p:nvPicPr>
          <p:cNvPr id="8" name="Рисунок 7" descr="x_49c54a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37112"/>
            <a:ext cx="2514600" cy="211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99769514_conversation1.jpg"/>
          <p:cNvPicPr>
            <a:picLocks noChangeAspect="1"/>
          </p:cNvPicPr>
          <p:nvPr/>
        </p:nvPicPr>
        <p:blipFill>
          <a:blip r:embed="rId3" cstate="print"/>
          <a:srcRect l="2829" r="3212"/>
          <a:stretch>
            <a:fillRect/>
          </a:stretch>
        </p:blipFill>
        <p:spPr>
          <a:xfrm>
            <a:off x="4716016" y="1340768"/>
            <a:ext cx="374477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a-obed-kushaem-v-ofi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509120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429000"/>
            <a:ext cx="4320480" cy="30963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слюна увлажняет пищу, и это одно из самых главных её свойств. Без слюны процесс глотания был бы вообще невозможным;</a:t>
            </a:r>
          </a:p>
          <a:p>
            <a:pPr algn="r"/>
            <a:r>
              <a:rPr lang="ru-RU" dirty="0" smtClean="0"/>
              <a:t>слюна является природной  смазкой для наших зубов и десен, предохраняя их от изнашивания;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27984" y="332656"/>
            <a:ext cx="4320480" cy="39170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слюна участвует в обмене веществ в эмали зубов, тем самым участвует в процессах  её питания, укрепления минеральными веществами и защите;</a:t>
            </a:r>
          </a:p>
          <a:p>
            <a:pPr algn="r"/>
            <a:r>
              <a:rPr lang="ru-RU" dirty="0" smtClean="0"/>
              <a:t>слюна обладает дезинфицирующим действием за счет входящих в её состав веществ и поэтому в ротовой полости человека происходит защита от бактерий и вирусов.</a:t>
            </a:r>
          </a:p>
          <a:p>
            <a:endParaRPr lang="ru-RU" dirty="0"/>
          </a:p>
        </p:txBody>
      </p:sp>
      <p:pic>
        <p:nvPicPr>
          <p:cNvPr id="6" name="Рисунок 5" descr="4LThmMT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36323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_f42952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61048"/>
            <a:ext cx="2505580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_4464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625776"/>
            <a:ext cx="1790430" cy="223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22340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Будьте</a:t>
            </a:r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здоровы</a:t>
            </a:r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32" descr="MC900432461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356992"/>
            <a:ext cx="3138808" cy="3017891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5  0.06 0.07989  C 0.06 0.13182  0.03 0.15046  0.012 0.15845  L -0.012 0.16644  C -0.03 0.17442  -0.06 0.1944  -0.06 0.25298  C -0.06 0.29026  -0.033 0.33287  0 0.33287  C 0.033 0.33287  0.06 0.29026  0.06 0.25298  C 0.06 0.1944  0.03 0.17442  0.012 0.16644  L -0.012 0.15845  C -0.03 0.15046  -0.06 0.13182  -0.06 0.07989  C -0.06 0.03595  -0.033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79695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Ротовая полость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91264" cy="518457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/>
              <a:t>Помимо того, что рот очень полезен для общения, он обладает рядом важных функций в процессе пищеварения: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600" dirty="0" smtClean="0"/>
          </a:p>
          <a:p>
            <a:r>
              <a:rPr lang="ru-RU" sz="2600" b="1" u="sng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Пережёвывание</a:t>
            </a:r>
            <a:r>
              <a:rPr lang="ru-RU" sz="2600" smtClean="0"/>
              <a:t>, </a:t>
            </a:r>
            <a:r>
              <a:rPr lang="ru-RU" sz="2600" dirty="0" smtClean="0"/>
              <a:t>формально определяемому как мастикация (механическое измельчение пищи);</a:t>
            </a:r>
          </a:p>
          <a:p>
            <a:r>
              <a:rPr lang="ru-RU" sz="2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жевательные движения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600" dirty="0" smtClean="0"/>
              <a:t>увеличивают приток крови к органам ротовой полости и нижней части головы;</a:t>
            </a:r>
          </a:p>
          <a:p>
            <a:r>
              <a:rPr lang="ru-RU" sz="2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слюна</a:t>
            </a:r>
            <a:r>
              <a:rPr lang="ru-RU" sz="2600" dirty="0" smtClean="0"/>
              <a:t> - секрет слюнных желез во рту помогает подготовить пищу к проглатыванию, под её воздействием начинается химический распад углеводов;</a:t>
            </a:r>
          </a:p>
          <a:p>
            <a:r>
              <a:rPr lang="ru-RU" sz="2600" dirty="0" smtClean="0"/>
              <a:t> </a:t>
            </a:r>
            <a:r>
              <a:rPr lang="ru-RU" sz="2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вкусовые рецепторы </a:t>
            </a:r>
            <a:r>
              <a:rPr lang="ru-RU" sz="2600" dirty="0" smtClean="0"/>
              <a:t>на языке стимулируют выработку слюны. Исследования показали интересную особенность, что вкусовые предпочтения могут измениться в ответ на конкретные потребности организма.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320081_1249781646_mo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Губы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363272" cy="190080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Губы рта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это кожно-мышечные складки, окружающие вход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полость рта, — верхняя губа и нижняя губа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x_bd011588.jpg"/>
          <p:cNvPicPr>
            <a:picLocks noChangeAspect="1"/>
          </p:cNvPicPr>
          <p:nvPr/>
        </p:nvPicPr>
        <p:blipFill>
          <a:blip r:embed="rId2" cstate="print"/>
          <a:srcRect t="6168"/>
          <a:stretch>
            <a:fillRect/>
          </a:stretch>
        </p:blipFill>
        <p:spPr>
          <a:xfrm rot="20978350">
            <a:off x="3471556" y="4396932"/>
            <a:ext cx="2978043" cy="244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st-2-1102078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1436">
            <a:off x="70038" y="3360420"/>
            <a:ext cx="3246851" cy="243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en-lip-reduction.jpg"/>
          <p:cNvPicPr>
            <a:picLocks noChangeAspect="1"/>
          </p:cNvPicPr>
          <p:nvPr/>
        </p:nvPicPr>
        <p:blipFill>
          <a:blip r:embed="rId4" cstate="print"/>
          <a:srcRect t="36829"/>
          <a:stretch>
            <a:fillRect/>
          </a:stretch>
        </p:blipFill>
        <p:spPr>
          <a:xfrm rot="20658312">
            <a:off x="6047932" y="2914072"/>
            <a:ext cx="2868201" cy="208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363272" cy="3773016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Хороший наблюдатель, глядя на губы, может многое сказать о человеке: о его характере, настроении, возрасте и даже состоянии здоровья. Губы чрезвычайно чувствительны благодаря большому количеству нервных окончаний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_100639558.jpg"/>
          <p:cNvPicPr>
            <a:picLocks noChangeAspect="1"/>
          </p:cNvPicPr>
          <p:nvPr/>
        </p:nvPicPr>
        <p:blipFill>
          <a:blip r:embed="rId2" cstate="print"/>
          <a:srcRect t="33527" b="8578"/>
          <a:stretch>
            <a:fillRect/>
          </a:stretch>
        </p:blipFill>
        <p:spPr>
          <a:xfrm rot="355846">
            <a:off x="6006224" y="3101186"/>
            <a:ext cx="2655339" cy="153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st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86500">
            <a:off x="3158842" y="3710657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34731202_vol_032_ag139.jpg"/>
          <p:cNvPicPr>
            <a:picLocks noChangeAspect="1"/>
          </p:cNvPicPr>
          <p:nvPr/>
        </p:nvPicPr>
        <p:blipFill>
          <a:blip r:embed="rId4" cstate="print"/>
          <a:srcRect l="7560" t="44721" r="6257"/>
          <a:stretch>
            <a:fillRect/>
          </a:stretch>
        </p:blipFill>
        <p:spPr>
          <a:xfrm rot="603411">
            <a:off x="94826" y="5264124"/>
            <a:ext cx="2955876" cy="134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Уход за губами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4248472" cy="3240360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b="1" dirty="0" smtClean="0"/>
              <a:t>1.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Ваши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губы обветрились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то, скорее всего, Вы их часто облизываете. Эта привычка – результат стресса, нервного перенапряжения. Так как слюна быстро испаряется с губ, то они (губы) быстро становятся сухими. Прибавьте к этому холод, пыль и сильный ветер – это настоящий стресс для Ваших губ.</a:t>
            </a:r>
          </a:p>
          <a:p>
            <a:pPr algn="ctr" fontAlgn="base">
              <a:buNone/>
            </a:pPr>
            <a:r>
              <a:rPr lang="ru-RU" dirty="0" smtClean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1512" y="3977680"/>
            <a:ext cx="4392488" cy="2880320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Точно не массировать губы зубной щеткой, нельзя использовать грубый скраб.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Пользуйтесь гигиенической помадой. Это средство содержит массу необходимых веществ для кожи губ. Чем чаще Вы пользуетесь гигиенической помадой – тем лучше для Ваших губ.</a:t>
            </a:r>
          </a:p>
          <a:p>
            <a:endParaRPr lang="ru-RU" dirty="0"/>
          </a:p>
        </p:txBody>
      </p:sp>
      <p:pic>
        <p:nvPicPr>
          <p:cNvPr id="5" name="Рисунок 4" descr="28545077-lips.jpg"/>
          <p:cNvPicPr>
            <a:picLocks noChangeAspect="1"/>
          </p:cNvPicPr>
          <p:nvPr/>
        </p:nvPicPr>
        <p:blipFill>
          <a:blip r:embed="rId2" cstate="print"/>
          <a:srcRect l="26344" t="21311" b="42623"/>
          <a:stretch>
            <a:fillRect/>
          </a:stretch>
        </p:blipFill>
        <p:spPr>
          <a:xfrm>
            <a:off x="6688116" y="1340768"/>
            <a:ext cx="245588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rcRect l="6804" t="10125" r="7013" b="8876"/>
          <a:stretch>
            <a:fillRect/>
          </a:stretch>
        </p:blipFill>
        <p:spPr>
          <a:xfrm>
            <a:off x="4427984" y="2204864"/>
            <a:ext cx="27363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d82-030311_8.jpg"/>
          <p:cNvPicPr>
            <a:picLocks noChangeAspect="1"/>
          </p:cNvPicPr>
          <p:nvPr/>
        </p:nvPicPr>
        <p:blipFill>
          <a:blip r:embed="rId4" cstate="print"/>
          <a:srcRect t="5040" r="4241"/>
          <a:stretch>
            <a:fillRect/>
          </a:stretch>
        </p:blipFill>
        <p:spPr>
          <a:xfrm>
            <a:off x="611560" y="3933056"/>
            <a:ext cx="2736304" cy="271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412776"/>
            <a:ext cx="4608512" cy="2376264"/>
          </a:xfrm>
        </p:spPr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ru-RU" sz="2200" b="1" dirty="0" smtClean="0"/>
              <a:t>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Ваши 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губы шелушатся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то у Вас проблемы с обменом веществ, дефицитом витаминов А, Е и В, а также недостаточно влаги в организме. Иногда губы могут трескаться у людей, страдающих сахарным диабетом.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3501008"/>
            <a:ext cx="4038600" cy="3052936"/>
          </a:xfrm>
        </p:spPr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делать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Не смазывайте губы вазелином или глицерином, выходя на улицу, смазывайте губы гигиенической помадой.</a:t>
            </a:r>
          </a:p>
          <a:p>
            <a:pPr algn="ctr"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Проследите за собой, за Вашим «местом обитания». Возможно, в офисе, квартире, где Вы находитесь сухой воздух. Пропейте курс витаминов А и Е.</a:t>
            </a:r>
          </a:p>
          <a:p>
            <a:endParaRPr lang="ru-RU" dirty="0"/>
          </a:p>
        </p:txBody>
      </p:sp>
      <p:pic>
        <p:nvPicPr>
          <p:cNvPr id="6" name="Рисунок 5" descr="heavy-peeling.jpg"/>
          <p:cNvPicPr>
            <a:picLocks noChangeAspect="1"/>
          </p:cNvPicPr>
          <p:nvPr/>
        </p:nvPicPr>
        <p:blipFill>
          <a:blip r:embed="rId2" cstate="print"/>
          <a:srcRect l="11311" t="5001" r="12645" b="6801"/>
          <a:stretch>
            <a:fillRect/>
          </a:stretch>
        </p:blipFill>
        <p:spPr>
          <a:xfrm>
            <a:off x="683568" y="1210648"/>
            <a:ext cx="2664296" cy="229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19227"/>
            <a:ext cx="1872208" cy="273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rticle-1375864-0115336B000004B0-508_233x423.jpg"/>
          <p:cNvPicPr>
            <a:picLocks noChangeAspect="1"/>
          </p:cNvPicPr>
          <p:nvPr/>
        </p:nvPicPr>
        <p:blipFill>
          <a:blip r:embed="rId4" cstate="print"/>
          <a:srcRect t="3801" b="5901"/>
          <a:stretch>
            <a:fillRect/>
          </a:stretch>
        </p:blipFill>
        <p:spPr>
          <a:xfrm>
            <a:off x="7578533" y="3861048"/>
            <a:ext cx="1565467" cy="256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Уход за губами</a:t>
            </a:r>
            <a:endParaRPr lang="ru-RU" sz="54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4186808" cy="2476871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трескаются в уголках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чаще всего это случается от авитаминоза, а именно недостатка витамина В2, но также это может происходить и из-за несоблюдения гигиены. Это нужно срочно лечить, т.к. это не только очень болезненно, но и неудобно.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32040" y="1340768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отдирайте «корочки», регулярно смазывайте трещины гигиенической помадой или жирными кремами.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сходите к зубному, возможно, у Вас кариес или другие проблемы с полостью рта. Если Вы курите, постарайтесь делать это реже, чтобы не «травмировать» Ваши губы. Если же проблема трещин в уголках не проходит – срочно идите к врачу! Возможно у Вас более серьезные проблемы - стрептококки, стафилококки или дрожжеподобные грибы.</a:t>
            </a:r>
          </a:p>
          <a:p>
            <a:pPr fontAlgn="base">
              <a:buNone/>
            </a:pPr>
            <a:endParaRPr lang="ru-RU" dirty="0" smtClean="0"/>
          </a:p>
        </p:txBody>
      </p:sp>
      <p:pic>
        <p:nvPicPr>
          <p:cNvPr id="6" name="Рисунок 5" descr="393855394ca3e3867d3c0d0c65589e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8421">
            <a:off x="74003" y="3922538"/>
            <a:ext cx="3030285" cy="177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ubi4.jpg"/>
          <p:cNvPicPr>
            <a:picLocks noChangeAspect="1"/>
          </p:cNvPicPr>
          <p:nvPr/>
        </p:nvPicPr>
        <p:blipFill>
          <a:blip r:embed="rId3" cstate="print"/>
          <a:srcRect t="18452" b="23884"/>
          <a:stretch>
            <a:fillRect/>
          </a:stretch>
        </p:blipFill>
        <p:spPr>
          <a:xfrm rot="21147880">
            <a:off x="3042119" y="4439911"/>
            <a:ext cx="2376264" cy="208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Уход за губами</a:t>
            </a:r>
            <a:endParaRPr lang="ru-RU" sz="5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</TotalTime>
  <Words>551</Words>
  <Application>Microsoft Office PowerPoint</Application>
  <PresentationFormat>Экран (4:3)</PresentationFormat>
  <Paragraphs>104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ОГКУСО СРЦ для несовершеннолетних  г. Ангарска </vt:lpstr>
      <vt:lpstr>Слайд 2</vt:lpstr>
      <vt:lpstr>Ротовая полость</vt:lpstr>
      <vt:lpstr>Слайд 4</vt:lpstr>
      <vt:lpstr>Губы</vt:lpstr>
      <vt:lpstr>Слайд 6</vt:lpstr>
      <vt:lpstr>Уход за губами</vt:lpstr>
      <vt:lpstr>Уход за губами</vt:lpstr>
      <vt:lpstr>Уход за губами</vt:lpstr>
      <vt:lpstr>Уход за губами</vt:lpstr>
      <vt:lpstr>Язык</vt:lpstr>
      <vt:lpstr>Слайд 12</vt:lpstr>
      <vt:lpstr>Слайд 13</vt:lpstr>
      <vt:lpstr>Зубы</vt:lpstr>
      <vt:lpstr>Слайд 15</vt:lpstr>
      <vt:lpstr>Зубы делятся на 4 типа:</vt:lpstr>
      <vt:lpstr>Гигиена полости рта</vt:lpstr>
      <vt:lpstr>Стоматологические заболевания</vt:lpstr>
      <vt:lpstr>Зубной налет</vt:lpstr>
      <vt:lpstr>Кариес</vt:lpstr>
      <vt:lpstr>Пародонт</vt:lpstr>
      <vt:lpstr>О начале и протекании болезни могут свидетельствовать следующие признаки:</vt:lpstr>
      <vt:lpstr>Зубной камень </vt:lpstr>
      <vt:lpstr>Причины</vt:lpstr>
      <vt:lpstr>Интересные факты о зубах</vt:lpstr>
      <vt:lpstr>Слюна</vt:lpstr>
      <vt:lpstr>Зачем нужна слюна?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ОГКУСО СРЦ для несовершеннолетних  г. Ангарска </dc:title>
  <cp:lastModifiedBy>ДОМ</cp:lastModifiedBy>
  <cp:revision>65</cp:revision>
  <dcterms:modified xsi:type="dcterms:W3CDTF">2013-11-14T14:21:10Z</dcterms:modified>
</cp:coreProperties>
</file>