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</p:sldIdLst>
  <p:sldSz cx="7559675" cy="1008062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97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01-20T10:49:23.6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21618 13964,'73'37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Антонова Т.В. "Мы-дети солнца"
  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258FD5A-D15C-4A4E-9C70-2D5777022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31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85CC63A-105F-4FDC-AE8E-FA3CF282CC16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61229B6-57C4-4580-9B99-F0B0A989C4F8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141D1A-730B-4291-871B-56A16546C028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A11098-A7E4-4E2C-A576-3ABC98A81133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FDE7907-A4C1-4C1D-AAE0-672D8FB19708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AF2B41C-DE3F-433B-A500-07A0AEC08A04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3598250-6B0B-4A7E-99B9-461347B14388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975651D-C5C1-4804-B691-285CBF2E2D49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A93C80F-4BA6-42F1-AB9E-6F70D6E2EABA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17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B75EAF3-8105-4D60-9609-6D814B2C11EC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18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88A31D9-23A6-424C-B895-0C03C023622F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19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C4139C2-52CD-422E-BF49-0D0ED5E3C8B5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05439AE-BB5F-43CB-86BA-487E56EEE862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20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07F4703-F623-4269-A1EC-B82BD6ACF6A6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7464332-74A2-4BBE-B8D1-29584165BEE3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90EE37A-E96B-4CB5-9A76-B763B5434080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73852A1-535D-42B1-9828-E00D06894D3E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83985CB-483F-4F97-969C-7D0A287DCDCD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386F461-04AE-4B74-A7F9-C49736A0CF41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4FA8106-C00C-4C8C-93F2-D1D4F31F0688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BD972BA-FA94-44C7-A147-4D858034CC90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3A37E1B-63EC-48C9-9B5B-D3B16A314D51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Антонова Т.В. "Мы-дети солнца"
   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57A7416-7135-400A-AEA2-830DE1E69E5E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6475" y="812800"/>
            <a:ext cx="30051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738" y="3132138"/>
            <a:ext cx="6426200" cy="2160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5711825"/>
            <a:ext cx="5292725" cy="25765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B3C8-EB77-41C5-BBB8-EC9C451B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80AE-B566-4F8D-A17F-AE48C4BA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050" y="401638"/>
            <a:ext cx="1700213" cy="8609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01638"/>
            <a:ext cx="4949825" cy="8609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3A2F-D3EF-4A46-BC54-2CFE34744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6802438" cy="1681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53979-FADE-4656-8C82-BD703664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738" y="3132138"/>
            <a:ext cx="6426200" cy="2160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5711825"/>
            <a:ext cx="5292725" cy="25765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38EC-563E-413A-AD95-E3B2113B9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6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C8D3-27A9-4CC3-B3B8-C3A78351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2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6477000"/>
            <a:ext cx="6426200" cy="2003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4271963"/>
            <a:ext cx="6426200" cy="2205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0AEB-8221-4C59-837A-9A00BAFB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0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357438"/>
            <a:ext cx="3324225" cy="665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450" y="2357438"/>
            <a:ext cx="3325813" cy="665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B5AB-B8FB-48E4-8F83-2A506AF6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4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3225"/>
            <a:ext cx="6804025" cy="16811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255838"/>
            <a:ext cx="3340100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825" y="3197225"/>
            <a:ext cx="3340100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163" y="2255838"/>
            <a:ext cx="3341687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0163" y="3197225"/>
            <a:ext cx="3341687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FEA8-47DB-415C-BB12-A8D778702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5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877D-56A7-4FAA-9943-26B1A6475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9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8C28-16EC-40C1-A311-1A5C60007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58B7-B8B1-476A-A3BA-A1FB0F279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2487613" cy="1708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925" y="401638"/>
            <a:ext cx="4225925" cy="860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5" y="2109788"/>
            <a:ext cx="2487613" cy="6894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3FC3-FE06-4D5F-9120-D4395C305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7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8" y="7056438"/>
            <a:ext cx="4537075" cy="833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38" y="900113"/>
            <a:ext cx="453707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38" y="7889875"/>
            <a:ext cx="4537075" cy="118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7EB8-F5F8-48AA-9999-D0AE4FBF1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7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B79F-B67C-487C-BB46-2878136C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78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050" y="401638"/>
            <a:ext cx="1700213" cy="8607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01638"/>
            <a:ext cx="4949825" cy="8607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14D0-ED20-45C4-975D-999D25A21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11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6802438" cy="1681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357438"/>
            <a:ext cx="3324225" cy="6651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4450" y="2357438"/>
            <a:ext cx="3325813" cy="6651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74F3-F60D-4A89-BC7F-1D231AE4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9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6802438" cy="1681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377825" y="2357438"/>
            <a:ext cx="3324225" cy="66516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4450" y="2357438"/>
            <a:ext cx="3325813" cy="6651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614E-B056-4851-995C-EB70FC31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8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6477000"/>
            <a:ext cx="6426200" cy="2003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4271963"/>
            <a:ext cx="6426200" cy="2205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7AA9-7068-4954-B9AB-85E3E4AA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359025"/>
            <a:ext cx="3324225" cy="665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4450" y="2359025"/>
            <a:ext cx="3325813" cy="665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5560-97FA-423D-9CBC-DDBBAEF22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3225"/>
            <a:ext cx="6804025" cy="16811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255838"/>
            <a:ext cx="3340100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825" y="3197225"/>
            <a:ext cx="3340100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163" y="2255838"/>
            <a:ext cx="3341687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0163" y="3197225"/>
            <a:ext cx="3341687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99A8-B88D-43D6-9643-D6839D17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67D4-53A6-4701-A317-BBA9F55A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A2BD-C5CB-4563-BDE7-776ADDA31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401638"/>
            <a:ext cx="2487613" cy="1708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925" y="401638"/>
            <a:ext cx="4225925" cy="860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5" y="2109788"/>
            <a:ext cx="2487613" cy="6894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66B7-B9BC-4273-989A-E12776514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38" y="7056438"/>
            <a:ext cx="4537075" cy="833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38" y="900113"/>
            <a:ext cx="453707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38" y="7889875"/>
            <a:ext cx="4537075" cy="118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EE2A-451C-4F43-9838-D1B411C4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01638"/>
            <a:ext cx="68024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359025"/>
            <a:ext cx="6802438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792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25" y="9182100"/>
            <a:ext cx="1758950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586038" y="9182100"/>
            <a:ext cx="2393950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21313" y="9182100"/>
            <a:ext cx="1758950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E4DC2F6-30D4-4510-A56E-FC5F0549C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9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888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513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5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377825" y="9342438"/>
            <a:ext cx="1762125" cy="534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12.01.2012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582863" y="9342438"/>
            <a:ext cx="2393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Microsoft YaHei" pitchFamily="34" charset="-122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5418138" y="9342438"/>
            <a:ext cx="1762125" cy="534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2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3CCF4DD-28CC-4504-907D-6CEEF8F9D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01638"/>
            <a:ext cx="68024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357438"/>
            <a:ext cx="6802438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ad-lad.ru/rebusy/991-rebusy-dlja-detej-67-let.html" TargetMode="External"/><Relationship Id="rId2" Type="http://schemas.openxmlformats.org/officeDocument/2006/relationships/hyperlink" Target="http://allforchildren.ru/rebus/rebus2.php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9781C5EC-6F1D-40E1-866E-56D6DA11C16D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363026" y="3960192"/>
            <a:ext cx="68040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 anchor="ctr"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ru-RU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r>
              <a:rPr lang="en-US" alt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Конвенция о правах ребёнка</a:t>
            </a:r>
            <a:r>
              <a:rPr lang="en-US" alt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7782480" y="5027040"/>
              <a:ext cx="26640" cy="136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3120" y="5017680"/>
                <a:ext cx="45360" cy="3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1EC0EBA4-6948-4CA9-9E3E-C2C6B6072317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10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277813"/>
            <a:ext cx="6804025" cy="3322637"/>
          </a:xfrm>
        </p:spPr>
        <p:txBody>
          <a:bodyPr tIns="20160"/>
          <a:lstStyle/>
          <a:p>
            <a:pPr marL="80963" indent="-80963" algn="just" eaLnBrk="1">
              <a:lnSpc>
                <a:spcPct val="95000"/>
              </a:lnSpc>
              <a:tabLst>
                <a:tab pos="71913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z="3200" smtClean="0">
                <a:latin typeface="Times New Roman" pitchFamily="18" charset="0"/>
              </a:rPr>
              <a:t>Ребёнок регистрируется сразу же после рождения и с момента рождения  имеет  право  на ____ и на приобретение ____________, а также, насколько это возможно, право знать своих ___________ и право на их заботу.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19138" y="5327650"/>
            <a:ext cx="909637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имя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79838" y="6489700"/>
            <a:ext cx="2566987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  <a:tab pos="21717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  <a:tab pos="21717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гражданства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779838" y="5507038"/>
            <a:ext cx="2566987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  <a:tab pos="21717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  <a:tab pos="21717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квартиры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9138" y="7389813"/>
            <a:ext cx="2171700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  <a:tab pos="21717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  <a:tab pos="21717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родителей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5399088" y="7389813"/>
            <a:ext cx="909637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сон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719138" y="6407150"/>
            <a:ext cx="2171700" cy="603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0" tIns="20160" rIns="0" bIns="0" anchor="ctr"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  <a:tab pos="21717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  <a:tab pos="21717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5000"/>
              </a:lnSpc>
              <a:spcAft>
                <a:spcPct val="0"/>
              </a:spcAft>
            </a:pPr>
            <a:r>
              <a:rPr lang="en-US" altLang="ru-RU" sz="3200">
                <a:latin typeface="Times New Roman" pitchFamily="18" charset="0"/>
              </a:rPr>
              <a:t>друзей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095 -0.1586 L 0.62095 -0.4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1 -0.23091 L -0.12201 -0.48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3 -0.22019 L 0.11843 -0.470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2A8FFC04-204A-4380-8438-C65F170A9A83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11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54025"/>
            <a:ext cx="6804025" cy="1592263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4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2519363"/>
            <a:ext cx="6804025" cy="908050"/>
          </a:xfrm>
        </p:spPr>
        <p:txBody>
          <a:bodyPr tIns="42336"/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z="4800" i="1" u="sng" smtClean="0"/>
              <a:t>Дополни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4319588"/>
            <a:ext cx="61817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9072563"/>
            <a:ext cx="6875463" cy="939800"/>
          </a:xfrm>
        </p:spPr>
        <p:txBody>
          <a:bodyPr/>
          <a:lstStyle/>
          <a:p>
            <a:pPr eaLnBrk="1"/>
            <a:r>
              <a:rPr lang="ru-RU" altLang="ru-RU" sz="2800" b="1" smtClean="0"/>
              <a:t>Статья 6</a:t>
            </a:r>
            <a:r>
              <a:rPr lang="ru-RU" altLang="ru-RU" sz="2800" smtClean="0"/>
              <a:t>. </a:t>
            </a:r>
            <a:r>
              <a:rPr lang="ru-RU" altLang="ru-RU" sz="2800" i="1" smtClean="0"/>
              <a:t>Каждый ребёнок имеет право на жизнь и развитие</a:t>
            </a:r>
            <a:r>
              <a:rPr lang="ru-RU" altLang="ru-RU" sz="1800" i="1" smtClean="0"/>
              <a:t>.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1480E3D2-9AEC-4970-9056-66ABC0BFCD15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12</a:t>
            </a:fld>
            <a:endParaRPr lang="en-US" altLang="ru-RU" sz="1400" smtClean="0">
              <a:latin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52413"/>
            <a:ext cx="7058025" cy="865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084E79DC-F9BF-4464-AAC2-EDDD316D9C15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13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8785225"/>
            <a:ext cx="68421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/>
              <a:t>Статья 1.</a:t>
            </a:r>
            <a:r>
              <a:rPr lang="ru-RU" altLang="ru-RU" sz="2800"/>
              <a:t> Ребёнок – это каждый человек в мире, не достигший 18 лет.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287338"/>
            <a:ext cx="69850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924300" y="4032250"/>
            <a:ext cx="3168650" cy="1439863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6C7B2916-FCD1-4136-9F54-BDDAB5CFB81F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14</a:t>
            </a:fld>
            <a:endParaRPr lang="en-US" altLang="ru-RU" sz="1400" smtClean="0">
              <a:latin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87338"/>
            <a:ext cx="6769100" cy="80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95288" y="8640763"/>
            <a:ext cx="67691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/>
              <a:t>С</a:t>
            </a:r>
            <a:r>
              <a:rPr lang="ru-RU" altLang="ru-RU" sz="2800" b="1"/>
              <a:t>татья 2</a:t>
            </a:r>
            <a:r>
              <a:rPr lang="ru-RU" altLang="ru-RU" sz="2800"/>
              <a:t>. Все дети имеют одинаковые права и равную ценность. Никто не должен подвергаться дискриминации.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748BC45B-1A4C-43B1-9B9C-0DC395C79932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15</a:t>
            </a:fld>
            <a:endParaRPr lang="en-US" altLang="ru-RU" sz="1400" smtClean="0">
              <a:latin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3213"/>
            <a:ext cx="6985000" cy="83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195263" y="8799513"/>
            <a:ext cx="66976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/>
              <a:t>Статья 3</a:t>
            </a:r>
            <a:r>
              <a:rPr lang="ru-RU" altLang="ru-RU" sz="2800"/>
              <a:t>. В первую очередь должны учитываться интересы ребёнка.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9980A64B-628E-45AF-A03A-798760FB5122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16</a:t>
            </a:fld>
            <a:endParaRPr lang="en-US" altLang="ru-RU" sz="1400" smtClean="0">
              <a:latin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913563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250825" y="7985125"/>
            <a:ext cx="6553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/>
              <a:t>Статья 19</a:t>
            </a:r>
            <a:r>
              <a:rPr lang="ru-RU" altLang="ru-RU" sz="2800"/>
              <a:t>. Ребёнок имеет право на защиту от физического и психического насилия, от отсутствия ухода или использования родителями или опекунами в их интересах.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ABC12D16-D98C-4156-8610-1855B3FF22F2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17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01638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5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2359025"/>
            <a:ext cx="6804025" cy="701675"/>
          </a:xfrm>
        </p:spPr>
        <p:txBody>
          <a:bodyPr tIns="42336"/>
          <a:lstStyle/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z="4800" i="1" u="sng" smtClean="0"/>
              <a:t>Кроссворд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765550"/>
            <a:ext cx="5338762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93406CB0-0F46-4319-9121-71A9DF3AC539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18</a:t>
            </a:fld>
            <a:endParaRPr lang="en-US" altLang="ru-RU" sz="1400" smtClean="0">
              <a:latin typeface="Times New Roman" pitchFamily="18" charset="0"/>
            </a:endParaRP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71993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75596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01638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i="1" u="sng" smtClean="0"/>
              <a:t>Календарь правовых дат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DCAA8B51-54A8-467F-BDAB-03A5187C710F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19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01638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6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36788"/>
            <a:ext cx="6300788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6E217AA0-C952-4CC1-A81B-03EA555A2945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2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657225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b="1" i="1" smtClean="0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Представление команд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7559675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7AB55716-AF05-44FD-9E47-56679939F751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20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01638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i="1" u="sng" smtClean="0"/>
              <a:t>Задание.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7825" y="2359025"/>
            <a:ext cx="6804025" cy="6653213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mtClean="0"/>
              <a:t>Какие права имеет ребёнок?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altLang="ru-RU" smtClean="0"/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mtClean="0"/>
              <a:t>Какие обязанности имеет ребёнок?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altLang="ru-RU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993366"/>
                </a:solidFill>
              </a:rPr>
              <a:t>Ответ запишите на 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993366"/>
                </a:solidFill>
              </a:rPr>
              <a:t>                            бланке.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581F0CC1-4891-4DC2-9452-E8D365BD0DE1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21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36613"/>
            <a:ext cx="6804025" cy="1682750"/>
          </a:xfrm>
        </p:spPr>
        <p:txBody>
          <a:bodyPr tIns="4233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sz="4800" b="1" i="1" smtClean="0">
                <a:solidFill>
                  <a:srgbClr val="800080"/>
                </a:solidFill>
              </a:rPr>
              <a:t>Дополнительный конкурс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346450"/>
            <a:ext cx="5580062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061494EC-97AF-4F83-BF76-35AC66FD7F00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22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401638"/>
            <a:ext cx="6804025" cy="16827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/>
              <a:t>Разгадай ребус.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79838"/>
            <a:ext cx="5219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79613"/>
            <a:ext cx="5219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759450"/>
            <a:ext cx="5018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8201025"/>
            <a:ext cx="445928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 noChangeArrowheads="1"/>
          </p:cNvSpPr>
          <p:nvPr/>
        </p:nvSpPr>
        <p:spPr bwMode="auto">
          <a:xfrm>
            <a:off x="493713" y="539750"/>
            <a:ext cx="6705600" cy="25304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wrap="none" tIns="65880" anchorCtr="1">
            <a:spAutoFit/>
          </a:bodyPr>
          <a:lstStyle/>
          <a:p>
            <a:pPr algn="ctr" hangingPunct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Arial Unicode MS" charset="0"/>
              </a:rPr>
              <a:t>Помните, </a:t>
            </a:r>
          </a:p>
          <a:p>
            <a:pPr algn="ctr" hangingPunct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Arial Unicode MS" charset="0"/>
              </a:rPr>
              <a:t>пользуясь   своими   правами,   </a:t>
            </a:r>
          </a:p>
          <a:p>
            <a:pPr algn="ctr" hangingPunct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Arial Unicode MS" charset="0"/>
              </a:rPr>
              <a:t>надо   уважать права </a:t>
            </a:r>
          </a:p>
          <a:p>
            <a:pPr algn="ctr" hangingPunct="1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+mn-ea"/>
                <a:cs typeface="Arial Unicode MS" charset="0"/>
              </a:rPr>
              <a:t>других людей!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2827338"/>
            <a:ext cx="6480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Используемые материалы: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arenR"/>
              <a:defRPr/>
            </a:pPr>
            <a:r>
              <a:rPr lang="en-US" sz="2400" dirty="0" smtClean="0">
                <a:hlinkClick r:id="rId2"/>
              </a:rPr>
              <a:t>http://allforchildren.ru/rebus/rebus2.php</a:t>
            </a:r>
            <a:endParaRPr lang="ru-RU" sz="2400" dirty="0" smtClean="0"/>
          </a:p>
          <a:p>
            <a:pPr marL="0" indent="0">
              <a:buFont typeface="Times New Roman" pitchFamily="18" charset="0"/>
              <a:buAutoNum type="arabicParenR"/>
              <a:defRPr/>
            </a:pPr>
            <a:r>
              <a:rPr lang="ru-RU" sz="2400" dirty="0"/>
              <a:t> </a:t>
            </a:r>
            <a:r>
              <a:rPr lang="en-US" sz="2400" dirty="0" smtClean="0">
                <a:hlinkClick r:id="rId3"/>
              </a:rPr>
              <a:t>http://lad-lad.ru/rebusy/991-rebusy-dlja-detej-67-let.html</a:t>
            </a:r>
            <a:endParaRPr lang="ru-RU" sz="2400" dirty="0" smtClean="0"/>
          </a:p>
          <a:p>
            <a:pPr marL="0" indent="0">
              <a:buFont typeface="Times New Roman" pitchFamily="18" charset="0"/>
              <a:buAutoNum type="arabicParenR"/>
              <a:defRPr/>
            </a:pPr>
            <a:r>
              <a:rPr lang="ru-RU" sz="2400" dirty="0"/>
              <a:t> </a:t>
            </a:r>
            <a:r>
              <a:rPr lang="en-US" sz="2400" dirty="0" smtClean="0"/>
              <a:t>http://49-pnz.ucoz.ru/index/prava_rebenka/0-38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12.01.2012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2287E2BF-B45B-4E7B-B8E2-070D1F93510B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3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5123" name="WordArt 1"/>
          <p:cNvSpPr>
            <a:spLocks noChangeArrowheads="1" noChangeShapeType="1" noTextEdit="1"/>
          </p:cNvSpPr>
          <p:nvPr/>
        </p:nvSpPr>
        <p:spPr bwMode="auto">
          <a:xfrm>
            <a:off x="1439863" y="179388"/>
            <a:ext cx="4679950" cy="1800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6633"/>
                </a:solidFill>
                <a:latin typeface="Bookman Old Style"/>
              </a:rPr>
              <a:t>Команда „Дети“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99" y="3438864"/>
            <a:ext cx="5940077" cy="43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EC431E7E-3ACB-4CEF-9D7C-44F7EA91966B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4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6147" name="WordArt 1"/>
          <p:cNvSpPr>
            <a:spLocks noChangeArrowheads="1" noChangeShapeType="1" noTextEdit="1"/>
          </p:cNvSpPr>
          <p:nvPr/>
        </p:nvSpPr>
        <p:spPr bwMode="auto">
          <a:xfrm>
            <a:off x="1258888" y="539750"/>
            <a:ext cx="5400675" cy="1800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8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29999" t="29999" r="70001" b="70001"/>
                  </a:path>
                </a:gradFill>
                <a:latin typeface="Arial Black"/>
              </a:rPr>
              <a:t>Команда „Взрослые“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581" y="3891246"/>
            <a:ext cx="4391892" cy="61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AAB856A8-8DA7-4585-89A7-8C70E597EEF5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5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720725"/>
            <a:ext cx="6804025" cy="3892550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1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i="1" u="sng" smtClean="0"/>
              <a:t>Р</a:t>
            </a:r>
            <a:r>
              <a:rPr lang="en-US" altLang="ru-RU" sz="5400" i="1" u="sng" smtClean="0"/>
              <a:t>азминка </a:t>
            </a:r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338638"/>
            <a:ext cx="35306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66FC91FE-0876-432D-BD58-60E1B32E1C19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6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0"/>
            <a:ext cx="6804025" cy="5940425"/>
          </a:xfrm>
        </p:spPr>
        <p:txBody>
          <a:bodyPr tIns="4233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Зачем нужна конвенция о правах ребёнка?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z="3600" i="1" smtClean="0"/>
              <a:t>Ответ составьте с помощью ментальной карты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5400675"/>
            <a:ext cx="4859338" cy="3779838"/>
          </a:xfrm>
          <a:prstGeom prst="rect">
            <a:avLst/>
          </a:prstGeom>
          <a:noFill/>
          <a:ln w="612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1500" autoRev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C22898F1-DEB0-48C7-A741-27345936EBC2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7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327025"/>
            <a:ext cx="6804025" cy="4352925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2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>  </a:t>
            </a:r>
            <a:r>
              <a:rPr lang="en-US" altLang="ru-RU" i="1" u="sng" smtClean="0"/>
              <a:t>Подумай-ка.</a:t>
            </a:r>
            <a:r>
              <a:rPr lang="en-US" altLang="ru-RU" sz="5400" i="1" u="sng" smtClean="0"/>
              <a:t> </a:t>
            </a:r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6119813"/>
            <a:ext cx="5400675" cy="2879725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 tIns="28224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ru-RU" sz="3200" smtClean="0"/>
              <a:t>Мама, папа,я          дети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ru-RU" sz="320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ru-RU" sz="3200" smtClean="0"/>
              <a:t>Взрослые              семья</a:t>
            </a: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4140200" y="7199313"/>
            <a:ext cx="720725" cy="720725"/>
          </a:xfrm>
          <a:custGeom>
            <a:avLst/>
            <a:gdLst>
              <a:gd name="T0" fmla="*/ 0 w 2001"/>
              <a:gd name="T1" fmla="*/ 0 h 2001"/>
              <a:gd name="T2" fmla="*/ 2147483647 w 2001"/>
              <a:gd name="T3" fmla="*/ 2147483647 h 2001"/>
              <a:gd name="T4" fmla="*/ 0 60000 65536"/>
              <a:gd name="T5" fmla="*/ 0 60000 65536"/>
              <a:gd name="T6" fmla="*/ 0 w 2001"/>
              <a:gd name="T7" fmla="*/ 0 h 2001"/>
              <a:gd name="T8" fmla="*/ 2001 w 2001"/>
              <a:gd name="T9" fmla="*/ 2001 h 20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1" h="2001">
                <a:moveTo>
                  <a:pt x="0" y="0"/>
                </a:moveTo>
                <a:lnTo>
                  <a:pt x="2000" y="2000"/>
                </a:lnTo>
              </a:path>
            </a:pathLst>
          </a:custGeom>
          <a:noFill/>
          <a:ln w="720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2719388"/>
            <a:ext cx="1438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1915BCC5-232D-4144-8DEA-6F481F4ACA2D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8</a:t>
            </a:fld>
            <a:endParaRPr lang="en-US" altLang="ru-RU" sz="1400" smtClean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439863"/>
          <a:ext cx="7056438" cy="6048376"/>
        </p:xfrm>
        <a:graphic>
          <a:graphicData uri="http://schemas.openxmlformats.org/drawingml/2006/table">
            <a:tbl>
              <a:tblPr firstRow="1" firstCol="1" bandRow="1"/>
              <a:tblGrid>
                <a:gridCol w="3527850"/>
                <a:gridCol w="3528588"/>
              </a:tblGrid>
              <a:tr h="699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что дети имеют право на особую защиту и помощь.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Конвенция - это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ребёнок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ООН во Всеобщей декларации прав человека провозгласила,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Организация Объединённых Наций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Наличие у человека возможности выбора варианта и его реализации (обеспечения) называется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на такое обращение, которое способствует развитию у него чувства достоинства и значимости, укрепляет в нем уважение к правам человека и основным свободам других.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Ребёнок, нарушивший уголовное законодательство, имеет право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документ высокого социально-нравственного значения, основанный на признании любого ребенка частью человечества.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Лицо, не достигшее 18-летнего возраста - это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свободой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Aft>
                <a:spcPts val="1888"/>
              </a:spcAft>
              <a:tabLst>
                <a:tab pos="723900" algn="l"/>
                <a:tab pos="1447800" algn="l"/>
              </a:tabLst>
              <a:defRPr sz="4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spcAft>
                <a:spcPts val="1513"/>
              </a:spcAft>
              <a:tabLst>
                <a:tab pos="723900" algn="l"/>
                <a:tab pos="1447800" algn="l"/>
              </a:tabLst>
              <a:defRPr sz="3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spcAft>
                <a:spcPts val="1125"/>
              </a:spcAft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spcAft>
                <a:spcPts val="750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spcAft>
                <a:spcPts val="375"/>
              </a:spcAft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7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Aft>
                <a:spcPct val="0"/>
              </a:spcAft>
              <a:buFont typeface="Times New Roman" pitchFamily="18" charset="0"/>
              <a:buNone/>
            </a:pPr>
            <a:fld id="{BC1E0B81-78A9-4B59-AB40-9A72690319F2}" type="slidenum">
              <a:rPr lang="en-US" altLang="ru-RU" sz="1400" smtClean="0">
                <a:latin typeface="Times New Roman" pitchFamily="18" charset="0"/>
              </a:rPr>
              <a:pPr eaLnBrk="1">
                <a:spcAft>
                  <a:spcPct val="0"/>
                </a:spcAft>
                <a:buFont typeface="Times New Roman" pitchFamily="18" charset="0"/>
                <a:buNone/>
              </a:pPr>
              <a:t>9</a:t>
            </a:fld>
            <a:endParaRPr lang="en-US" altLang="ru-RU" sz="1400" smtClean="0">
              <a:latin typeface="Times New Roman" pitchFamily="18" charset="0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296988"/>
            <a:ext cx="6804025" cy="5002212"/>
          </a:xfrm>
        </p:spPr>
        <p:txBody>
          <a:bodyPr tIns="5203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ru-RU" b="1" i="1" smtClean="0">
                <a:solidFill>
                  <a:srgbClr val="6B0094"/>
                </a:solidFill>
              </a:rPr>
              <a:t>Конкурс 3</a:t>
            </a:r>
            <a:br>
              <a:rPr lang="en-US" altLang="ru-RU" b="1" i="1" smtClean="0">
                <a:solidFill>
                  <a:srgbClr val="6B0094"/>
                </a:solidFill>
              </a:rPr>
            </a:br>
            <a:r>
              <a:rPr lang="en-US" altLang="ru-RU" b="1" i="1" smtClean="0">
                <a:solidFill>
                  <a:srgbClr val="6B0094"/>
                </a:solidFill>
              </a:rPr>
              <a:t/>
            </a:r>
            <a:br>
              <a:rPr lang="en-US" altLang="ru-RU" b="1" i="1" smtClean="0">
                <a:solidFill>
                  <a:srgbClr val="6B0094"/>
                </a:solidFill>
              </a:rPr>
            </a:br>
            <a:r>
              <a:rPr lang="en-US" altLang="ru-RU" i="1" u="sng" smtClean="0"/>
              <a:t>П</a:t>
            </a:r>
            <a:r>
              <a:rPr lang="en-US" altLang="ru-RU" sz="4800" i="1" u="sng" smtClean="0"/>
              <a:t>равильный ответ</a:t>
            </a:r>
            <a:br>
              <a:rPr lang="en-US" altLang="ru-RU" sz="4800" i="1" u="sng" smtClean="0"/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0" y="4319588"/>
            <a:ext cx="35798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546</Words>
  <Application>Microsoft Office PowerPoint</Application>
  <PresentationFormat>Произвольный</PresentationFormat>
  <Paragraphs>128</Paragraphs>
  <Slides>24</Slides>
  <Notes>23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Представление команд</vt:lpstr>
      <vt:lpstr>Презентация PowerPoint</vt:lpstr>
      <vt:lpstr>Презентация PowerPoint</vt:lpstr>
      <vt:lpstr>Конкурс 1  Разминка  </vt:lpstr>
      <vt:lpstr>Зачем нужна конвенция о правах ребёнка?  Ответ составьте с помощью ментальной карты</vt:lpstr>
      <vt:lpstr>Конкурс 2    Подумай-ка.  </vt:lpstr>
      <vt:lpstr>Презентация PowerPoint</vt:lpstr>
      <vt:lpstr>Конкурс 3  Правильный ответ   </vt:lpstr>
      <vt:lpstr>Презентация PowerPoint</vt:lpstr>
      <vt:lpstr>Конкурс 4</vt:lpstr>
      <vt:lpstr>Статья 6. Каждый ребёнок имеет право на жизнь и развитие.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5</vt:lpstr>
      <vt:lpstr>Календарь правовых дат</vt:lpstr>
      <vt:lpstr>Конкурс 6</vt:lpstr>
      <vt:lpstr>Задание.</vt:lpstr>
      <vt:lpstr>Дополнительный конкурс</vt:lpstr>
      <vt:lpstr>Разгадай ребус.</vt:lpstr>
      <vt:lpstr>Презентация PowerPoint</vt:lpstr>
      <vt:lpstr>Используемые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60</cp:revision>
  <cp:lastPrinted>1601-01-01T00:00:00Z</cp:lastPrinted>
  <dcterms:created xsi:type="dcterms:W3CDTF">2009-04-16T07:32:32Z</dcterms:created>
  <dcterms:modified xsi:type="dcterms:W3CDTF">2013-11-05T21:11:52Z</dcterms:modified>
</cp:coreProperties>
</file>