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28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89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91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6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08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94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89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88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04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096FE-5F15-48B0-87AF-160E29CDB93A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440A9-EDDA-4DC0-9B33-15359834E4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34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14" name="Rectangle 4"/>
          <p:cNvSpPr>
            <a:spLocks noChangeArrowheads="1"/>
          </p:cNvSpPr>
          <p:nvPr/>
        </p:nvSpPr>
        <p:spPr bwMode="auto">
          <a:xfrm>
            <a:off x="0" y="0"/>
            <a:ext cx="3048000" cy="3352800"/>
          </a:xfrm>
          <a:prstGeom prst="rect">
            <a:avLst/>
          </a:prstGeom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 useBgFill="1">
        <p:nvSpPr>
          <p:cNvPr id="13315" name="Rectangle 6"/>
          <p:cNvSpPr>
            <a:spLocks noChangeArrowheads="1"/>
          </p:cNvSpPr>
          <p:nvPr/>
        </p:nvSpPr>
        <p:spPr bwMode="auto">
          <a:xfrm>
            <a:off x="3048000" y="0"/>
            <a:ext cx="3200400" cy="3352800"/>
          </a:xfrm>
          <a:prstGeom prst="rect">
            <a:avLst/>
          </a:prstGeom>
          <a:ln w="38100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 useBgFill="1">
        <p:nvSpPr>
          <p:cNvPr id="13316" name="Rectangle 7"/>
          <p:cNvSpPr>
            <a:spLocks noChangeArrowheads="1"/>
          </p:cNvSpPr>
          <p:nvPr/>
        </p:nvSpPr>
        <p:spPr bwMode="auto">
          <a:xfrm>
            <a:off x="0" y="3352800"/>
            <a:ext cx="3048000" cy="3505200"/>
          </a:xfrm>
          <a:prstGeom prst="rect">
            <a:avLst/>
          </a:prstGeom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 useBgFill="1">
        <p:nvSpPr>
          <p:cNvPr id="10248" name="Rectangle 8"/>
          <p:cNvSpPr>
            <a:spLocks noChangeArrowheads="1"/>
          </p:cNvSpPr>
          <p:nvPr/>
        </p:nvSpPr>
        <p:spPr bwMode="auto">
          <a:xfrm>
            <a:off x="3048000" y="3352800"/>
            <a:ext cx="3200400" cy="3505200"/>
          </a:xfrm>
          <a:prstGeom prst="rect">
            <a:avLst/>
          </a:prstGeom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chemeClr val="tx1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Машина мчит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во весь опор,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И вдруг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навстречу знак: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Изображен на нем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забор.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Я тру глаза,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гляжу в упор: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Шоссе закрыто 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на забор?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chemeClr val="accent2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400">
              <a:solidFill>
                <a:schemeClr val="accent2"/>
              </a:solidFill>
              <a:latin typeface="Arial" charset="0"/>
            </a:endParaRPr>
          </a:p>
        </p:txBody>
      </p:sp>
      <p:sp useBgFill="1">
        <p:nvSpPr>
          <p:cNvPr id="13318" name="Rectangle 9"/>
          <p:cNvSpPr>
            <a:spLocks noChangeArrowheads="1"/>
          </p:cNvSpPr>
          <p:nvPr/>
        </p:nvSpPr>
        <p:spPr bwMode="auto">
          <a:xfrm>
            <a:off x="6248400" y="3276600"/>
            <a:ext cx="2895600" cy="3581400"/>
          </a:xfrm>
          <a:prstGeom prst="rect">
            <a:avLst/>
          </a:prstGeom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 useBgFill="1">
        <p:nvSpPr>
          <p:cNvPr id="13319" name="Rectangle 10"/>
          <p:cNvSpPr>
            <a:spLocks noChangeArrowheads="1"/>
          </p:cNvSpPr>
          <p:nvPr/>
        </p:nvSpPr>
        <p:spPr bwMode="auto">
          <a:xfrm>
            <a:off x="6248400" y="0"/>
            <a:ext cx="2895600" cy="3352800"/>
          </a:xfrm>
          <a:prstGeom prst="rect">
            <a:avLst/>
          </a:prstGeom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0253" name="Picture 13" descr="Пешеходный перех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4" descr="Въезд запрещён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5" descr="Остановка трамв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6" descr="Дорожные работы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576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7" descr="Желзнодорожный переезд со шлагбаумом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57600"/>
            <a:ext cx="28956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58" name="WordArt 18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0259" name="WordArt 19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0260" name="WordArt 20"/>
          <p:cNvSpPr>
            <a:spLocks noChangeArrowheads="1" noChangeShapeType="1" noTextEdit="1"/>
          </p:cNvSpPr>
          <p:nvPr/>
        </p:nvSpPr>
        <p:spPr bwMode="auto">
          <a:xfrm>
            <a:off x="66294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0261" name="WordArt 21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60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0262" name="WordArt 22"/>
          <p:cNvSpPr>
            <a:spLocks noChangeArrowheads="1" noChangeShapeType="1" noTextEdit="1"/>
          </p:cNvSpPr>
          <p:nvPr/>
        </p:nvSpPr>
        <p:spPr bwMode="auto">
          <a:xfrm>
            <a:off x="6553200" y="35052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200400" y="3336925"/>
            <a:ext cx="31242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Землю роет человек.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Почему проезда нет?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Может быть,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Здесь ищут клад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И старинные монеты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В сундуке большом лежат?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Их сюда, наверно, встарь,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1800" b="1">
                <a:solidFill>
                  <a:schemeClr val="tx1"/>
                </a:solidFill>
                <a:latin typeface="Arial" charset="0"/>
              </a:rPr>
              <a:t>Спрятал очень жадный царь.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662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2000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2" dur="20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0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/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/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1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2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2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/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3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/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5" dur="500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49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0" dur="500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/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4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1000"/>
                                        <p:tgtEl>
                                          <p:spTgt spid="10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1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1000"/>
                                        <p:tgtEl>
                                          <p:spTgt spid="10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102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1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102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1000"/>
                                        <p:tgtEl>
                                          <p:spTgt spid="102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1000"/>
                                        <p:tgtEl>
                                          <p:spTgt spid="102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1000"/>
                                        <p:tgtEl>
                                          <p:spTgt spid="102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1000"/>
                                        <p:tgtEl>
                                          <p:spTgt spid="102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3" dur="2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build="allAtOnce" animBg="1"/>
      <p:bldP spid="10258" grpId="0" animBg="1"/>
      <p:bldP spid="10259" grpId="0" animBg="1"/>
      <p:bldP spid="10260" grpId="0" animBg="1"/>
      <p:bldP spid="10261" grpId="0" animBg="1"/>
      <p:bldP spid="102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3"/>
          <p:cNvSpPr>
            <a:spLocks noChangeArrowheads="1" noChangeShapeType="1" noTextEdit="1"/>
          </p:cNvSpPr>
          <p:nvPr/>
        </p:nvSpPr>
        <p:spPr bwMode="auto">
          <a:xfrm>
            <a:off x="755650" y="1844675"/>
            <a:ext cx="7272338" cy="2592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БУДЬ ВНИМАТЕЛЬНЫМ </a:t>
            </a:r>
          </a:p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НА ДОРОГАХ !</a:t>
            </a:r>
          </a:p>
        </p:txBody>
      </p:sp>
    </p:spTree>
    <p:extLst>
      <p:ext uri="{BB962C8B-B14F-4D97-AF65-F5344CB8AC3E}">
        <p14:creationId xmlns:p14="http://schemas.microsoft.com/office/powerpoint/2010/main" val="380193843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60" name="Picture 24" descr="Движение запрещено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9718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59" name="Picture 23" descr="Подземный перехо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0" y="0"/>
            <a:ext cx="3048000" cy="3352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0" y="3352800"/>
            <a:ext cx="2971800" cy="3505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14344" name="Picture 8" descr="Въезд запрещён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9" descr="Остановка трамвая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0"/>
            <a:ext cx="2819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0" descr="Желзнодорожный переезд со шлагбаумом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657600"/>
            <a:ext cx="289560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048000" y="0"/>
            <a:ext cx="3276600" cy="3352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324600" y="0"/>
            <a:ext cx="2819400" cy="3352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47" name="Rectangle 13"/>
          <p:cNvSpPr>
            <a:spLocks noChangeArrowheads="1"/>
          </p:cNvSpPr>
          <p:nvPr/>
        </p:nvSpPr>
        <p:spPr bwMode="auto">
          <a:xfrm>
            <a:off x="2971800" y="3352800"/>
            <a:ext cx="3276600" cy="3505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50" name="WordArt 1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4351" name="WordArt 15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4352" name="WordArt 16"/>
          <p:cNvSpPr>
            <a:spLocks noChangeArrowheads="1" noChangeShapeType="1" noTextEdit="1"/>
          </p:cNvSpPr>
          <p:nvPr/>
        </p:nvSpPr>
        <p:spPr bwMode="auto">
          <a:xfrm>
            <a:off x="66294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4354" name="WordArt 18"/>
          <p:cNvSpPr>
            <a:spLocks noChangeArrowheads="1" noChangeShapeType="1" noTextEdit="1"/>
          </p:cNvSpPr>
          <p:nvPr/>
        </p:nvSpPr>
        <p:spPr bwMode="auto">
          <a:xfrm>
            <a:off x="228600" y="3505200"/>
            <a:ext cx="60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4355" name="WordArt 19"/>
          <p:cNvSpPr>
            <a:spLocks noChangeArrowheads="1" noChangeShapeType="1" noTextEdit="1"/>
          </p:cNvSpPr>
          <p:nvPr/>
        </p:nvSpPr>
        <p:spPr bwMode="auto">
          <a:xfrm>
            <a:off x="6553200" y="35052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4353" name="Text Box 21"/>
          <p:cNvSpPr txBox="1">
            <a:spLocks noChangeArrowheads="1"/>
          </p:cNvSpPr>
          <p:nvPr/>
        </p:nvSpPr>
        <p:spPr bwMode="auto">
          <a:xfrm>
            <a:off x="3070225" y="3497263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3070225" y="3573463"/>
            <a:ext cx="2949575" cy="298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И зайчишку, и Маришку,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И соседнего мальчишку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Чётко знак оповещает: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Въезд машинам ЗАПРЕЩАЕТ!</a:t>
            </a:r>
          </a:p>
        </p:txBody>
      </p:sp>
    </p:spTree>
    <p:extLst>
      <p:ext uri="{BB962C8B-B14F-4D97-AF65-F5344CB8AC3E}">
        <p14:creationId xmlns:p14="http://schemas.microsoft.com/office/powerpoint/2010/main" val="2140727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3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43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4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4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4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0" grpId="0" animBg="1"/>
      <p:bldP spid="14351" grpId="0" animBg="1"/>
      <p:bldP spid="14352" grpId="0" animBg="1"/>
      <p:bldP spid="14354" grpId="0" animBg="1"/>
      <p:bldP spid="1435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Пешеходный перехо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7600"/>
            <a:ext cx="3048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Подземный перехо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Остановка трамв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7" descr="Дети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2400"/>
            <a:ext cx="3048000" cy="299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71" name="WordArt 11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5372" name="WordArt 12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5373" name="WordArt 13"/>
          <p:cNvSpPr>
            <a:spLocks noChangeArrowheads="1" noChangeShapeType="1" noTextEdit="1"/>
          </p:cNvSpPr>
          <p:nvPr/>
        </p:nvSpPr>
        <p:spPr bwMode="auto">
          <a:xfrm>
            <a:off x="66294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5374" name="WordArt 14"/>
          <p:cNvSpPr>
            <a:spLocks noChangeArrowheads="1" noChangeShapeType="1" noTextEdit="1"/>
          </p:cNvSpPr>
          <p:nvPr/>
        </p:nvSpPr>
        <p:spPr bwMode="auto">
          <a:xfrm>
            <a:off x="228600" y="3810000"/>
            <a:ext cx="60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5375" name="WordArt 15"/>
          <p:cNvSpPr>
            <a:spLocks noChangeArrowheads="1" noChangeShapeType="1" noTextEdit="1"/>
          </p:cNvSpPr>
          <p:nvPr/>
        </p:nvSpPr>
        <p:spPr bwMode="auto">
          <a:xfrm>
            <a:off x="6400800" y="38100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2955925" y="3617913"/>
            <a:ext cx="29114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Этот знак такого рода: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Он на страже пешехода.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Переходим с куклой вместе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Мы дорогу в этом месте.</a:t>
            </a:r>
          </a:p>
        </p:txBody>
      </p:sp>
    </p:spTree>
    <p:extLst>
      <p:ext uri="{BB962C8B-B14F-4D97-AF65-F5344CB8AC3E}">
        <p14:creationId xmlns:p14="http://schemas.microsoft.com/office/powerpoint/2010/main" val="3722512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2000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153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153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53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72" grpId="0" animBg="1"/>
      <p:bldP spid="15373" grpId="0" animBg="1"/>
      <p:bldP spid="15374" grpId="0" animBg="1"/>
      <p:bldP spid="1537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 descr="Дети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32004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Остановка трамв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0"/>
            <a:ext cx="2971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Подземный переход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7600"/>
            <a:ext cx="281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8" descr="Пешеходный переход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57600"/>
            <a:ext cx="30480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WordArt 11"/>
          <p:cNvSpPr>
            <a:spLocks noChangeArrowheads="1" noChangeShapeType="1" noTextEdit="1"/>
          </p:cNvSpPr>
          <p:nvPr/>
        </p:nvSpPr>
        <p:spPr bwMode="auto">
          <a:xfrm>
            <a:off x="3429000" y="152400"/>
            <a:ext cx="5334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16397" name="WordArt 13"/>
          <p:cNvSpPr>
            <a:spLocks noChangeArrowheads="1" noChangeShapeType="1" noTextEdit="1"/>
          </p:cNvSpPr>
          <p:nvPr/>
        </p:nvSpPr>
        <p:spPr bwMode="auto">
          <a:xfrm>
            <a:off x="6629400" y="152400"/>
            <a:ext cx="457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16398" name="WordArt 14"/>
          <p:cNvSpPr>
            <a:spLocks noChangeArrowheads="1" noChangeShapeType="1" noTextEdit="1"/>
          </p:cNvSpPr>
          <p:nvPr/>
        </p:nvSpPr>
        <p:spPr bwMode="auto">
          <a:xfrm>
            <a:off x="228600" y="3810000"/>
            <a:ext cx="6096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6399" name="WordArt 15"/>
          <p:cNvSpPr>
            <a:spLocks noChangeArrowheads="1" noChangeShapeType="1" noTextEdit="1"/>
          </p:cNvSpPr>
          <p:nvPr/>
        </p:nvSpPr>
        <p:spPr bwMode="auto">
          <a:xfrm>
            <a:off x="6400800" y="3810000"/>
            <a:ext cx="53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5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2994025" y="3802063"/>
            <a:ext cx="2797175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У посадочных площадок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Пассажиры транспорт ждут.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Установленный порядок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000" b="1">
                <a:solidFill>
                  <a:schemeClr val="tx1"/>
                </a:solidFill>
                <a:latin typeface="Arial" charset="0"/>
              </a:rPr>
              <a:t>Нарушать нельзя и тут.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 b="1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94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64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64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164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64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animBg="1"/>
      <p:bldP spid="16396" grpId="0" animBg="1"/>
      <p:bldP spid="16397" grpId="0" animBg="1"/>
      <p:bldP spid="16398" grpId="0" animBg="1"/>
      <p:bldP spid="163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611188" y="333375"/>
            <a:ext cx="7993062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Светофор – надежный наш помощник </a:t>
            </a:r>
          </a:p>
        </p:txBody>
      </p:sp>
      <p:pic>
        <p:nvPicPr>
          <p:cNvPr id="4101" name="Picture 5" descr="cwet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1376363"/>
            <a:ext cx="1800225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132138" y="2014538"/>
            <a:ext cx="1008062" cy="10080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132138" y="3340100"/>
            <a:ext cx="1008062" cy="10080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3132138" y="4652963"/>
            <a:ext cx="1008062" cy="1008062"/>
          </a:xfrm>
          <a:prstGeom prst="ellipse">
            <a:avLst/>
          </a:prstGeom>
          <a:solidFill>
            <a:srgbClr val="00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958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2" grpId="0" animBg="1"/>
      <p:bldP spid="4102" grpId="1" animBg="1"/>
      <p:bldP spid="4103" grpId="0" animBg="1"/>
      <p:bldP spid="4103" grpId="1" animBg="1"/>
      <p:bldP spid="4104" grpId="0" animBg="1"/>
      <p:bldP spid="410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4000" u="sng" smtClean="0">
                <a:solidFill>
                  <a:schemeClr val="accent1"/>
                </a:solidFill>
              </a:rPr>
              <a:t>Задача</a:t>
            </a:r>
            <a:r>
              <a:rPr lang="ru-RU" altLang="ru-RU" sz="4000" smtClean="0">
                <a:solidFill>
                  <a:schemeClr val="accent1"/>
                </a:solidFill>
              </a:rPr>
              <a:t/>
            </a:r>
            <a:br>
              <a:rPr lang="ru-RU" altLang="ru-RU" sz="4000" smtClean="0">
                <a:solidFill>
                  <a:schemeClr val="accent1"/>
                </a:solidFill>
              </a:rPr>
            </a:br>
            <a:endParaRPr lang="ru-RU" altLang="ru-RU" sz="4000" smtClean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/>
            <a:r>
              <a:rPr lang="ru-RU" altLang="ru-RU" sz="4000" smtClean="0">
                <a:solidFill>
                  <a:srgbClr val="000099"/>
                </a:solidFill>
              </a:rPr>
              <a:t>Толе 9 лет. Через какое время мальчику можно сесть на переднее сиденье в автомобиле?</a:t>
            </a:r>
          </a:p>
        </p:txBody>
      </p:sp>
      <p:pic>
        <p:nvPicPr>
          <p:cNvPr id="13317" name="Picture 5" descr="Рисунок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2924175"/>
            <a:ext cx="3241675" cy="381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Box 1"/>
          <p:cNvSpPr txBox="1">
            <a:spLocks noChangeArrowheads="1"/>
          </p:cNvSpPr>
          <p:nvPr/>
        </p:nvSpPr>
        <p:spPr bwMode="auto">
          <a:xfrm>
            <a:off x="2916238" y="692150"/>
            <a:ext cx="3527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 b="1">
                <a:solidFill>
                  <a:srgbClr val="FF0000"/>
                </a:solidFill>
                <a:latin typeface="Comic Sans MS" pitchFamily="66" charset="0"/>
              </a:rPr>
              <a:t>Дорожные задачки</a:t>
            </a:r>
          </a:p>
        </p:txBody>
      </p:sp>
    </p:spTree>
    <p:extLst>
      <p:ext uri="{BB962C8B-B14F-4D97-AF65-F5344CB8AC3E}">
        <p14:creationId xmlns:p14="http://schemas.microsoft.com/office/powerpoint/2010/main" val="293477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мостовая"/>
          <p:cNvPicPr>
            <a:picLocks noChangeAspect="1" noChangeArrowheads="1"/>
          </p:cNvPicPr>
          <p:nvPr/>
        </p:nvPicPr>
        <p:blipFill>
          <a:blip r:embed="rId2">
            <a:lum bright="46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750"/>
            <a:ext cx="91440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611188" y="2133600"/>
            <a:ext cx="7993062" cy="251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altLang="ru-RU" sz="8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ДОРОЖНЫЙ </a:t>
            </a:r>
          </a:p>
          <a:p>
            <a:pPr algn="ctr">
              <a:defRPr/>
            </a:pPr>
            <a:endParaRPr lang="ru-RU" altLang="ru-RU" sz="80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ru-RU" altLang="ru-RU" sz="8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КРОССВОРД</a:t>
            </a:r>
          </a:p>
        </p:txBody>
      </p:sp>
    </p:spTree>
    <p:extLst>
      <p:ext uri="{BB962C8B-B14F-4D97-AF65-F5344CB8AC3E}">
        <p14:creationId xmlns:p14="http://schemas.microsoft.com/office/powerpoint/2010/main" val="227568208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5435600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ш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300788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х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7164388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д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732588" y="24209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6732588" y="19891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у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6732588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т</a:t>
            </a:r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6732588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6732588" y="692150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6732588" y="260350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3100">
                <a:solidFill>
                  <a:srgbClr val="A800A8"/>
                </a:solidFill>
                <a:latin typeface="Tahoma" pitchFamily="34" charset="0"/>
              </a:rPr>
              <a:t>т</a:t>
            </a:r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3708400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б</a:t>
            </a:r>
          </a:p>
        </p:txBody>
      </p:sp>
      <p:sp>
        <p:nvSpPr>
          <p:cNvPr id="20492" name="Rectangle 13"/>
          <p:cNvSpPr>
            <a:spLocks noChangeArrowheads="1"/>
          </p:cNvSpPr>
          <p:nvPr/>
        </p:nvSpPr>
        <p:spPr bwMode="auto">
          <a:xfrm>
            <a:off x="45720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4572000" y="3284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ж</a:t>
            </a: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4572000" y="19891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4572000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496" name="Rectangle 17"/>
          <p:cNvSpPr>
            <a:spLocks noChangeArrowheads="1"/>
          </p:cNvSpPr>
          <p:nvPr/>
        </p:nvSpPr>
        <p:spPr bwMode="auto">
          <a:xfrm>
            <a:off x="4572000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п</a:t>
            </a:r>
          </a:p>
        </p:txBody>
      </p:sp>
      <p:sp>
        <p:nvSpPr>
          <p:cNvPr id="20497" name="Rectangle 18"/>
          <p:cNvSpPr>
            <a:spLocks noChangeArrowheads="1"/>
          </p:cNvSpPr>
          <p:nvPr/>
        </p:nvSpPr>
        <p:spPr bwMode="auto">
          <a:xfrm>
            <a:off x="2843213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з</a:t>
            </a:r>
          </a:p>
        </p:txBody>
      </p:sp>
      <p:sp>
        <p:nvSpPr>
          <p:cNvPr id="20498" name="Rectangle 19"/>
          <p:cNvSpPr>
            <a:spLocks noChangeArrowheads="1"/>
          </p:cNvSpPr>
          <p:nvPr/>
        </p:nvSpPr>
        <p:spPr bwMode="auto">
          <a:xfrm>
            <a:off x="7596188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г</a:t>
            </a:r>
          </a:p>
        </p:txBody>
      </p:sp>
      <p:sp>
        <p:nvSpPr>
          <p:cNvPr id="20499" name="Rectangle 20"/>
          <p:cNvSpPr>
            <a:spLocks noChangeArrowheads="1"/>
          </p:cNvSpPr>
          <p:nvPr/>
        </p:nvSpPr>
        <p:spPr bwMode="auto">
          <a:xfrm>
            <a:off x="32766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20500" name="Rectangle 21"/>
          <p:cNvSpPr>
            <a:spLocks noChangeArrowheads="1"/>
          </p:cNvSpPr>
          <p:nvPr/>
        </p:nvSpPr>
        <p:spPr bwMode="auto">
          <a:xfrm>
            <a:off x="58674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л</a:t>
            </a:r>
          </a:p>
        </p:txBody>
      </p:sp>
      <p:sp>
        <p:nvSpPr>
          <p:cNvPr id="20501" name="Rectangle 22"/>
          <p:cNvSpPr>
            <a:spLocks noChangeArrowheads="1"/>
          </p:cNvSpPr>
          <p:nvPr/>
        </p:nvSpPr>
        <p:spPr bwMode="auto">
          <a:xfrm>
            <a:off x="6300788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ь</a:t>
            </a:r>
          </a:p>
        </p:txBody>
      </p:sp>
      <p:sp>
        <p:nvSpPr>
          <p:cNvPr id="20502" name="Rectangle 23"/>
          <p:cNvSpPr>
            <a:spLocks noChangeArrowheads="1"/>
          </p:cNvSpPr>
          <p:nvPr/>
        </p:nvSpPr>
        <p:spPr bwMode="auto">
          <a:xfrm>
            <a:off x="37084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03" name="Rectangle 24"/>
          <p:cNvSpPr>
            <a:spLocks noChangeArrowheads="1"/>
          </p:cNvSpPr>
          <p:nvPr/>
        </p:nvSpPr>
        <p:spPr bwMode="auto">
          <a:xfrm>
            <a:off x="3708400" y="50133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ч</a:t>
            </a:r>
          </a:p>
        </p:txBody>
      </p:sp>
      <p:sp>
        <p:nvSpPr>
          <p:cNvPr id="20504" name="Rectangle 25"/>
          <p:cNvSpPr>
            <a:spLocks noChangeArrowheads="1"/>
          </p:cNvSpPr>
          <p:nvPr/>
        </p:nvSpPr>
        <p:spPr bwMode="auto">
          <a:xfrm>
            <a:off x="3708400" y="6308725"/>
            <a:ext cx="431800" cy="433388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505" name="Rectangle 26"/>
          <p:cNvSpPr>
            <a:spLocks noChangeArrowheads="1"/>
          </p:cNvSpPr>
          <p:nvPr/>
        </p:nvSpPr>
        <p:spPr bwMode="auto">
          <a:xfrm>
            <a:off x="2411413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20506" name="Rectangle 27"/>
          <p:cNvSpPr>
            <a:spLocks noChangeArrowheads="1"/>
          </p:cNvSpPr>
          <p:nvPr/>
        </p:nvSpPr>
        <p:spPr bwMode="auto">
          <a:xfrm>
            <a:off x="54356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507" name="Rectangle 28"/>
          <p:cNvSpPr>
            <a:spLocks noChangeArrowheads="1"/>
          </p:cNvSpPr>
          <p:nvPr/>
        </p:nvSpPr>
        <p:spPr bwMode="auto">
          <a:xfrm>
            <a:off x="50038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к</a:t>
            </a:r>
          </a:p>
        </p:txBody>
      </p:sp>
      <p:sp>
        <p:nvSpPr>
          <p:cNvPr id="20508" name="Rectangle 29"/>
          <p:cNvSpPr>
            <a:spLocks noChangeArrowheads="1"/>
          </p:cNvSpPr>
          <p:nvPr/>
        </p:nvSpPr>
        <p:spPr bwMode="auto">
          <a:xfrm>
            <a:off x="6732588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20509" name="Rectangle 30"/>
          <p:cNvSpPr>
            <a:spLocks noChangeArrowheads="1"/>
          </p:cNvSpPr>
          <p:nvPr/>
        </p:nvSpPr>
        <p:spPr bwMode="auto">
          <a:xfrm>
            <a:off x="5003800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20510" name="Rectangle 31"/>
          <p:cNvSpPr>
            <a:spLocks noChangeArrowheads="1"/>
          </p:cNvSpPr>
          <p:nvPr/>
        </p:nvSpPr>
        <p:spPr bwMode="auto">
          <a:xfrm>
            <a:off x="5867400" y="11255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20511" name="Rectangle 32"/>
          <p:cNvSpPr>
            <a:spLocks noChangeArrowheads="1"/>
          </p:cNvSpPr>
          <p:nvPr/>
        </p:nvSpPr>
        <p:spPr bwMode="auto">
          <a:xfrm>
            <a:off x="4572000" y="24209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с</a:t>
            </a:r>
          </a:p>
        </p:txBody>
      </p:sp>
      <p:sp>
        <p:nvSpPr>
          <p:cNvPr id="20512" name="Rectangle 33"/>
          <p:cNvSpPr>
            <a:spLocks noChangeArrowheads="1"/>
          </p:cNvSpPr>
          <p:nvPr/>
        </p:nvSpPr>
        <p:spPr bwMode="auto">
          <a:xfrm>
            <a:off x="4572000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513" name="Rectangle 34"/>
          <p:cNvSpPr>
            <a:spLocks noChangeArrowheads="1"/>
          </p:cNvSpPr>
          <p:nvPr/>
        </p:nvSpPr>
        <p:spPr bwMode="auto">
          <a:xfrm>
            <a:off x="4572000" y="41497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20514" name="Rectangle 35"/>
          <p:cNvSpPr>
            <a:spLocks noChangeArrowheads="1"/>
          </p:cNvSpPr>
          <p:nvPr/>
        </p:nvSpPr>
        <p:spPr bwMode="auto">
          <a:xfrm>
            <a:off x="3276600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20515" name="Rectangle 36"/>
          <p:cNvSpPr>
            <a:spLocks noChangeArrowheads="1"/>
          </p:cNvSpPr>
          <p:nvPr/>
        </p:nvSpPr>
        <p:spPr bwMode="auto">
          <a:xfrm>
            <a:off x="4140200" y="1557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р</a:t>
            </a:r>
          </a:p>
        </p:txBody>
      </p:sp>
      <p:sp>
        <p:nvSpPr>
          <p:cNvPr id="20516" name="Rectangle 37"/>
          <p:cNvSpPr>
            <a:spLocks noChangeArrowheads="1"/>
          </p:cNvSpPr>
          <p:nvPr/>
        </p:nvSpPr>
        <p:spPr bwMode="auto">
          <a:xfrm>
            <a:off x="5867400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д</a:t>
            </a:r>
          </a:p>
        </p:txBody>
      </p:sp>
      <p:sp>
        <p:nvSpPr>
          <p:cNvPr id="20517" name="Rectangle 38"/>
          <p:cNvSpPr>
            <a:spLocks noChangeArrowheads="1"/>
          </p:cNvSpPr>
          <p:nvPr/>
        </p:nvSpPr>
        <p:spPr bwMode="auto">
          <a:xfrm>
            <a:off x="7164388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18" name="Rectangle 39"/>
          <p:cNvSpPr>
            <a:spLocks noChangeArrowheads="1"/>
          </p:cNvSpPr>
          <p:nvPr/>
        </p:nvSpPr>
        <p:spPr bwMode="auto">
          <a:xfrm>
            <a:off x="6300788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19" name="Rectangle 40"/>
          <p:cNvSpPr>
            <a:spLocks noChangeArrowheads="1"/>
          </p:cNvSpPr>
          <p:nvPr/>
        </p:nvSpPr>
        <p:spPr bwMode="auto">
          <a:xfrm>
            <a:off x="8027988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520" name="Rectangle 41"/>
          <p:cNvSpPr>
            <a:spLocks noChangeArrowheads="1"/>
          </p:cNvSpPr>
          <p:nvPr/>
        </p:nvSpPr>
        <p:spPr bwMode="auto">
          <a:xfrm>
            <a:off x="37084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21" name="Rectangle 42"/>
          <p:cNvSpPr>
            <a:spLocks noChangeArrowheads="1"/>
          </p:cNvSpPr>
          <p:nvPr/>
        </p:nvSpPr>
        <p:spPr bwMode="auto">
          <a:xfrm>
            <a:off x="5867400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д</a:t>
            </a:r>
          </a:p>
        </p:txBody>
      </p:sp>
      <p:sp>
        <p:nvSpPr>
          <p:cNvPr id="20522" name="Rectangle 43"/>
          <p:cNvSpPr>
            <a:spLocks noChangeArrowheads="1"/>
          </p:cNvSpPr>
          <p:nvPr/>
        </p:nvSpPr>
        <p:spPr bwMode="auto">
          <a:xfrm>
            <a:off x="5867400" y="28527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д</a:t>
            </a:r>
          </a:p>
        </p:txBody>
      </p:sp>
      <p:sp>
        <p:nvSpPr>
          <p:cNvPr id="20523" name="Rectangle 44"/>
          <p:cNvSpPr>
            <a:spLocks noChangeArrowheads="1"/>
          </p:cNvSpPr>
          <p:nvPr/>
        </p:nvSpPr>
        <p:spPr bwMode="auto">
          <a:xfrm>
            <a:off x="41402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д</a:t>
            </a:r>
          </a:p>
        </p:txBody>
      </p:sp>
      <p:sp>
        <p:nvSpPr>
          <p:cNvPr id="20524" name="Rectangle 45"/>
          <p:cNvSpPr>
            <a:spLocks noChangeArrowheads="1"/>
          </p:cNvSpPr>
          <p:nvPr/>
        </p:nvSpPr>
        <p:spPr bwMode="auto">
          <a:xfrm>
            <a:off x="50038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т</a:t>
            </a:r>
          </a:p>
        </p:txBody>
      </p:sp>
      <p:sp>
        <p:nvSpPr>
          <p:cNvPr id="20525" name="Rectangle 46"/>
          <p:cNvSpPr>
            <a:spLocks noChangeArrowheads="1"/>
          </p:cNvSpPr>
          <p:nvPr/>
        </p:nvSpPr>
        <p:spPr bwMode="auto">
          <a:xfrm>
            <a:off x="5435600" y="3716338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е</a:t>
            </a:r>
          </a:p>
        </p:txBody>
      </p:sp>
      <p:sp>
        <p:nvSpPr>
          <p:cNvPr id="20526" name="Rectangle 47"/>
          <p:cNvSpPr>
            <a:spLocks noChangeArrowheads="1"/>
          </p:cNvSpPr>
          <p:nvPr/>
        </p:nvSpPr>
        <p:spPr bwMode="auto">
          <a:xfrm>
            <a:off x="3708400" y="41497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б</a:t>
            </a:r>
          </a:p>
        </p:txBody>
      </p:sp>
      <p:sp>
        <p:nvSpPr>
          <p:cNvPr id="20527" name="Rectangle 48"/>
          <p:cNvSpPr>
            <a:spLocks noChangeArrowheads="1"/>
          </p:cNvSpPr>
          <p:nvPr/>
        </p:nvSpPr>
        <p:spPr bwMode="auto">
          <a:xfrm>
            <a:off x="3708400" y="45815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28" name="Rectangle 49"/>
          <p:cNvSpPr>
            <a:spLocks noChangeArrowheads="1"/>
          </p:cNvSpPr>
          <p:nvPr/>
        </p:nvSpPr>
        <p:spPr bwMode="auto">
          <a:xfrm>
            <a:off x="3708400" y="54451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и</a:t>
            </a:r>
          </a:p>
        </p:txBody>
      </p:sp>
      <p:sp>
        <p:nvSpPr>
          <p:cNvPr id="20529" name="Rectangle 50"/>
          <p:cNvSpPr>
            <a:spLocks noChangeArrowheads="1"/>
          </p:cNvSpPr>
          <p:nvPr/>
        </p:nvSpPr>
        <p:spPr bwMode="auto">
          <a:xfrm>
            <a:off x="37084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н</a:t>
            </a:r>
          </a:p>
        </p:txBody>
      </p:sp>
      <p:sp>
        <p:nvSpPr>
          <p:cNvPr id="20530" name="Rectangle 51"/>
          <p:cNvSpPr>
            <a:spLocks noChangeArrowheads="1"/>
          </p:cNvSpPr>
          <p:nvPr/>
        </p:nvSpPr>
        <p:spPr bwMode="auto">
          <a:xfrm>
            <a:off x="1979613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31" name="Rectangle 52"/>
          <p:cNvSpPr>
            <a:spLocks noChangeArrowheads="1"/>
          </p:cNvSpPr>
          <p:nvPr/>
        </p:nvSpPr>
        <p:spPr bwMode="auto">
          <a:xfrm>
            <a:off x="2843213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т</a:t>
            </a:r>
          </a:p>
        </p:txBody>
      </p:sp>
      <p:sp>
        <p:nvSpPr>
          <p:cNvPr id="20532" name="Rectangle 53"/>
          <p:cNvSpPr>
            <a:spLocks noChangeArrowheads="1"/>
          </p:cNvSpPr>
          <p:nvPr/>
        </p:nvSpPr>
        <p:spPr bwMode="auto">
          <a:xfrm>
            <a:off x="32766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а</a:t>
            </a:r>
          </a:p>
        </p:txBody>
      </p:sp>
      <p:sp>
        <p:nvSpPr>
          <p:cNvPr id="20533" name="Rectangle 54"/>
          <p:cNvSpPr>
            <a:spLocks noChangeArrowheads="1"/>
          </p:cNvSpPr>
          <p:nvPr/>
        </p:nvSpPr>
        <p:spPr bwMode="auto">
          <a:xfrm>
            <a:off x="41402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о</a:t>
            </a:r>
          </a:p>
        </p:txBody>
      </p:sp>
      <p:sp>
        <p:nvSpPr>
          <p:cNvPr id="20534" name="Rectangle 55"/>
          <p:cNvSpPr>
            <a:spLocks noChangeArrowheads="1"/>
          </p:cNvSpPr>
          <p:nvPr/>
        </p:nvSpPr>
        <p:spPr bwMode="auto">
          <a:xfrm>
            <a:off x="4572000" y="5876925"/>
            <a:ext cx="431800" cy="431800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800">
                <a:solidFill>
                  <a:srgbClr val="A800A8"/>
                </a:solidFill>
                <a:latin typeface="Tahoma" pitchFamily="34" charset="0"/>
              </a:rPr>
              <a:t>в</a:t>
            </a:r>
          </a:p>
        </p:txBody>
      </p:sp>
      <p:sp>
        <p:nvSpPr>
          <p:cNvPr id="47160" name="Rectangle 56"/>
          <p:cNvSpPr>
            <a:spLocks noChangeArrowheads="1"/>
          </p:cNvSpPr>
          <p:nvPr/>
        </p:nvSpPr>
        <p:spPr bwMode="auto">
          <a:xfrm>
            <a:off x="323850" y="260350"/>
            <a:ext cx="1584325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ru-RU" altLang="ru-RU" sz="35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ru-RU" altLang="ru-RU" sz="35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ru-RU" altLang="ru-RU" sz="49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ru-RU" altLang="ru-RU" sz="4900" b="1" dirty="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ru-RU" altLang="ru-RU" sz="4900" b="1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ru-RU" altLang="ru-RU" dirty="0">
              <a:cs typeface="+mn-cs"/>
            </a:endParaRPr>
          </a:p>
          <a:p>
            <a:pPr algn="ctr">
              <a:defRPr/>
            </a:pPr>
            <a:endParaRPr lang="ru-RU" altLang="ru-RU" dirty="0">
              <a:cs typeface="+mn-cs"/>
            </a:endParaRPr>
          </a:p>
          <a:p>
            <a:pPr algn="ctr">
              <a:defRPr/>
            </a:pPr>
            <a:endParaRPr lang="ru-RU" altLang="ru-RU" dirty="0">
              <a:cs typeface="+mn-cs"/>
            </a:endParaRPr>
          </a:p>
          <a:p>
            <a:pPr algn="ctr">
              <a:defRPr/>
            </a:pPr>
            <a:endParaRPr lang="ru-RU" altLang="ru-RU" dirty="0">
              <a:cs typeface="+mn-cs"/>
            </a:endParaRPr>
          </a:p>
          <a:p>
            <a:pPr algn="ctr">
              <a:defRPr/>
            </a:pPr>
            <a:endParaRPr lang="ru-RU" altLang="ru-RU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74528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altLang="ru-RU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23850" y="1125538"/>
            <a:ext cx="8642350" cy="404812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200">
                <a:solidFill>
                  <a:srgbClr val="40404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000">
                <a:solidFill>
                  <a:srgbClr val="40404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2400">
                <a:solidFill>
                  <a:srgbClr val="40404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600">
                <a:solidFill>
                  <a:srgbClr val="40404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Char char="*"/>
              <a:defRPr sz="1400">
                <a:solidFill>
                  <a:srgbClr val="40404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Comic Sans MS" pitchFamily="66" charset="0"/>
              </a:rPr>
              <a:t>Перед нами широкая  ________.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Comic Sans MS" pitchFamily="66" charset="0"/>
              </a:rPr>
              <a:t>На перекрестке нет ни __________, ни регулировщика. Прежде чем ступить на _______________, выбери самое безопасное место, где _______ хорошо просматривается в обе стороны.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Comic Sans MS" pitchFamily="66" charset="0"/>
              </a:rPr>
              <a:t>Если по близости нет машин, начинай _______. Посмотри _______, дойдя до середины дороги посмотри _________.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Comic Sans MS" pitchFamily="66" charset="0"/>
              </a:rPr>
              <a:t>Переходи дорогу ________,  постоянно следи за дорогой, пока не закончишь _________.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ru-RU" altLang="ru-RU" sz="200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2124075" y="188913"/>
            <a:ext cx="4895850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Памятка</a:t>
            </a:r>
          </a:p>
        </p:txBody>
      </p:sp>
      <p:sp>
        <p:nvSpPr>
          <p:cNvPr id="3078" name="WordArt 6"/>
          <p:cNvSpPr>
            <a:spLocks noChangeArrowheads="1" noChangeShapeType="1" noTextEdit="1"/>
          </p:cNvSpPr>
          <p:nvPr/>
        </p:nvSpPr>
        <p:spPr bwMode="auto">
          <a:xfrm>
            <a:off x="468313" y="6308725"/>
            <a:ext cx="93503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дорога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468313" y="5516563"/>
            <a:ext cx="1441450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светофора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1547813" y="6021388"/>
            <a:ext cx="230346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проезжая часть</a:t>
            </a:r>
          </a:p>
        </p:txBody>
      </p:sp>
      <p:sp>
        <p:nvSpPr>
          <p:cNvPr id="3081" name="WordArt 9"/>
          <p:cNvSpPr>
            <a:spLocks noChangeArrowheads="1" noChangeShapeType="1" noTextEdit="1"/>
          </p:cNvSpPr>
          <p:nvPr/>
        </p:nvSpPr>
        <p:spPr bwMode="auto">
          <a:xfrm>
            <a:off x="2771775" y="5445125"/>
            <a:ext cx="115252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дорога</a:t>
            </a: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7235825" y="6237288"/>
            <a:ext cx="1512888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переход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5508625" y="5516563"/>
            <a:ext cx="1646238" cy="534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по прямой</a:t>
            </a:r>
          </a:p>
        </p:txBody>
      </p:sp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4716463" y="6165850"/>
            <a:ext cx="1071562" cy="390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переход</a:t>
            </a:r>
          </a:p>
        </p:txBody>
      </p:sp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4284663" y="5373688"/>
            <a:ext cx="1096962" cy="319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налево</a:t>
            </a: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7524750" y="5445125"/>
            <a:ext cx="1336675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направо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4284663" y="1916113"/>
            <a:ext cx="2303462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проезжую часть</a:t>
            </a:r>
          </a:p>
        </p:txBody>
      </p:sp>
    </p:spTree>
    <p:extLst>
      <p:ext uri="{BB962C8B-B14F-4D97-AF65-F5344CB8AC3E}">
        <p14:creationId xmlns:p14="http://schemas.microsoft.com/office/powerpoint/2010/main" val="243205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 -0.00023 C 0.2 -0.04189 0.35677 -0.08333 0.41111 -0.20671 C 0.46545 -0.33009 0.37621 -0.65115 0.36927 -0.74004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00" y="-3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1482 C -0.04496 -0.10718 -0.071 -0.22893 -0.00104 -0.32708 C 0.06893 -0.42523 0.23473 -0.49977 0.4007 -0.57431 " pathEditMode="relative" rAng="0" ptsTypes="aaA">
                                      <p:cBhvr>
                                        <p:cTn id="46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00" y="-29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26 -0.00417 C -0.06684 0.04583 -0.03125 0.09583 0.08646 0.0368 C 0.20417 -0.02223 0.56389 -0.25255 0.60417 -0.35903 C 0.64444 -0.46551 0.48628 -0.5338 0.3283 -0.60186 " pathEditMode="relative" rAng="0" ptsTypes="aaaA">
                                      <p:cBhvr>
                                        <p:cTn id="5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00" y="-24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888 -0.0375 C -0.03438 -0.11551 -0.15747 -0.19329 -0.13525 -0.2632 C -0.11302 -0.3331 0.05486 -0.39491 0.22274 -0.45671 " pathEditMode="relative" rAng="0" ptsTypes="aaA">
                                      <p:cBhvr>
                                        <p:cTn id="62" dur="2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600" y="-2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54 -0.00046 C -0.20417 -0.00787 -0.34462 -0.01505 -0.35538 -0.09283 C -0.36615 -0.1706 -0.24722 -0.31898 -0.12813 -0.46713 " pathEditMode="relative" rAng="0" ptsTypes="aaA">
                                      <p:cBhvr>
                                        <p:cTn id="66" dur="2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0.04027 C -0.06094 0.00973 -0.12951 0.05996 -0.1684 0.01875 C -0.20712 -0.02222 -0.21632 -0.15393 -0.22534 -0.28565 " pathEditMode="relative" rAng="0" ptsTypes="aaA">
                                      <p:cBhvr>
                                        <p:cTn id="70" dur="2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00" y="-7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28 0.02454 C -0.21702 0.09954 -0.41875 0.17454 -0.51372 0.12986 C -0.60868 0.08519 -0.5967 -0.07963 -0.58473 -0.24421 " pathEditMode="relative" rAng="0" ptsTypes="aaA">
                                      <p:cBhvr>
                                        <p:cTn id="74" dur="2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700" y="-5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4 0.01088 C 0.05504 0.05416 0.08785 0.09745 0.05174 0.10347 C 0.01563 0.10949 -0.14132 0.10254 -0.19375 0.04745 C -0.24635 -0.00764 -0.25486 -0.11783 -0.26319 -0.22778 " pathEditMode="relative" rAng="0" ptsTypes="aaaA">
                                      <p:cBhvr>
                                        <p:cTn id="78" dur="2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00" y="-7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03 -0.01482 C 0.18888 -0.0544 0.32291 -0.09399 0.321 -0.13311 C 0.31909 -0.17223 0.09027 -0.22986 0.04375 -0.24908 " pathEditMode="relative" rAng="0" ptsTypes="aaA">
                                      <p:cBhvr>
                                        <p:cTn id="82" dur="2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  <p:bldP spid="3077" grpId="0" animBg="1"/>
      <p:bldP spid="3078" grpId="0" animBg="1"/>
      <p:bldP spid="3078" grpId="1" animBg="1"/>
      <p:bldP spid="3079" grpId="0" animBg="1"/>
      <p:bldP spid="3079" grpId="1" animBg="1"/>
      <p:bldP spid="3080" grpId="0" animBg="1"/>
      <p:bldP spid="3080" grpId="1" animBg="1"/>
      <p:bldP spid="3080" grpId="2" animBg="1"/>
      <p:bldP spid="3081" grpId="0" animBg="1"/>
      <p:bldP spid="3081" grpId="1" animBg="1"/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 animBg="1"/>
      <p:bldP spid="3085" grpId="1" animBg="1"/>
      <p:bldP spid="3086" grpId="0" animBg="1"/>
      <p:bldP spid="3086" grpId="1" animBg="1"/>
      <p:bldP spid="308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289</Words>
  <Application>Microsoft Office PowerPoint</Application>
  <PresentationFormat>Экран (4:3)</PresentationFormat>
  <Paragraphs>135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SONY</cp:lastModifiedBy>
  <cp:revision>1</cp:revision>
  <dcterms:created xsi:type="dcterms:W3CDTF">2015-01-19T18:23:05Z</dcterms:created>
  <dcterms:modified xsi:type="dcterms:W3CDTF">2015-01-19T18:32:41Z</dcterms:modified>
</cp:coreProperties>
</file>