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74" r:id="rId5"/>
    <p:sldId id="275" r:id="rId6"/>
    <p:sldId id="259" r:id="rId7"/>
    <p:sldId id="261" r:id="rId8"/>
    <p:sldId id="260" r:id="rId9"/>
    <p:sldId id="272" r:id="rId10"/>
    <p:sldId id="271" r:id="rId11"/>
    <p:sldId id="285" r:id="rId12"/>
    <p:sldId id="262" r:id="rId13"/>
    <p:sldId id="268" r:id="rId14"/>
    <p:sldId id="266" r:id="rId15"/>
    <p:sldId id="269" r:id="rId16"/>
    <p:sldId id="270" r:id="rId17"/>
    <p:sldId id="267" r:id="rId18"/>
    <p:sldId id="264" r:id="rId19"/>
    <p:sldId id="263" r:id="rId20"/>
    <p:sldId id="277" r:id="rId21"/>
    <p:sldId id="295" r:id="rId22"/>
    <p:sldId id="265" r:id="rId23"/>
    <p:sldId id="28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0BCC5-E89F-4918-94A0-2D7815F32124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D359C-FDF5-4F73-A60F-256A9D7DC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D359C-FDF5-4F73-A60F-256A9D7DC58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150DADD-AC45-422C-A069-F1EBD3178207}" type="datetimeFigureOut">
              <a:rPr lang="ru-RU" smtClean="0"/>
              <a:pPr/>
              <a:t>20.10.2014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43F938C-113F-4835-BFEA-B5068CCD0E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 descr="D:\ФОТО\фото для презентации 9а\наша школа\IMG_726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428604"/>
            <a:ext cx="1714396" cy="128588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28605"/>
            <a:ext cx="8358246" cy="128588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3000372"/>
            <a:ext cx="5500726" cy="228601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ПОРТФОЛИО</a:t>
            </a:r>
          </a:p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Учителя технологии</a:t>
            </a:r>
          </a:p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МОУ «</a:t>
            </a:r>
            <a:r>
              <a:rPr lang="ru-RU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Медведицкая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 СОШ»</a:t>
            </a:r>
          </a:p>
          <a:p>
            <a:pPr algn="ctr"/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Narrow" pitchFamily="34" charset="0"/>
              </a:rPr>
              <a:t>Литвиненко Ларисы Борисовны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026" name="Picture 2" descr="I:\ag26^0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58" y="2857496"/>
            <a:ext cx="1996330" cy="277955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143504" y="6357958"/>
            <a:ext cx="107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2014  год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1714488"/>
            <a:ext cx="61436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Муниципальное образовательное учреждение «</a:t>
            </a:r>
            <a:r>
              <a:rPr lang="ru-RU" dirty="0" err="1" smtClean="0">
                <a:solidFill>
                  <a:schemeClr val="tx1">
                    <a:lumMod val="95000"/>
                  </a:schemeClr>
                </a:solidFill>
              </a:rPr>
              <a:t>Медведицкая</a:t>
            </a: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 средняя общеобразовательная школа»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Районный фестиваль кулинарного искусства «Традиции  кухни народов мира»</a:t>
            </a:r>
            <a:endParaRPr lang="ru-RU" sz="2800" dirty="0"/>
          </a:p>
        </p:txBody>
      </p:sp>
      <p:pic>
        <p:nvPicPr>
          <p:cNvPr id="3075" name="Picture 3" descr="I:\грамоты интернет\IMG_137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86644" y="1857364"/>
            <a:ext cx="1446620" cy="1928826"/>
          </a:xfrm>
          <a:prstGeom prst="rect">
            <a:avLst/>
          </a:prstGeom>
          <a:noFill/>
        </p:spPr>
      </p:pic>
      <p:pic>
        <p:nvPicPr>
          <p:cNvPr id="3076" name="Picture 4" descr="I:\фото для аттестации\Рисунок2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786182" y="2071678"/>
            <a:ext cx="1496140" cy="1714512"/>
          </a:xfrm>
          <a:prstGeom prst="rect">
            <a:avLst/>
          </a:prstGeom>
          <a:noFill/>
        </p:spPr>
      </p:pic>
      <p:pic>
        <p:nvPicPr>
          <p:cNvPr id="3077" name="Picture 5" descr="I:\фото для аттестации\Рисунок4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572132" y="2000240"/>
            <a:ext cx="1212307" cy="1714512"/>
          </a:xfrm>
          <a:prstGeom prst="rect">
            <a:avLst/>
          </a:prstGeom>
          <a:noFill/>
        </p:spPr>
      </p:pic>
      <p:pic>
        <p:nvPicPr>
          <p:cNvPr id="9" name="Picture 2" descr="C:\Documents and Settings\Admin\Мои документы\е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643174" y="2071678"/>
            <a:ext cx="1000132" cy="164405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642910" y="4953482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Добрецова </a:t>
            </a:r>
            <a:r>
              <a:rPr lang="ru-RU" dirty="0" err="1" smtClean="0"/>
              <a:t>Милена</a:t>
            </a:r>
            <a:endParaRPr lang="ru-RU" dirty="0" smtClean="0"/>
          </a:p>
          <a:p>
            <a:r>
              <a:rPr lang="ru-RU" dirty="0" err="1" smtClean="0"/>
              <a:t>Зурхаева</a:t>
            </a:r>
            <a:r>
              <a:rPr lang="ru-RU" dirty="0" smtClean="0"/>
              <a:t> </a:t>
            </a:r>
            <a:r>
              <a:rPr lang="ru-RU" dirty="0" err="1" smtClean="0"/>
              <a:t>Гульнара</a:t>
            </a:r>
            <a:endParaRPr lang="ru-RU" dirty="0" smtClean="0"/>
          </a:p>
          <a:p>
            <a:r>
              <a:rPr lang="ru-RU" dirty="0" smtClean="0"/>
              <a:t>Дочкина Мария</a:t>
            </a:r>
          </a:p>
          <a:p>
            <a:r>
              <a:rPr lang="ru-RU" dirty="0" smtClean="0"/>
              <a:t>обучающиеся 10 класса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357950" y="5857892"/>
            <a:ext cx="2340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Узбекская кухня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EAEBDE">
                    <a:tint val="100000"/>
                    <a:shade val="90000"/>
                    <a:satMod val="250000"/>
                    <a:alpha val="100000"/>
                  </a:srgbClr>
                </a:solidFill>
              </a:rPr>
              <a:t>Районный фестиваль кулинарного искусства «Традиции  кухни народов мира»</a:t>
            </a:r>
            <a:endParaRPr lang="ru-RU" dirty="0"/>
          </a:p>
        </p:txBody>
      </p:sp>
      <p:pic>
        <p:nvPicPr>
          <p:cNvPr id="5122" name="Picture 2" descr="D:\ФОТО\фото для презентации 9а\IMG_20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71612"/>
            <a:ext cx="2428892" cy="1821669"/>
          </a:xfrm>
          <a:prstGeom prst="rect">
            <a:avLst/>
          </a:prstGeom>
          <a:noFill/>
        </p:spPr>
      </p:pic>
      <p:pic>
        <p:nvPicPr>
          <p:cNvPr id="5" name="Picture 2" descr="D:\ФОТО\фото для презентации 9а\IMG_208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6117" y="2214554"/>
            <a:ext cx="2000264" cy="15001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14283" y="3929066"/>
            <a:ext cx="2857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Добрецова </a:t>
            </a:r>
            <a:r>
              <a:rPr lang="ru-RU" dirty="0" err="1" smtClean="0"/>
              <a:t>Милена</a:t>
            </a:r>
            <a:endParaRPr lang="ru-RU" dirty="0" smtClean="0"/>
          </a:p>
          <a:p>
            <a:r>
              <a:rPr lang="ru-RU" dirty="0" err="1" smtClean="0"/>
              <a:t>Голубчикова</a:t>
            </a:r>
            <a:r>
              <a:rPr lang="ru-RU" dirty="0" smtClean="0"/>
              <a:t> Александра</a:t>
            </a:r>
          </a:p>
          <a:p>
            <a:r>
              <a:rPr lang="ru-RU" dirty="0" err="1" smtClean="0"/>
              <a:t>Володских</a:t>
            </a:r>
            <a:r>
              <a:rPr lang="ru-RU" dirty="0" smtClean="0"/>
              <a:t> Ольга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869" y="464344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Русская кухня</a:t>
            </a:r>
            <a:endParaRPr lang="ru-RU" dirty="0"/>
          </a:p>
        </p:txBody>
      </p:sp>
      <p:pic>
        <p:nvPicPr>
          <p:cNvPr id="8" name="Picture 3" descr="C:\Documents and Settings\Admin\Рабочий стол\документы для аттестации\IMG_413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58016" y="1857364"/>
            <a:ext cx="1444229" cy="1925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Arial Narrow" pitchFamily="34" charset="0"/>
              </a:rPr>
              <a:t>Районный конкурс «Рукодельница» </a:t>
            </a:r>
            <a:br>
              <a:rPr lang="ru-RU" sz="3600" dirty="0" smtClean="0">
                <a:latin typeface="Arial Narrow" pitchFamily="34" charset="0"/>
              </a:rPr>
            </a:br>
            <a:r>
              <a:rPr lang="ru-RU" sz="2700" dirty="0" smtClean="0">
                <a:latin typeface="Arial Narrow" pitchFamily="34" charset="0"/>
              </a:rPr>
              <a:t>2011-2012 учебный год</a:t>
            </a:r>
            <a:r>
              <a:rPr lang="ru-RU" sz="3600" dirty="0" smtClean="0">
                <a:latin typeface="Arial Narrow" pitchFamily="34" charset="0"/>
              </a:rPr>
              <a:t/>
            </a:r>
            <a:br>
              <a:rPr lang="ru-RU" sz="3600" dirty="0" smtClean="0">
                <a:latin typeface="Arial Narrow" pitchFamily="34" charset="0"/>
              </a:rPr>
            </a:br>
            <a:endParaRPr lang="ru-RU" sz="36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4572008"/>
            <a:ext cx="2000264" cy="1071570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tx1"/>
                </a:solidFill>
                <a:latin typeface="Arial Narrow" pitchFamily="34" charset="0"/>
              </a:rPr>
              <a:t>Брейкина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 Людмила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7 класс</a:t>
            </a:r>
            <a:endParaRPr lang="en-US" sz="1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II</a:t>
            </a:r>
            <a:r>
              <a:rPr lang="ru-RU" sz="1600" dirty="0">
                <a:solidFill>
                  <a:schemeClr val="tx1"/>
                </a:solidFill>
                <a:latin typeface="Arial Narrow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место</a:t>
            </a:r>
          </a:p>
          <a:p>
            <a:endParaRPr lang="ru-RU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6146" name="Picture 2" descr="D:\ФОТО\фото грамоты брейкина\IMG_14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4286256"/>
            <a:ext cx="1419325" cy="1928826"/>
          </a:xfrm>
          <a:prstGeom prst="rect">
            <a:avLst/>
          </a:prstGeom>
          <a:noFill/>
        </p:spPr>
      </p:pic>
      <p:pic>
        <p:nvPicPr>
          <p:cNvPr id="6147" name="Picture 3" descr="I:\IMG_54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3000372"/>
            <a:ext cx="1071656" cy="14287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00298" y="4500570"/>
            <a:ext cx="276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Сумочка в подарок</a:t>
            </a:r>
            <a:endParaRPr lang="ru-RU" dirty="0"/>
          </a:p>
        </p:txBody>
      </p:sp>
      <p:pic>
        <p:nvPicPr>
          <p:cNvPr id="8" name="Picture 3" descr="I:\люда\IMG_161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643174" y="2571744"/>
            <a:ext cx="1393041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>
                <a:latin typeface="Arial Narrow" pitchFamily="34" charset="0"/>
              </a:rPr>
              <a:t>Районный конкурс «Рукодельница» </a:t>
            </a:r>
            <a:br>
              <a:rPr lang="ru-RU" sz="1800" dirty="0" smtClean="0">
                <a:latin typeface="Arial Narrow" pitchFamily="34" charset="0"/>
              </a:rPr>
            </a:br>
            <a:r>
              <a:rPr lang="ru-RU" sz="1800" dirty="0" smtClean="0">
                <a:latin typeface="Arial Narrow" pitchFamily="34" charset="0"/>
              </a:rPr>
              <a:t>2011-2012 учебный год</a:t>
            </a:r>
            <a:endParaRPr lang="ru-RU" sz="1800" dirty="0"/>
          </a:p>
        </p:txBody>
      </p:sp>
      <p:pic>
        <p:nvPicPr>
          <p:cNvPr id="15362" name="Picture 2" descr="C:\Documents and Settings\Admin\Рабочий стол\документы для аттестации\IMG_40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428868"/>
            <a:ext cx="964413" cy="1285884"/>
          </a:xfrm>
          <a:prstGeom prst="rect">
            <a:avLst/>
          </a:prstGeom>
          <a:noFill/>
        </p:spPr>
      </p:pic>
      <p:pic>
        <p:nvPicPr>
          <p:cNvPr id="4" name="Picture 2" descr="I:\фото для аттестации\Рисунок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24" y="2357430"/>
            <a:ext cx="1204517" cy="1592177"/>
          </a:xfrm>
          <a:prstGeom prst="rect">
            <a:avLst/>
          </a:prstGeom>
          <a:noFill/>
        </p:spPr>
      </p:pic>
      <p:pic>
        <p:nvPicPr>
          <p:cNvPr id="5" name="Picture 3" descr="I:\IMG_145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2428868"/>
            <a:ext cx="964413" cy="128588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57158" y="4143380"/>
            <a:ext cx="22860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Заболотнева</a:t>
            </a:r>
            <a:r>
              <a:rPr lang="ru-RU" dirty="0" smtClean="0"/>
              <a:t> Елена </a:t>
            </a:r>
          </a:p>
          <a:p>
            <a:pPr algn="ctr"/>
            <a:r>
              <a:rPr lang="ru-RU" dirty="0" smtClean="0"/>
              <a:t>8 класс</a:t>
            </a:r>
          </a:p>
          <a:p>
            <a:pPr algn="ctr"/>
            <a:r>
              <a:rPr lang="en-US" dirty="0" smtClean="0"/>
              <a:t>II </a:t>
            </a:r>
            <a:r>
              <a:rPr lang="ru-RU" dirty="0" smtClean="0"/>
              <a:t> место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28926" y="400050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Картина «Малыш»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Районный конкурс «Рукодельница»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2700" dirty="0" smtClean="0">
                <a:latin typeface="Arial Narrow" pitchFamily="34" charset="0"/>
              </a:rPr>
              <a:t>2012 – 2013 учебный год</a:t>
            </a:r>
            <a:endParaRPr lang="ru-RU" dirty="0"/>
          </a:p>
        </p:txBody>
      </p:sp>
      <p:pic>
        <p:nvPicPr>
          <p:cNvPr id="8194" name="Picture 2" descr="D:\ФОТО\фото грамоты брейкина\IMG_14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6643702" y="3214686"/>
            <a:ext cx="1714512" cy="2286016"/>
          </a:xfrm>
          <a:prstGeom prst="rect">
            <a:avLst/>
          </a:prstGeom>
          <a:noFill/>
        </p:spPr>
      </p:pic>
      <p:pic>
        <p:nvPicPr>
          <p:cNvPr id="5" name="Picture 3" descr="I:\IMG_542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62" y="2643182"/>
            <a:ext cx="1428760" cy="1904860"/>
          </a:xfrm>
          <a:prstGeom prst="rect">
            <a:avLst/>
          </a:prstGeom>
          <a:noFill/>
        </p:spPr>
      </p:pic>
      <p:pic>
        <p:nvPicPr>
          <p:cNvPr id="8195" name="Picture 3" descr="I:\IMG_448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86182" y="3857628"/>
            <a:ext cx="1714512" cy="228583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7" y="4929198"/>
            <a:ext cx="24288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Arial Narrow" pitchFamily="34" charset="0"/>
              </a:rPr>
              <a:t>Брейкина</a:t>
            </a:r>
            <a:r>
              <a:rPr lang="ru-RU" dirty="0" smtClean="0">
                <a:latin typeface="Arial Narrow" pitchFamily="34" charset="0"/>
              </a:rPr>
              <a:t> Людмила</a:t>
            </a:r>
          </a:p>
          <a:p>
            <a:pPr algn="ctr"/>
            <a:r>
              <a:rPr lang="ru-RU" dirty="0" smtClean="0">
                <a:latin typeface="Arial Narrow" pitchFamily="34" charset="0"/>
              </a:rPr>
              <a:t>8 класс</a:t>
            </a:r>
            <a:endParaRPr lang="en-US" dirty="0" smtClean="0">
              <a:latin typeface="Arial Narrow" pitchFamily="34" charset="0"/>
            </a:endParaRPr>
          </a:p>
          <a:p>
            <a:pPr algn="ctr"/>
            <a:r>
              <a:rPr lang="en-US" dirty="0" smtClean="0">
                <a:latin typeface="Arial Narrow" pitchFamily="34" charset="0"/>
              </a:rPr>
              <a:t>I </a:t>
            </a:r>
            <a:r>
              <a:rPr lang="ru-RU" dirty="0" smtClean="0">
                <a:latin typeface="Arial Narrow" pitchFamily="34" charset="0"/>
              </a:rPr>
              <a:t>место</a:t>
            </a:r>
            <a:endParaRPr lang="ru-RU" dirty="0"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6215082"/>
            <a:ext cx="2571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itchFamily="34" charset="0"/>
              </a:rPr>
              <a:t>Крестильный набор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Районный конкурс «Рукодельница»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2700" dirty="0" smtClean="0">
                <a:latin typeface="Arial Narrow" pitchFamily="34" charset="0"/>
              </a:rPr>
              <a:t>2012 – 2013 учебный год</a:t>
            </a:r>
            <a:endParaRPr lang="ru-RU" dirty="0"/>
          </a:p>
        </p:txBody>
      </p:sp>
      <p:pic>
        <p:nvPicPr>
          <p:cNvPr id="16386" name="Picture 2" descr="C:\Documents and Settings\Admin\Рабочий стол\документы для аттестации\IMG_404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868" y="3500438"/>
            <a:ext cx="1905013" cy="1428760"/>
          </a:xfrm>
          <a:prstGeom prst="rect">
            <a:avLst/>
          </a:prstGeom>
          <a:noFill/>
        </p:spPr>
      </p:pic>
      <p:pic>
        <p:nvPicPr>
          <p:cNvPr id="4" name="Picture 2" descr="I:\фото для аттестации\Рисунок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0" y="2928934"/>
            <a:ext cx="1428760" cy="1888591"/>
          </a:xfrm>
          <a:prstGeom prst="rect">
            <a:avLst/>
          </a:prstGeom>
          <a:noFill/>
        </p:spPr>
      </p:pic>
      <p:pic>
        <p:nvPicPr>
          <p:cNvPr id="5" name="Picture 5" descr="I:\IMG_145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2000240"/>
            <a:ext cx="1500198" cy="2000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4714884"/>
            <a:ext cx="2357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Заболотнева</a:t>
            </a:r>
            <a:r>
              <a:rPr lang="ru-RU" dirty="0" smtClean="0"/>
              <a:t> Елена</a:t>
            </a:r>
          </a:p>
          <a:p>
            <a:pPr algn="ctr"/>
            <a:r>
              <a:rPr lang="ru-RU" dirty="0" smtClean="0"/>
              <a:t>9 класс</a:t>
            </a:r>
          </a:p>
          <a:p>
            <a:pPr algn="ctr"/>
            <a:r>
              <a:rPr lang="en-US" dirty="0" smtClean="0"/>
              <a:t>II</a:t>
            </a:r>
            <a:r>
              <a:rPr lang="ru-RU" dirty="0" smtClean="0"/>
              <a:t> место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521495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Картина «Весна»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Районный конкурс «Рукодельница»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2700" dirty="0" smtClean="0">
                <a:latin typeface="Arial Narrow" pitchFamily="34" charset="0"/>
              </a:rPr>
              <a:t>2013 – 2014 учебный год</a:t>
            </a:r>
            <a:endParaRPr lang="ru-RU" dirty="0"/>
          </a:p>
        </p:txBody>
      </p:sp>
      <p:pic>
        <p:nvPicPr>
          <p:cNvPr id="17410" name="Picture 2" descr="C:\Documents and Settings\Admin\Рабочий стол\документы для аттестации\IMG_404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71934" y="3500438"/>
            <a:ext cx="1524011" cy="1143008"/>
          </a:xfrm>
          <a:prstGeom prst="rect">
            <a:avLst/>
          </a:prstGeom>
          <a:noFill/>
        </p:spPr>
      </p:pic>
      <p:pic>
        <p:nvPicPr>
          <p:cNvPr id="2050" name="Picture 2" descr="I:\w2TW0I8FZjQ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34" y="2357430"/>
            <a:ext cx="1551837" cy="2071702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документы для аттестации\IMG_408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29388" y="2214554"/>
            <a:ext cx="1229915" cy="163988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00034" y="4786322"/>
            <a:ext cx="2024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Левина Арина</a:t>
            </a:r>
          </a:p>
          <a:p>
            <a:pPr marL="342900" indent="-342900">
              <a:buAutoNum type="arabicPlain" startAt="9"/>
            </a:pPr>
            <a:r>
              <a:rPr lang="ru-RU" dirty="0" smtClean="0"/>
              <a:t>Класс</a:t>
            </a:r>
          </a:p>
          <a:p>
            <a:pPr marL="342900" indent="-342900"/>
            <a:r>
              <a:rPr lang="en-US" dirty="0" smtClean="0"/>
              <a:t>I</a:t>
            </a:r>
            <a:r>
              <a:rPr lang="ru-RU" dirty="0" smtClean="0"/>
              <a:t>  место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357554" y="485776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Картина из атласных лент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1"/>
            <a:ext cx="7886728" cy="114300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Narrow" pitchFamily="34" charset="0"/>
              </a:rPr>
              <a:t>Районный конкурс «Рукодельница»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2700" dirty="0" smtClean="0">
                <a:latin typeface="Arial Narrow" pitchFamily="34" charset="0"/>
              </a:rPr>
              <a:t>2013 – 2014 учебный год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929198"/>
            <a:ext cx="2286016" cy="857256"/>
          </a:xfrm>
        </p:spPr>
        <p:txBody>
          <a:bodyPr>
            <a:normAutofit/>
          </a:bodyPr>
          <a:lstStyle/>
          <a:p>
            <a:r>
              <a:rPr lang="ru-RU" sz="1600" dirty="0" err="1" smtClean="0">
                <a:solidFill>
                  <a:schemeClr val="tx1"/>
                </a:solidFill>
                <a:latin typeface="Arial Narrow" pitchFamily="34" charset="0"/>
              </a:rPr>
              <a:t>Брейкина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 Людмила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9 класс</a:t>
            </a:r>
            <a:endParaRPr lang="en-US" sz="1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III</a:t>
            </a:r>
            <a:r>
              <a:rPr lang="ru-RU" sz="1600" dirty="0" smtClean="0">
                <a:solidFill>
                  <a:schemeClr val="tx1"/>
                </a:solidFill>
                <a:latin typeface="Arial Narrow" pitchFamily="34" charset="0"/>
              </a:rPr>
              <a:t> место</a:t>
            </a:r>
            <a:endParaRPr lang="en-US" sz="1600" dirty="0" smtClean="0">
              <a:solidFill>
                <a:schemeClr val="tx1"/>
              </a:solidFill>
              <a:latin typeface="Arial Narrow" pitchFamily="34" charset="0"/>
            </a:endParaRPr>
          </a:p>
          <a:p>
            <a:endParaRPr lang="en-US" sz="1600" dirty="0" smtClean="0"/>
          </a:p>
          <a:p>
            <a:endParaRPr lang="ru-RU" sz="1600" dirty="0" smtClean="0"/>
          </a:p>
          <a:p>
            <a:endParaRPr lang="ru-RU" sz="1600" dirty="0"/>
          </a:p>
        </p:txBody>
      </p:sp>
      <p:pic>
        <p:nvPicPr>
          <p:cNvPr id="4" name="Picture 3" descr="I:\IMG_54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714620"/>
            <a:ext cx="1615803" cy="2154230"/>
          </a:xfrm>
          <a:prstGeom prst="rect">
            <a:avLst/>
          </a:prstGeom>
          <a:noFill/>
        </p:spPr>
      </p:pic>
      <p:pic>
        <p:nvPicPr>
          <p:cNvPr id="9218" name="Picture 2" descr="I:\IMG_659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00496" y="3571876"/>
            <a:ext cx="1428760" cy="1905013"/>
          </a:xfrm>
          <a:prstGeom prst="rect">
            <a:avLst/>
          </a:prstGeom>
          <a:noFill/>
        </p:spPr>
      </p:pic>
      <p:pic>
        <p:nvPicPr>
          <p:cNvPr id="9219" name="Picture 3" descr="D:\ФОТО\фото грамоты брейкина\IMG_402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715140" y="2714620"/>
            <a:ext cx="1357322" cy="180984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00430" y="5786454"/>
            <a:ext cx="2642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 Narrow" pitchFamily="34" charset="0"/>
              </a:rPr>
              <a:t>Ажурные сапоги 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II </a:t>
            </a:r>
            <a:r>
              <a:rPr lang="ru-RU" sz="2800" dirty="0" smtClean="0"/>
              <a:t>районная научно – практическая конференция для школьников «Юность науки»</a:t>
            </a:r>
            <a:endParaRPr lang="ru-RU" sz="2800" dirty="0"/>
          </a:p>
        </p:txBody>
      </p:sp>
      <p:pic>
        <p:nvPicPr>
          <p:cNvPr id="7170" name="Picture 2" descr="D:\ФОТО\фото грамоты брейкина\IMG_14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429124" y="3214686"/>
            <a:ext cx="1928826" cy="2571768"/>
          </a:xfrm>
          <a:prstGeom prst="rect">
            <a:avLst/>
          </a:prstGeom>
          <a:noFill/>
        </p:spPr>
      </p:pic>
      <p:pic>
        <p:nvPicPr>
          <p:cNvPr id="7" name="Picture 2" descr="I:\DSC0619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85852" y="3857628"/>
            <a:ext cx="2156114" cy="190692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85787" y="1571612"/>
            <a:ext cx="4000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Исследовательский проект: </a:t>
            </a:r>
          </a:p>
          <a:p>
            <a:r>
              <a:rPr lang="ru-RU" dirty="0" smtClean="0"/>
              <a:t>«Инновационные технологии  </a:t>
            </a:r>
          </a:p>
          <a:p>
            <a:r>
              <a:rPr lang="ru-RU" dirty="0" smtClean="0"/>
              <a:t>в рукоделии»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000100" y="5857892"/>
            <a:ext cx="28931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Брейкина</a:t>
            </a:r>
            <a:r>
              <a:rPr lang="ru-RU" dirty="0" smtClean="0"/>
              <a:t> Людмила</a:t>
            </a:r>
          </a:p>
          <a:p>
            <a:pPr algn="ctr"/>
            <a:r>
              <a:rPr lang="ru-RU" dirty="0" smtClean="0"/>
              <a:t>8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III </a:t>
            </a:r>
            <a:r>
              <a:rPr lang="ru-RU" sz="2800" dirty="0" smtClean="0"/>
              <a:t>районная научно – практическая конференция для школьников «Юность науки»</a:t>
            </a:r>
            <a:endParaRPr lang="ru-RU" sz="2800" dirty="0"/>
          </a:p>
        </p:txBody>
      </p:sp>
      <p:pic>
        <p:nvPicPr>
          <p:cNvPr id="5122" name="Picture 2" descr="D:\ФОТО\конференция\IMG_051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3929066"/>
            <a:ext cx="2025585" cy="1428760"/>
          </a:xfrm>
          <a:prstGeom prst="rect">
            <a:avLst/>
          </a:prstGeom>
          <a:noFill/>
        </p:spPr>
      </p:pic>
      <p:pic>
        <p:nvPicPr>
          <p:cNvPr id="5123" name="Picture 3" descr="D:\ФОТО\ФОТО грамоты школы\IMG_051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286124"/>
            <a:ext cx="1518137" cy="202427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57224" y="5500702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/>
              <a:t>Зурхаева</a:t>
            </a:r>
            <a:r>
              <a:rPr lang="ru-RU" dirty="0" smtClean="0"/>
              <a:t> </a:t>
            </a:r>
            <a:r>
              <a:rPr lang="ru-RU" dirty="0" err="1" smtClean="0"/>
              <a:t>Гульнара</a:t>
            </a:r>
            <a:endParaRPr lang="ru-RU" dirty="0" smtClean="0"/>
          </a:p>
          <a:p>
            <a:pPr marL="342900" indent="-342900" algn="ctr">
              <a:buAutoNum type="arabicPlain" startAt="11"/>
            </a:pPr>
            <a:r>
              <a:rPr lang="ru-RU" dirty="0" smtClean="0"/>
              <a:t>Класс</a:t>
            </a:r>
          </a:p>
          <a:p>
            <a:pPr marL="342900" indent="-342900" algn="ctr"/>
            <a:r>
              <a:rPr lang="en-US" dirty="0" smtClean="0"/>
              <a:t>III </a:t>
            </a:r>
            <a:r>
              <a:rPr lang="ru-RU" dirty="0" smtClean="0"/>
              <a:t> место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1538" y="1500174"/>
            <a:ext cx="3407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Исследовательский проект :</a:t>
            </a:r>
          </a:p>
          <a:p>
            <a:r>
              <a:rPr lang="ru-RU" dirty="0" smtClean="0"/>
              <a:t>«Вторичное использование </a:t>
            </a:r>
          </a:p>
          <a:p>
            <a:r>
              <a:rPr lang="ru-RU" dirty="0" smtClean="0"/>
              <a:t>бытовых отходов»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6116" y="274638"/>
            <a:ext cx="5400684" cy="18684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Documents and Settings\Admin\Рабочий стол\документы для аттестации\IMG_402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2857496"/>
            <a:ext cx="1357322" cy="180976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документы для аттестации\IMG_402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034" y="214290"/>
            <a:ext cx="1660858" cy="2214579"/>
          </a:xfrm>
          <a:prstGeom prst="rect">
            <a:avLst/>
          </a:prstGeom>
          <a:noFill/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488" y="0"/>
          <a:ext cx="5929354" cy="6445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677"/>
                <a:gridCol w="2964677"/>
              </a:tblGrid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Образование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itchFamily="34" charset="0"/>
                        </a:rPr>
                        <a:t>Высшее </a:t>
                      </a:r>
                    </a:p>
                    <a:p>
                      <a:r>
                        <a:rPr lang="ru-RU" sz="1400" dirty="0" err="1" smtClean="0">
                          <a:latin typeface="Arial Narrow" pitchFamily="34" charset="0"/>
                        </a:rPr>
                        <a:t>Кыргызский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ru-RU" sz="1400" dirty="0" err="1" smtClean="0">
                          <a:latin typeface="Arial Narrow" pitchFamily="34" charset="0"/>
                        </a:rPr>
                        <a:t>Государственый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 педагогический институт  им. И. </a:t>
                      </a:r>
                      <a:r>
                        <a:rPr lang="ru-RU" sz="1400" dirty="0" err="1" smtClean="0">
                          <a:latin typeface="Arial Narrow" pitchFamily="34" charset="0"/>
                        </a:rPr>
                        <a:t>Арабаева</a:t>
                      </a:r>
                      <a:r>
                        <a:rPr lang="ru-RU" sz="1400" dirty="0" smtClean="0">
                          <a:latin typeface="Arial Narrow" pitchFamily="34" charset="0"/>
                        </a:rPr>
                        <a:t>, 1994 г</a:t>
                      </a:r>
                      <a:endParaRPr lang="ru-RU" sz="14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Специальность по диплому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Педагогика и методика начального обучения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Квалификация по диплому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Учитель начальных классов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Стаж педагогической работы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25 лет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Стаж работы в МОУ «</a:t>
                      </a:r>
                      <a:r>
                        <a:rPr lang="ru-RU" sz="1600" dirty="0" err="1" smtClean="0">
                          <a:latin typeface="Arial Narrow" pitchFamily="34" charset="0"/>
                        </a:rPr>
                        <a:t>Медведицкая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 СОШ»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12 лет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Занимаемая должность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Учитель технологии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Категория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I</a:t>
                      </a:r>
                      <a:r>
                        <a:rPr lang="ru-RU" sz="1600" b="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Arial Narrow" pitchFamily="34" charset="0"/>
                        </a:rPr>
                        <a:t> квалификационная категория</a:t>
                      </a:r>
                    </a:p>
                    <a:p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Arial Narrow" pitchFamily="34" charset="0"/>
                          <a:ea typeface="Arial Unicode MS" pitchFamily="34" charset="-128"/>
                          <a:cs typeface="Arial Unicode MS" pitchFamily="34" charset="-128"/>
                        </a:rPr>
                        <a:t>Педагогическое кредо</a:t>
                      </a:r>
                      <a:endParaRPr lang="ru-RU" sz="1400" dirty="0"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«Чтобы быть хорошим преподавателем, нужно любить то, что преподаешь, и любить тех, кому преподаешь».</a:t>
                      </a:r>
                      <a:endParaRPr lang="ru-RU" sz="1400" b="0" dirty="0">
                        <a:latin typeface="Arial Narrow" pitchFamily="34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Внеурочная деятельность кружок «Здоровое питание» </a:t>
            </a:r>
            <a:endParaRPr lang="ru-RU" dirty="0"/>
          </a:p>
        </p:txBody>
      </p:sp>
      <p:pic>
        <p:nvPicPr>
          <p:cNvPr id="8194" name="Picture 2" descr="C:\Documents and Settings\Admin\Рабочий стол\документы для аттестации\IMG_409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71736" y="1714488"/>
            <a:ext cx="1428760" cy="1905013"/>
          </a:xfrm>
          <a:prstGeom prst="rect">
            <a:avLst/>
          </a:prstGeom>
          <a:noFill/>
        </p:spPr>
      </p:pic>
      <p:pic>
        <p:nvPicPr>
          <p:cNvPr id="5" name="Picture 3" descr="D:\ФОТО\фото для презентации 9а\IMG_429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8" y="3429000"/>
            <a:ext cx="1619261" cy="1214446"/>
          </a:xfrm>
          <a:prstGeom prst="rect">
            <a:avLst/>
          </a:prstGeom>
          <a:noFill/>
        </p:spPr>
      </p:pic>
      <p:pic>
        <p:nvPicPr>
          <p:cNvPr id="7" name="Picture 2" descr="D:\ФОТО\фото для презентации 9а\IMG_429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8" y="1928802"/>
            <a:ext cx="1714511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Внеурочная деятельность кружок «Сувенир»</a:t>
            </a:r>
            <a:endParaRPr lang="ru-RU" dirty="0"/>
          </a:p>
        </p:txBody>
      </p:sp>
      <p:pic>
        <p:nvPicPr>
          <p:cNvPr id="19458" name="Picture 2" descr="D:\ФОТО\фото грамоты брейкина\IMG_144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2714620"/>
            <a:ext cx="2286016" cy="1714512"/>
          </a:xfrm>
          <a:prstGeom prst="rect">
            <a:avLst/>
          </a:prstGeom>
          <a:noFill/>
        </p:spPr>
      </p:pic>
      <p:pic>
        <p:nvPicPr>
          <p:cNvPr id="6" name="Picture 2" descr="D:\ФОТО\ФОТО4КИ  май - июнь\выставка 23.05.2014\IMG_20130101_10033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58016" y="1643050"/>
            <a:ext cx="1501073" cy="2668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Использование современных </a:t>
            </a:r>
            <a:br>
              <a:rPr lang="ru-RU" dirty="0" smtClean="0"/>
            </a:br>
            <a:r>
              <a:rPr lang="ru-RU" dirty="0" smtClean="0"/>
              <a:t>образовательных технологий</a:t>
            </a:r>
            <a:endParaRPr lang="ru-RU" dirty="0"/>
          </a:p>
        </p:txBody>
      </p:sp>
      <p:pic>
        <p:nvPicPr>
          <p:cNvPr id="19458" name="Picture 2" descr="C:\Documents and Settings\Admin\Рабочий стол\документы для аттестации\IMG_40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1428736"/>
            <a:ext cx="3571900" cy="2678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ФОТО\ФОТКИ июнь\IMG_257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0298" y="1428736"/>
            <a:ext cx="3803126" cy="285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246638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>                                                       </a:t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4000" dirty="0" smtClean="0">
                <a:latin typeface="Arial Narrow" pitchFamily="34" charset="0"/>
              </a:rPr>
              <a:t/>
            </a:r>
            <a:br>
              <a:rPr lang="ru-RU" sz="4000" dirty="0" smtClean="0">
                <a:latin typeface="Arial Narrow" pitchFamily="34" charset="0"/>
              </a:rPr>
            </a:br>
            <a:r>
              <a:rPr lang="ru-RU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3600" dirty="0" smtClean="0">
                <a:latin typeface="Arial Narrow" pitchFamily="34" charset="0"/>
                <a:ea typeface="Arial Unicode MS" pitchFamily="34" charset="-128"/>
                <a:cs typeface="Arial Unicode MS" pitchFamily="34" charset="-128"/>
              </a:rPr>
            </a:br>
            <a:r>
              <a:rPr lang="ru-RU" sz="5400" dirty="0" smtClean="0"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  <a:latin typeface="Arial Narrow" pitchFamily="34" charset="0"/>
              </a:rPr>
              <a:t>Педагогическое кредо:«Чтобы быть хорошим преподавателем, нужно любить то, что преподаешь, и любить тех, кому преподаешь».</a:t>
            </a:r>
            <a:endParaRPr lang="ru-RU" sz="2000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71472" y="1928802"/>
            <a:ext cx="82153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Приоритетным направлением своей педагогической деятельности считаю</a:t>
            </a:r>
          </a:p>
          <a:p>
            <a:r>
              <a:rPr lang="ru-RU" sz="1600" dirty="0" smtClean="0"/>
              <a:t>создание условий для развития </a:t>
            </a:r>
            <a:r>
              <a:rPr lang="ru-RU" sz="1600" dirty="0" err="1" smtClean="0"/>
              <a:t>деятельностных</a:t>
            </a:r>
            <a:r>
              <a:rPr lang="ru-RU" sz="1600" dirty="0" smtClean="0"/>
              <a:t> способностей,</a:t>
            </a:r>
          </a:p>
          <a:p>
            <a:r>
              <a:rPr lang="ru-RU" sz="1600" dirty="0" smtClean="0"/>
              <a:t>формирования у обучающихся готовности к самоопределению и</a:t>
            </a:r>
          </a:p>
          <a:p>
            <a:r>
              <a:rPr lang="ru-RU" sz="1600" dirty="0" smtClean="0"/>
              <a:t>самореализации, развитие интеллектуальных и творческих способностей</a:t>
            </a:r>
          </a:p>
          <a:p>
            <a:r>
              <a:rPr lang="ru-RU" sz="1600" dirty="0" smtClean="0"/>
              <a:t>обучающихся, развитие системы поддержки талантливых детей.</a:t>
            </a:r>
          </a:p>
          <a:p>
            <a:r>
              <a:rPr lang="ru-RU" sz="1600" dirty="0" smtClean="0"/>
              <a:t>Постоянно работаю над созданием благоприятного психологического</a:t>
            </a:r>
          </a:p>
          <a:p>
            <a:r>
              <a:rPr lang="ru-RU" sz="1600" dirty="0" smtClean="0"/>
              <a:t>климата в коллективе обучающихся, сохранением и укреплением здоровья</a:t>
            </a:r>
          </a:p>
          <a:p>
            <a:r>
              <a:rPr lang="ru-RU" sz="1600" dirty="0" smtClean="0"/>
              <a:t>школьников Самое главное – каждый ученик должен поверить в свои</a:t>
            </a:r>
          </a:p>
          <a:p>
            <a:r>
              <a:rPr lang="ru-RU" sz="1600" dirty="0" smtClean="0"/>
              <a:t>возможности, почувствовать успех.</a:t>
            </a:r>
            <a:endParaRPr lang="ru-RU" sz="1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  <a:latin typeface="Arial Narrow" pitchFamily="34" charset="0"/>
              </a:rPr>
              <a:t>Самообразование учителя</a:t>
            </a:r>
            <a:r>
              <a:rPr lang="ru-RU" dirty="0" smtClean="0">
                <a:latin typeface="Arial Narrow" pitchFamily="34" charset="0"/>
              </a:rPr>
              <a:t/>
            </a:r>
            <a:br>
              <a:rPr lang="ru-RU" dirty="0" smtClean="0">
                <a:latin typeface="Arial Narrow" pitchFamily="34" charset="0"/>
              </a:rPr>
            </a:br>
            <a:r>
              <a:rPr lang="ru-RU" sz="4000" u="sng" dirty="0" smtClean="0">
                <a:solidFill>
                  <a:schemeClr val="accent1"/>
                </a:solidFill>
                <a:latin typeface="Arial Narrow" pitchFamily="34" charset="0"/>
              </a:rPr>
              <a:t>Повышение квалификации:</a:t>
            </a:r>
            <a:endParaRPr lang="ru-RU" u="sng" dirty="0">
              <a:solidFill>
                <a:schemeClr val="accent1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6040"/>
                <a:gridCol w="2714644"/>
                <a:gridCol w="1500198"/>
                <a:gridCol w="132871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Наименование курсов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Место проведения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Часы 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Год прохождения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Arial Narrow" pitchFamily="34" charset="0"/>
                        </a:rPr>
                        <a:t>Теория и методика преподавания предмета «Технология. Актуальные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проблемы»</a:t>
                      </a:r>
                      <a:endParaRPr lang="ru-RU" sz="1800" dirty="0" smtClean="0">
                        <a:latin typeface="Arial Narrow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err="1" smtClean="0"/>
                        <a:t>ВГАПКиПРО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120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2011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baseline="0" dirty="0" smtClean="0">
                          <a:latin typeface="Arial Narrow" pitchFamily="34" charset="0"/>
                        </a:rPr>
                        <a:t> «</a:t>
                      </a:r>
                      <a:r>
                        <a:rPr lang="ru-RU" sz="1800" baseline="0" dirty="0" err="1" smtClean="0">
                          <a:latin typeface="Arial Narrow" pitchFamily="34" charset="0"/>
                        </a:rPr>
                        <a:t>Тьюторское</a:t>
                      </a:r>
                      <a:r>
                        <a:rPr lang="ru-RU" sz="1800" baseline="0" dirty="0" smtClean="0">
                          <a:latin typeface="Arial Narrow" pitchFamily="34" charset="0"/>
                        </a:rPr>
                        <a:t> сопровождение в общем образовании»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Дистанционное обучение ВГСПУ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72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itchFamily="34" charset="0"/>
                        </a:rPr>
                        <a:t>2013</a:t>
                      </a:r>
                      <a:endParaRPr lang="ru-RU" dirty="0">
                        <a:latin typeface="Arial Narrow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Arial Narrow" pitchFamily="34" charset="0"/>
              </a:rPr>
              <a:t>Самообразование учителя</a:t>
            </a:r>
            <a:endParaRPr lang="ru-RU" dirty="0"/>
          </a:p>
        </p:txBody>
      </p:sp>
      <p:pic>
        <p:nvPicPr>
          <p:cNvPr id="12290" name="Picture 2" descr="C:\Documents and Settings\Admin\Рабочий стол\документы для аттестации\IMG_403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643050"/>
            <a:ext cx="2357454" cy="3143272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документы для аттестации\IMG_404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14678" y="1643050"/>
            <a:ext cx="2357454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 Narrow" pitchFamily="34" charset="0"/>
              </a:rPr>
              <a:t>Результаты учебных достижений обучающихся при их позитивной динамике за последние три года</a:t>
            </a:r>
            <a:r>
              <a:rPr lang="ru-RU" sz="2400" dirty="0" smtClean="0">
                <a:latin typeface="Arial Narrow" pitchFamily="34" charset="0"/>
              </a:rPr>
              <a:t/>
            </a:r>
            <a:br>
              <a:rPr lang="ru-RU" sz="2400" dirty="0" smtClean="0">
                <a:latin typeface="Arial Narrow" pitchFamily="34" charset="0"/>
              </a:rPr>
            </a:br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Уровень </a:t>
            </a:r>
            <a:r>
              <a:rPr lang="ru-RU" sz="2400" dirty="0" err="1" smtClean="0">
                <a:solidFill>
                  <a:schemeClr val="tx2"/>
                </a:solidFill>
                <a:latin typeface="Arial Narrow" pitchFamily="34" charset="0"/>
              </a:rPr>
              <a:t>обученности</a:t>
            </a:r>
            <a:r>
              <a:rPr lang="ru-RU" sz="2400" dirty="0" smtClean="0">
                <a:solidFill>
                  <a:schemeClr val="tx2"/>
                </a:solidFill>
                <a:latin typeface="Arial Narrow" pitchFamily="34" charset="0"/>
              </a:rPr>
              <a:t> (%)</a:t>
            </a:r>
            <a:endParaRPr lang="ru-RU" sz="2400" dirty="0">
              <a:solidFill>
                <a:schemeClr val="tx2"/>
              </a:solidFill>
              <a:latin typeface="Arial Narrow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8358245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6883"/>
                <a:gridCol w="2036883"/>
                <a:gridCol w="2036883"/>
                <a:gridCol w="2247596"/>
              </a:tblGrid>
              <a:tr h="584493">
                <a:tc>
                  <a:txBody>
                    <a:bodyPr/>
                    <a:lstStyle/>
                    <a:p>
                      <a:r>
                        <a:rPr lang="ru-RU" dirty="0" smtClean="0"/>
                        <a:t>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2011 – 2012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2012- 2013</a:t>
                      </a:r>
                      <a:r>
                        <a:rPr lang="ru-RU" baseline="0" dirty="0" smtClean="0"/>
                        <a:t>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2013 -2014</a:t>
                      </a:r>
                    </a:p>
                    <a:p>
                      <a:r>
                        <a:rPr lang="ru-RU" dirty="0" smtClean="0"/>
                        <a:t>учебный год</a:t>
                      </a:r>
                      <a:endParaRPr lang="ru-RU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</a:tr>
              <a:tr h="52882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100%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100%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20" y="6143644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Arial Narrow" pitchFamily="34" charset="0"/>
              </a:rPr>
              <a:t>Анализ результатов показывает, что  уровень </a:t>
            </a:r>
            <a:r>
              <a:rPr lang="ru-RU" dirty="0" err="1" smtClean="0">
                <a:latin typeface="Arial Narrow" pitchFamily="34" charset="0"/>
              </a:rPr>
              <a:t>обучености</a:t>
            </a:r>
            <a:r>
              <a:rPr lang="ru-RU" dirty="0" smtClean="0">
                <a:latin typeface="Arial Narrow" pitchFamily="34" charset="0"/>
              </a:rPr>
              <a:t> предмета стабильно составляет 100% во всех классах за последние три года.</a:t>
            </a:r>
            <a:endParaRPr lang="ru-RU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357166"/>
            <a:ext cx="8101042" cy="1571635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>
                <a:solidFill>
                  <a:srgbClr val="FF0000"/>
                </a:solidFill>
                <a:latin typeface="Arial Narrow" pitchFamily="34" charset="0"/>
              </a:rPr>
              <a:t>Результаты учебных достижений обучающихся при их позитивной динамике за последние три года</a:t>
            </a:r>
            <a:r>
              <a:rPr lang="ru-RU" sz="2200" dirty="0" smtClean="0">
                <a:latin typeface="Arial Narrow" pitchFamily="34" charset="0"/>
              </a:rPr>
              <a:t/>
            </a:r>
            <a:br>
              <a:rPr lang="ru-RU" sz="2200" dirty="0" smtClean="0">
                <a:latin typeface="Arial Narrow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Arial Narrow" pitchFamily="34" charset="0"/>
              </a:rPr>
              <a:t>Количество обучающихся (человек, %), окончивших учебный год на «4» и </a:t>
            </a:r>
            <a:br>
              <a:rPr lang="ru-RU" sz="2000" dirty="0" smtClean="0">
                <a:solidFill>
                  <a:schemeClr val="tx2"/>
                </a:solidFill>
                <a:latin typeface="Arial Narrow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latin typeface="Arial Narrow" pitchFamily="34" charset="0"/>
              </a:rPr>
              <a:t>«5» по предмету за последние три года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071678"/>
            <a:ext cx="7572428" cy="4286280"/>
          </a:xfrm>
        </p:spPr>
        <p:txBody>
          <a:bodyPr>
            <a:normAutofit/>
          </a:bodyPr>
          <a:lstStyle/>
          <a:p>
            <a:endParaRPr lang="ru-RU" sz="1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280" y="2000241"/>
          <a:ext cx="8715440" cy="4174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860"/>
                <a:gridCol w="1089430"/>
                <a:gridCol w="1089430"/>
                <a:gridCol w="1089430"/>
                <a:gridCol w="1089430"/>
                <a:gridCol w="1002222"/>
                <a:gridCol w="1176638"/>
              </a:tblGrid>
              <a:tr h="396108">
                <a:tc>
                  <a:txBody>
                    <a:bodyPr/>
                    <a:lstStyle/>
                    <a:p>
                      <a:endParaRPr lang="ru-RU" sz="1600" dirty="0" smtClean="0">
                        <a:latin typeface="Arial Narrow" pitchFamily="34" charset="0"/>
                      </a:endParaRPr>
                    </a:p>
                    <a:p>
                      <a:r>
                        <a:rPr lang="ru-RU" sz="1200" dirty="0" smtClean="0">
                          <a:latin typeface="Arial Narrow" pitchFamily="34" charset="0"/>
                        </a:rPr>
                        <a:t>Класс   </a:t>
                      </a:r>
                      <a:r>
                        <a:rPr lang="ru-RU" sz="1600" dirty="0" smtClean="0">
                          <a:latin typeface="Arial Narrow" pitchFamily="34" charset="0"/>
                        </a:rPr>
                        <a:t>   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2011 – 2012 учебный год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2012 – 2013 учебный год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2013 – 2014</a:t>
                      </a:r>
                      <a:r>
                        <a:rPr lang="ru-RU" sz="1600" baseline="0" dirty="0" smtClean="0">
                          <a:latin typeface="Arial Narrow" pitchFamily="34" charset="0"/>
                        </a:rPr>
                        <a:t> учебный год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585">
                <a:tc>
                  <a:txBody>
                    <a:bodyPr/>
                    <a:lstStyle/>
                    <a:p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Кол-во человек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%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Кол-во человек</a:t>
                      </a:r>
                    </a:p>
                    <a:p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%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Arial Narrow" pitchFamily="34" charset="0"/>
                        </a:rPr>
                        <a:t>Кол-во человек</a:t>
                      </a:r>
                    </a:p>
                    <a:p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Arial Narrow" pitchFamily="34" charset="0"/>
                        </a:rPr>
                        <a:t>%</a:t>
                      </a:r>
                      <a:endParaRPr lang="ru-RU" sz="1600" dirty="0">
                        <a:latin typeface="Arial Narrow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5 </a:t>
                      </a:r>
                      <a:r>
                        <a:rPr lang="ru-RU" dirty="0" err="1" smtClean="0"/>
                        <a:t>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3/5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9/8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6 </a:t>
                      </a:r>
                      <a:r>
                        <a:rPr lang="ru-RU" dirty="0" err="1" smtClean="0"/>
                        <a:t>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3/4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7аб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8 </a:t>
                      </a:r>
                      <a:r>
                        <a:rPr lang="ru-RU" dirty="0" err="1" smtClean="0"/>
                        <a:t>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аб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10/8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77/100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----------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96108"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1538" y="2000240"/>
            <a:ext cx="12144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Учебный год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3536"/>
            <a:ext cx="8258204" cy="181814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Развитие  системы поддержки талантливых </a:t>
            </a:r>
            <a:r>
              <a:rPr lang="ru-RU" sz="2800" dirty="0" smtClean="0">
                <a:solidFill>
                  <a:srgbClr val="FF0000"/>
                </a:solidFill>
              </a:rPr>
              <a:t>детей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400" dirty="0" smtClean="0">
                <a:solidFill>
                  <a:schemeClr val="tx2"/>
                </a:solidFill>
              </a:rPr>
              <a:t>Наличие среди обучающихся неоднократных победителей за последние три года</a:t>
            </a:r>
            <a:endParaRPr lang="ru-RU" sz="2800" dirty="0">
              <a:solidFill>
                <a:schemeClr val="tx2"/>
              </a:solidFill>
            </a:endParaRPr>
          </a:p>
        </p:txBody>
      </p:sp>
      <p:pic>
        <p:nvPicPr>
          <p:cNvPr id="4098" name="Picture 2" descr="D:\ФОТО\фото для презентации 9а\IMG_505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2786058"/>
            <a:ext cx="2000264" cy="1500198"/>
          </a:xfrm>
          <a:prstGeom prst="rect">
            <a:avLst/>
          </a:prstGeom>
          <a:noFill/>
        </p:spPr>
      </p:pic>
      <p:pic>
        <p:nvPicPr>
          <p:cNvPr id="4" name="Picture 2" descr="D:\ФОТО\фото для презентации 9а\IMG_50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214554"/>
            <a:ext cx="2000264" cy="1500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Arial Narrow" pitchFamily="34" charset="0"/>
              </a:rPr>
              <a:t>Зональная научно – практическая конференция </a:t>
            </a:r>
            <a:r>
              <a:rPr lang="ru-RU" sz="2800" dirty="0" smtClean="0">
                <a:solidFill>
                  <a:schemeClr val="tx2"/>
                </a:solidFill>
                <a:latin typeface="Arial Narrow" pitchFamily="34" charset="0"/>
              </a:rPr>
              <a:t>«Взаимодействие национальных культур как фактор единения народов России»</a:t>
            </a:r>
            <a:endParaRPr lang="ru-RU" sz="2800" dirty="0">
              <a:solidFill>
                <a:schemeClr val="tx2"/>
              </a:solidFill>
              <a:latin typeface="Arial Narrow" pitchFamily="34" charset="0"/>
            </a:endParaRPr>
          </a:p>
        </p:txBody>
      </p:sp>
      <p:pic>
        <p:nvPicPr>
          <p:cNvPr id="10242" name="Picture 2" descr="C:\Documents and Settings\Admin\Рабочий стол\документы для аттестации\IMG_403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1500174"/>
            <a:ext cx="1768090" cy="2357454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\документы для аттестации\IMG_403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3429000"/>
            <a:ext cx="1768091" cy="2357454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документы для аттестации\IMG_40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28992" y="1571612"/>
            <a:ext cx="1285884" cy="1714512"/>
          </a:xfrm>
          <a:prstGeom prst="rect">
            <a:avLst/>
          </a:prstGeom>
          <a:noFill/>
        </p:spPr>
      </p:pic>
      <p:pic>
        <p:nvPicPr>
          <p:cNvPr id="8" name="Picture 4" descr="C:\Documents and Settings\Admin\Рабочий стол\документы для аттестации\IMG_402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500694" y="3000372"/>
            <a:ext cx="1607355" cy="214314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929190" y="5857892"/>
            <a:ext cx="301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 Narrow" pitchFamily="34" charset="0"/>
              </a:rPr>
              <a:t>Команда заняла </a:t>
            </a:r>
            <a:r>
              <a:rPr lang="en-US" sz="2400" dirty="0" smtClean="0">
                <a:latin typeface="Arial Narrow" pitchFamily="34" charset="0"/>
              </a:rPr>
              <a:t>I</a:t>
            </a:r>
            <a:r>
              <a:rPr lang="ru-RU" sz="2400" dirty="0" smtClean="0">
                <a:latin typeface="Arial Narrow" pitchFamily="34" charset="0"/>
              </a:rPr>
              <a:t> место</a:t>
            </a:r>
            <a:endParaRPr lang="ru-RU" sz="2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1293</TotalTime>
  <Words>588</Words>
  <Application>Microsoft Office PowerPoint</Application>
  <PresentationFormat>Экран (4:3)</PresentationFormat>
  <Paragraphs>206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Литейная</vt:lpstr>
      <vt:lpstr>Слайд 1</vt:lpstr>
      <vt:lpstr>Слайд 2</vt:lpstr>
      <vt:lpstr>                                                                 Педагогическое кредо:«Чтобы быть хорошим преподавателем, нужно любить то, что преподаешь, и любить тех, кому преподаешь».</vt:lpstr>
      <vt:lpstr>Самообразование учителя Повышение квалификации:</vt:lpstr>
      <vt:lpstr>Самообразование учителя</vt:lpstr>
      <vt:lpstr>Результаты учебных достижений обучающихся при их позитивной динамике за последние три года Уровень обученности (%)</vt:lpstr>
      <vt:lpstr>    Результаты учебных достижений обучающихся при их позитивной динамике за последние три года Количество обучающихся (человек, %), окончивших учебный год на «4» и  «5» по предмету за последние три года </vt:lpstr>
      <vt:lpstr>Развитие  системы поддержки талантливых детей Наличие среди обучающихся неоднократных победителей за последние три года</vt:lpstr>
      <vt:lpstr>Зональная научно – практическая конференция «Взаимодействие национальных культур как фактор единения народов России»</vt:lpstr>
      <vt:lpstr>Районный фестиваль кулинарного искусства «Традиции  кухни народов мира»</vt:lpstr>
      <vt:lpstr>Районный фестиваль кулинарного искусства «Традиции  кухни народов мира»</vt:lpstr>
      <vt:lpstr>Районный конкурс «Рукодельница»  2011-2012 учебный год </vt:lpstr>
      <vt:lpstr>Районный конкурс «Рукодельница»  2011-2012 учебный год</vt:lpstr>
      <vt:lpstr>Районный конкурс «Рукодельница» 2012 – 2013 учебный год</vt:lpstr>
      <vt:lpstr>Районный конкурс «Рукодельница» 2012 – 2013 учебный год</vt:lpstr>
      <vt:lpstr>Районный конкурс «Рукодельница» 2013 – 2014 учебный год</vt:lpstr>
      <vt:lpstr>Районный конкурс «Рукодельница» 2013 – 2014 учебный год</vt:lpstr>
      <vt:lpstr>II районная научно – практическая конференция для школьников «Юность науки»</vt:lpstr>
      <vt:lpstr>III районная научно – практическая конференция для школьников «Юность науки»</vt:lpstr>
      <vt:lpstr>Внеурочная деятельность кружок «Здоровое питание» </vt:lpstr>
      <vt:lpstr>Внеурочная деятельность кружок «Сувенир»</vt:lpstr>
      <vt:lpstr>Использование современных  образовательных технологий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147</cp:revision>
  <dcterms:created xsi:type="dcterms:W3CDTF">2014-10-06T05:43:50Z</dcterms:created>
  <dcterms:modified xsi:type="dcterms:W3CDTF">2014-10-20T09:40:26Z</dcterms:modified>
</cp:coreProperties>
</file>