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91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57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1278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8785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051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04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89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38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177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1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579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409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43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057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59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97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587E-DEC7-473F-8432-0A789E3F9EE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B76807-721B-4225-948E-5F1F5768D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7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60060"/>
            <a:ext cx="7636933" cy="2890776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Средства развития творческого потенциала учащихся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средней ступени на уроках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по культурологическим предметам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27519" y="4739640"/>
            <a:ext cx="5105401" cy="1859280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Выполнила: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Даньшина Алёна Ивановна,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читель музыки и ИЗО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ГБОУ ООШ № 12 пос. Шмидта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г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 о. Новокуйбышевск</a:t>
            </a:r>
          </a:p>
          <a:p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78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tint val="65000"/>
                <a:lumMod val="110000"/>
              </a:schemeClr>
            </a:gs>
            <a:gs pos="96000">
              <a:schemeClr val="accent2">
                <a:tint val="9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3960" y="944880"/>
            <a:ext cx="7726680" cy="416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СПАСИБО ЗА ВНИМАНИЕ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8760" y="1051560"/>
            <a:ext cx="7741920" cy="40538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</a:p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ЗА ВНИМАНИЕ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35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содержание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4921"/>
            <a:ext cx="8596668" cy="477644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	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Введение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1.1.	Противоречия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1.2.	Актуальность темы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1.3.	Цель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2.	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Основная часть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2.1.	Творческий потенциал и его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развитие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2.2.	 Структура творческого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потенциала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2.3.	Использования средств и методик для развития творческого потенциала личности на уроках по культурологическим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предметам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2.4.	 Диагностика развития творческого потенциала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учащихся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3.	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Ожидаемые результаты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3.1.	Основные задачи для достижения результатов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3.2.	Планируемые образовательные результаты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4.	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Заключение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5.	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Список используемой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литературы</a:t>
            </a:r>
            <a:endParaRPr lang="ru-RU" b="1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17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381" y="30480"/>
            <a:ext cx="8596668" cy="1930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Противоречия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между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520" y="1051560"/>
            <a:ext cx="3459480" cy="2382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объективной потребностью в развитии интеллектуально-творческого потенциала школьника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1982" y="1051560"/>
            <a:ext cx="3383281" cy="23825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  <a:alpha val="72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недостаточной разработанностью теоретических и технологических основ этой проблемы, отсутствием опыта работы в этом направлении в практике общеобразовательных учреждений</a:t>
            </a:r>
            <a:endParaRPr lang="ru-RU" b="1" dirty="0">
              <a:solidFill>
                <a:schemeClr val="accent2">
                  <a:lumMod val="75000"/>
                  <a:alpha val="72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520" y="3733800"/>
            <a:ext cx="3459480" cy="1087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нацеленностью большей части учащихся на исполнительскую деятельность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520" y="5120640"/>
            <a:ext cx="3459480" cy="17373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между потребностью в поколении людей, способных мыслить нестандартно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1982" y="3733800"/>
            <a:ext cx="3459480" cy="1087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неготовностью ряда учителей к созданию особых сред развития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49711" y="5120640"/>
            <a:ext cx="3784023" cy="1737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отсутствием таких моделей образовательного процесса, которые максимально способствовали формированию, развитию, совершенствованию личностных качеств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3781" y="1722120"/>
            <a:ext cx="1839339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И</a:t>
            </a:r>
            <a:endParaRPr lang="ru-RU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66445" y="3434080"/>
            <a:ext cx="1846676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И</a:t>
            </a:r>
            <a:endParaRPr lang="ru-RU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66445" y="5146040"/>
            <a:ext cx="1846676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И</a:t>
            </a:r>
            <a:endParaRPr lang="ru-RU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8211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 проблемы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960" y="1417320"/>
            <a:ext cx="6416040" cy="34594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система образования испытывает 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острый </a:t>
            </a:r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дефицит в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опыте</a:t>
            </a: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творческой деятельности</a:t>
            </a:r>
            <a:r>
              <a:rPr lang="ru-RU" sz="3600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endParaRPr lang="ru-RU" sz="3600" u="sng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и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возникает необходимость в создании новых педагогических программ и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методик, которые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будут содержать компонент развития творческих способностей у школьников разного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возраста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71360" y="3947160"/>
            <a:ext cx="4922520" cy="2727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Решение</a:t>
            </a:r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этой проблемы предполагает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внедрение методик развития творческих способностей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 учеников 5-9 классов на уроках по культурологическим дисциплинам.  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02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93386" cy="4739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	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Цель работы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обзор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средств и методик развития творческого потенциала учащихся среднего звена (5-9 классы) на уроках по культурологическим дисциплинам (музыка, изобразительное искусство, литература, история, обществоведение и т.д.). </a:t>
            </a:r>
          </a:p>
        </p:txBody>
      </p:sp>
    </p:spTree>
    <p:extLst>
      <p:ext uri="{BB962C8B-B14F-4D97-AF65-F5344CB8AC3E}">
        <p14:creationId xmlns:p14="http://schemas.microsoft.com/office/powerpoint/2010/main" val="3014232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Творческий потенциал (англ.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Creativepotential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) – совокупность качеств человека, определяющих возможность и границы его участия в трудовой деятельности.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</a:rPr>
              <a:t>компоненты: </a:t>
            </a:r>
          </a:p>
          <a:p>
            <a:pPr marL="0" indent="0">
              <a:buNone/>
            </a:pPr>
            <a:r>
              <a:rPr lang="ru-RU" dirty="0"/>
              <a:t>	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расширение общего кругозора и эрудиции детей, пополнение словарного запаса, повышение уровня активности и креативности при выполнении заданий любого характера и сложности;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	 овладение учащимися умственными и практическими умениями;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	 диагностика творческих способностей личности;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	 контроль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приобретениями навыков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стороны учителя;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	 актуализация знании, умении, творческих способностей личности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336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lvl="1" indent="-285750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Структура творческого потенциала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06586" y="1413829"/>
            <a:ext cx="5891106" cy="20304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•	мотивационно-целевой;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•	содержательный;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•	операционно-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деятельностный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•	рефлексивно-оценочный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627120"/>
            <a:ext cx="5273040" cy="777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99760" y="2309316"/>
            <a:ext cx="524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Методики организации учебного познавательного процесса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9120" y="4015740"/>
            <a:ext cx="6248400" cy="2531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работа с текстом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работа с письменными заданиями различного типа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работа с иллюстративным материалом и художественное творчество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работы с техническими средствами обучения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сследовательский метод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неклассная работа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264920" y="921069"/>
            <a:ext cx="609600" cy="42164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13320" y="3466981"/>
            <a:ext cx="685800" cy="45466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436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5296745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/>
              <a:t>	</a:t>
            </a:r>
            <a:r>
              <a:rPr lang="ru-RU" sz="2700" b="1" u="sng" dirty="0">
                <a:solidFill>
                  <a:schemeClr val="accent2">
                    <a:lumMod val="75000"/>
                  </a:schemeClr>
                </a:solidFill>
              </a:rPr>
              <a:t>Диагностика развития творческого потенциала </a:t>
            </a:r>
            <a:r>
              <a:rPr lang="ru-RU" sz="2700" b="1" u="sng" dirty="0" smtClean="0">
                <a:solidFill>
                  <a:schemeClr val="accent2">
                    <a:lumMod val="75000"/>
                  </a:schemeClr>
                </a:solidFill>
              </a:rPr>
              <a:t>учащихся (тест П. </a:t>
            </a:r>
            <a:r>
              <a:rPr lang="ru-RU" sz="2700" b="1" u="sng" dirty="0" err="1" smtClean="0">
                <a:solidFill>
                  <a:schemeClr val="accent2">
                    <a:lumMod val="75000"/>
                  </a:schemeClr>
                </a:solidFill>
              </a:rPr>
              <a:t>Торренса</a:t>
            </a:r>
            <a:r>
              <a:rPr lang="ru-RU" sz="2700" b="1" u="sng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7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0565" y="1824990"/>
            <a:ext cx="4366915" cy="10134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endParaRPr lang="ru-RU" sz="2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</a:rPr>
              <a:t>Ожидаемые </a:t>
            </a:r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</a:rPr>
              <a:t>результаты </a:t>
            </a:r>
            <a:endParaRPr lang="ru-RU" sz="36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40880" y="1417320"/>
            <a:ext cx="3825240" cy="3886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задачи для достижения результатов</a:t>
            </a:r>
          </a:p>
          <a:p>
            <a:pPr algn="ctr"/>
            <a:r>
              <a:rPr lang="ru-RU" dirty="0" smtClean="0"/>
              <a:t>Развивать у учащихся:</a:t>
            </a:r>
          </a:p>
          <a:p>
            <a:r>
              <a:rPr lang="ru-RU" dirty="0" smtClean="0"/>
              <a:t>1)    стремление к получению новых знаний на уроках по культурологическим предметам;</a:t>
            </a:r>
          </a:p>
          <a:p>
            <a:r>
              <a:rPr lang="ru-RU" dirty="0" smtClean="0"/>
              <a:t>2)    способность к самостоятельному добыванию знаний и исследованию научных фактов;</a:t>
            </a:r>
          </a:p>
          <a:p>
            <a:r>
              <a:rPr lang="ru-RU" dirty="0" smtClean="0"/>
              <a:t>3)     умение использовать полученные знания на практике;</a:t>
            </a:r>
          </a:p>
          <a:p>
            <a:r>
              <a:rPr lang="ru-RU" dirty="0" smtClean="0"/>
              <a:t>4)     творческие способности и инициативу.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6740" y="3002280"/>
            <a:ext cx="5250180" cy="38557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Планируемые образовательные результаты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1. Усвоение учащимися дополнительных образовательных программ, обеспечивающих полноценное развитие личности.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2. Развитие мотивации личности  к познанию и творчеству.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3. Расширение познавательных возможностей  и творческой активности детей.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4. Формирование теоретических знаний и практических навыков, раскрытие творческих способностей личности в избранной области деятельности.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5. Создание условий для самореализации, самоопределения личности, её профориентации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598920" y="2103120"/>
            <a:ext cx="441960" cy="36576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242560" y="2699385"/>
            <a:ext cx="426720" cy="44196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013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tint val="65000"/>
                <a:lumMod val="110000"/>
              </a:schemeClr>
            </a:gs>
            <a:gs pos="96000">
              <a:schemeClr val="accent2">
                <a:tint val="9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1920"/>
            <a:ext cx="8596668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Заключение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При выборе средств и </a:t>
            </a:r>
            <a:r>
              <a:rPr lang="ru-RU" sz="2000" b="1">
                <a:solidFill>
                  <a:schemeClr val="accent2">
                    <a:lumMod val="50000"/>
                  </a:schemeClr>
                </a:solidFill>
              </a:rPr>
              <a:t>методов </a:t>
            </a:r>
            <a:r>
              <a:rPr lang="ru-RU" sz="2000" b="1" smtClean="0">
                <a:solidFill>
                  <a:schemeClr val="accent2">
                    <a:lumMod val="50000"/>
                  </a:schemeClr>
                </a:solidFill>
              </a:rPr>
              <a:t>работы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по развитию творческого потенциала учеников среднего звена на уроках по культурологическим дисциплинам педагог должен опираться на простые универсальные методики работы с текстом, иллюстративным материалом и др.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Существенным минусом современной системы образование является противоречие, связанной с основной целью образовательного процесса: с одной стороны, школа должна готовить будущих специалистов в различных областях, прежде всего обучать и давать необходимый объём знаний, а с другой стороны формировать личность ребёнка, которая может развиваться самостоятельно, самостоятельно познавать и воспринимать окружающий мир.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37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430</Words>
  <Application>Microsoft Office PowerPoint</Application>
  <PresentationFormat>Широкоэкранный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Средства развития творческого потенциала учащихся  средней ступени на уроках  по культурологическим предметам</vt:lpstr>
      <vt:lpstr>содержание</vt:lpstr>
      <vt:lpstr>Противоречия между</vt:lpstr>
      <vt:lpstr>Актуальность проблемы</vt:lpstr>
      <vt:lpstr> Цель работы –  обзор средств и методик развития творческого потенциала учащихся среднего звена (5-9 классы) на уроках по культурологическим дисциплинам (музыка, изобразительное искусство, литература, история, обществоведение и т.д.). </vt:lpstr>
      <vt:lpstr>Творческий потенциал (англ. Creativepotential) – совокупность качеств человека, определяющих возможность и границы его участия в трудовой деятельности.</vt:lpstr>
      <vt:lpstr>Структура творческого потенциала  </vt:lpstr>
      <vt:lpstr> Диагностика развития творческого потенциала учащихся (тест П. Торренса)</vt:lpstr>
      <vt:lpstr>Заключение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развития творческого потенциала учащихся  средней ступени на уроках  по культурологическим предметам</dc:title>
  <dc:creator>зверь</dc:creator>
  <cp:lastModifiedBy>зверь</cp:lastModifiedBy>
  <cp:revision>23</cp:revision>
  <dcterms:created xsi:type="dcterms:W3CDTF">2014-09-18T20:44:28Z</dcterms:created>
  <dcterms:modified xsi:type="dcterms:W3CDTF">2014-09-18T22:06:20Z</dcterms:modified>
</cp:coreProperties>
</file>