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62" r:id="rId4"/>
    <p:sldId id="267" r:id="rId5"/>
    <p:sldId id="268" r:id="rId6"/>
    <p:sldId id="295" r:id="rId7"/>
    <p:sldId id="269" r:id="rId8"/>
    <p:sldId id="264" r:id="rId9"/>
    <p:sldId id="265" r:id="rId10"/>
    <p:sldId id="266" r:id="rId11"/>
    <p:sldId id="270" r:id="rId12"/>
    <p:sldId id="271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150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B17687-73E5-4251-B134-5E8DC43C8EDD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DC6AA2-F316-47CA-A63D-4D854ADDD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735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3462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3664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3664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3664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366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039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830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366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366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188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366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3664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366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13676-2CB1-46F9-99C4-E3011AE2D36D}" type="datetime1">
              <a:rPr lang="ru-RU" smtClean="0"/>
              <a:t>23.10.2014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150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B07AE-F273-4319-B501-05B681FEFC90}" type="datetime1">
              <a:rPr lang="ru-RU" smtClean="0"/>
              <a:t>23.10.2014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33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E4F8-2274-4E9A-96B4-22C4A9537401}" type="datetime1">
              <a:rPr lang="ru-RU" smtClean="0"/>
              <a:t>23.10.2014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80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47AC1-C368-4D9E-86AD-D0D1485C3EA1}" type="datetime1">
              <a:rPr lang="ru-RU" smtClean="0"/>
              <a:t>23.10.2014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833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C9872-AFD7-434A-A0CD-768BFC941CF3}" type="datetime1">
              <a:rPr lang="ru-RU" smtClean="0"/>
              <a:t>23.10.2014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959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6DEE6-FDE6-40C5-9C13-63D207BB8541}" type="datetime1">
              <a:rPr lang="ru-RU" smtClean="0"/>
              <a:t>23.10.2014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91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03287-135D-4847-8E35-769DF830EAF6}" type="datetime1">
              <a:rPr lang="ru-RU" smtClean="0"/>
              <a:t>23.10.2014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344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5DCA8-3F7F-4BDF-AEEF-9969815769C0}" type="datetime1">
              <a:rPr lang="ru-RU" smtClean="0"/>
              <a:t>23.10.2014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356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353D3-B021-4029-B783-3D1ADB4BDA17}" type="datetime1">
              <a:rPr lang="ru-RU" smtClean="0"/>
              <a:t>23.10.2014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567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2868B-7433-4693-8CAE-96FF244D6734}" type="datetime1">
              <a:rPr lang="ru-RU" smtClean="0"/>
              <a:t>23.10.2014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764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6A02-E680-4DCB-8FF4-46DB0121A5B7}" type="datetime1">
              <a:rPr lang="ru-RU" smtClean="0"/>
              <a:t>23.10.2014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904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D02A1-3A2C-4F6C-9C97-040817BF748C}" type="datetime1">
              <a:rPr lang="ru-RU" smtClean="0"/>
              <a:t>23.10.2014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84C8F-2489-4E34-8426-D6CAC8576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218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wmf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emf"/><Relationship Id="rId10" Type="http://schemas.openxmlformats.org/officeDocument/2006/relationships/image" Target="../media/image15.png"/><Relationship Id="rId4" Type="http://schemas.openxmlformats.org/officeDocument/2006/relationships/image" Target="../media/image9.emf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7621" y="561860"/>
            <a:ext cx="7072831" cy="2280492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07621" y="534028"/>
            <a:ext cx="70728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b="1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Century Gothic"/>
                <a:ea typeface="+mj-ea"/>
                <a:cs typeface="+mj-cs"/>
              </a:rPr>
              <a:t>Обобщение </a:t>
            </a:r>
            <a:r>
              <a:rPr lang="ru-RU" sz="3200" b="1" dirty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Century Gothic"/>
                <a:ea typeface="+mj-ea"/>
                <a:cs typeface="+mj-cs"/>
              </a:rPr>
              <a:t>знаний об изготовлении швейных изделий.</a:t>
            </a:r>
            <a:br>
              <a:rPr lang="ru-RU" sz="3200" b="1" dirty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Century Gothic"/>
                <a:ea typeface="+mj-ea"/>
                <a:cs typeface="+mj-cs"/>
              </a:rPr>
            </a:br>
            <a:r>
              <a:rPr lang="ru-RU" sz="3200" b="1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Century Gothic"/>
                <a:ea typeface="+mj-ea"/>
                <a:cs typeface="+mj-cs"/>
              </a:rPr>
              <a:t>Познакомиться </a:t>
            </a:r>
            <a:r>
              <a:rPr lang="ru-RU" sz="3200" b="1" dirty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Century Gothic"/>
                <a:ea typeface="+mj-ea"/>
                <a:cs typeface="+mj-cs"/>
              </a:rPr>
              <a:t>с петельной машиной</a:t>
            </a:r>
            <a:br>
              <a:rPr lang="ru-RU" sz="3200" b="1" dirty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Century Gothic"/>
                <a:ea typeface="+mj-ea"/>
                <a:cs typeface="+mj-cs"/>
              </a:rPr>
            </a:br>
            <a:r>
              <a:rPr lang="ru-RU" sz="3200" b="1" dirty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Century Gothic"/>
                <a:ea typeface="+mj-ea"/>
                <a:cs typeface="+mj-cs"/>
              </a:rPr>
              <a:t>полуавтоматического </a:t>
            </a:r>
            <a:r>
              <a:rPr lang="ru-RU" sz="3200" b="1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Century Gothic"/>
                <a:ea typeface="+mj-ea"/>
                <a:cs typeface="+mj-cs"/>
              </a:rPr>
              <a:t>действия.</a:t>
            </a:r>
            <a:endParaRPr lang="ru-RU" sz="4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1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153" y="2330600"/>
            <a:ext cx="192405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03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10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2" y="1102941"/>
            <a:ext cx="9144000" cy="54864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087" y="2474654"/>
            <a:ext cx="2742973" cy="27429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730" y="160745"/>
            <a:ext cx="1219200" cy="12192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519" y="3828273"/>
            <a:ext cx="1428750" cy="14287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433" y="1969038"/>
            <a:ext cx="1519814" cy="151981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64534" y="1775012"/>
            <a:ext cx="567919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388C"/>
              </a:buClr>
              <a:buSzPct val="80000"/>
              <a:buFontTx/>
              <a:buNone/>
              <a:tabLst/>
              <a:defRPr/>
            </a:pPr>
            <a:endParaRPr kumimoji="0" lang="ru-RU" sz="2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entury Gothic"/>
            </a:endParaRPr>
          </a:p>
          <a:p>
            <a:pPr marL="54864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388C"/>
              </a:buClr>
              <a:buSzPct val="80000"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entury Gothic"/>
            </a:endParaRPr>
          </a:p>
          <a:p>
            <a:pPr marL="54864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388C"/>
              </a:buClr>
              <a:buSzPct val="80000"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entury Gothic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644170"/>
            <a:ext cx="4572000" cy="1643527"/>
          </a:xfrm>
          <a:prstGeom prst="rect">
            <a:avLst/>
          </a:prstGeom>
        </p:spPr>
        <p:txBody>
          <a:bodyPr>
            <a:spAutoFit/>
          </a:bodyPr>
          <a:lstStyle/>
          <a:p>
            <a:pPr marL="54864" lvl="0">
              <a:spcBef>
                <a:spcPct val="20000"/>
              </a:spcBef>
              <a:buClr>
                <a:srgbClr val="FF388C"/>
              </a:buClr>
              <a:buSzPct val="80000"/>
              <a:defRPr/>
            </a:pPr>
            <a:r>
              <a:rPr lang="ru-RU" sz="2400" b="1" kern="0" dirty="0">
                <a:solidFill>
                  <a:prstClr val="black"/>
                </a:solidFill>
                <a:latin typeface="Century Gothic"/>
              </a:rPr>
              <a:t>6. С какой стороны должен падать свет при работе на швейной машине</a:t>
            </a:r>
            <a:r>
              <a:rPr lang="ru-RU" sz="2400" b="1" kern="0" dirty="0" smtClean="0">
                <a:solidFill>
                  <a:prstClr val="black"/>
                </a:solidFill>
                <a:latin typeface="Century Gothic"/>
              </a:rPr>
              <a:t>?</a:t>
            </a:r>
          </a:p>
          <a:p>
            <a:pPr marL="54864" lvl="0">
              <a:spcBef>
                <a:spcPct val="20000"/>
              </a:spcBef>
              <a:buClr>
                <a:srgbClr val="FF388C"/>
              </a:buClr>
              <a:buSzPct val="80000"/>
              <a:defRPr/>
            </a:pPr>
            <a:endParaRPr lang="ru-RU" sz="2400" b="1" kern="0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04132" y="4171950"/>
            <a:ext cx="25739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" lvl="0" algn="r">
              <a:spcBef>
                <a:spcPct val="20000"/>
              </a:spcBef>
              <a:buClr>
                <a:srgbClr val="FF388C"/>
              </a:buClr>
              <a:buSzPct val="80000"/>
              <a:defRPr/>
            </a:pPr>
            <a:r>
              <a:rPr lang="ru-RU" sz="2000" kern="0" dirty="0">
                <a:solidFill>
                  <a:prstClr val="black"/>
                </a:solidFill>
                <a:latin typeface="Century Gothic"/>
              </a:rPr>
              <a:t>(Слева, спереди)</a:t>
            </a:r>
            <a:endParaRPr lang="ru-RU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80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11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02941"/>
            <a:ext cx="9144000" cy="54864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087" y="2474654"/>
            <a:ext cx="2742973" cy="27429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730" y="160745"/>
            <a:ext cx="1219200" cy="12192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519" y="3828273"/>
            <a:ext cx="1428750" cy="14287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433" y="1969038"/>
            <a:ext cx="1519814" cy="151981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45237" y="2005152"/>
            <a:ext cx="567919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388C"/>
              </a:buClr>
              <a:buSzPct val="80000"/>
              <a:buFontTx/>
              <a:buNone/>
              <a:tabLst/>
              <a:defRPr/>
            </a:pPr>
            <a:endParaRPr kumimoji="0" lang="ru-RU" sz="2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entury Gothic"/>
            </a:endParaRPr>
          </a:p>
          <a:p>
            <a:pPr marL="54864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388C"/>
              </a:buClr>
              <a:buSzPct val="80000"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entury Gothic"/>
            </a:endParaRPr>
          </a:p>
          <a:p>
            <a:pPr marL="54864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388C"/>
              </a:buClr>
              <a:buSzPct val="80000"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entury Gothic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607237"/>
            <a:ext cx="4572000" cy="1643527"/>
          </a:xfrm>
          <a:prstGeom prst="rect">
            <a:avLst/>
          </a:prstGeom>
        </p:spPr>
        <p:txBody>
          <a:bodyPr>
            <a:spAutoFit/>
          </a:bodyPr>
          <a:lstStyle/>
          <a:p>
            <a:pPr marL="54864" lvl="0">
              <a:spcBef>
                <a:spcPct val="20000"/>
              </a:spcBef>
              <a:buClr>
                <a:srgbClr val="FF388C"/>
              </a:buClr>
              <a:buSzPct val="80000"/>
              <a:defRPr/>
            </a:pPr>
            <a:r>
              <a:rPr lang="ru-RU" sz="2400" b="1" dirty="0">
                <a:latin typeface="Century Gothic"/>
              </a:rPr>
              <a:t>7. На каком ходу должна стоять швейная машина при заправке нитки?</a:t>
            </a:r>
          </a:p>
          <a:p>
            <a:pPr marL="54864" lvl="0" algn="r">
              <a:spcBef>
                <a:spcPct val="20000"/>
              </a:spcBef>
              <a:buClr>
                <a:srgbClr val="FF388C"/>
              </a:buClr>
              <a:buSzPct val="80000"/>
              <a:defRPr/>
            </a:pPr>
            <a:endParaRPr lang="ru-RU" sz="2400" dirty="0" smtClean="0">
              <a:latin typeface="Century Gothic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17620" y="4331970"/>
            <a:ext cx="30403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" lvl="0" algn="r">
              <a:spcBef>
                <a:spcPct val="20000"/>
              </a:spcBef>
              <a:buClr>
                <a:srgbClr val="FF388C"/>
              </a:buClr>
              <a:buSzPct val="80000"/>
              <a:defRPr/>
            </a:pPr>
            <a:r>
              <a:rPr lang="ru-RU" sz="2400" dirty="0">
                <a:solidFill>
                  <a:prstClr val="black"/>
                </a:solidFill>
                <a:latin typeface="Century Gothic"/>
              </a:rPr>
              <a:t>(На холостом).</a:t>
            </a:r>
          </a:p>
        </p:txBody>
      </p:sp>
    </p:spTree>
    <p:extLst>
      <p:ext uri="{BB962C8B-B14F-4D97-AF65-F5344CB8AC3E}">
        <p14:creationId xmlns:p14="http://schemas.microsoft.com/office/powerpoint/2010/main" val="335128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12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611" y="1102940"/>
            <a:ext cx="9144000" cy="54864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087" y="2474654"/>
            <a:ext cx="2742973" cy="27429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730" y="160745"/>
            <a:ext cx="1219200" cy="12192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519" y="3828273"/>
            <a:ext cx="1428750" cy="14287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433" y="1969038"/>
            <a:ext cx="1519814" cy="151981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45237" y="2005152"/>
            <a:ext cx="567919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388C"/>
              </a:buClr>
              <a:buSzPct val="80000"/>
              <a:buFontTx/>
              <a:buNone/>
              <a:tabLst/>
              <a:defRPr/>
            </a:pPr>
            <a:endParaRPr kumimoji="0" lang="ru-RU" sz="2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entury Gothic"/>
            </a:endParaRPr>
          </a:p>
          <a:p>
            <a:pPr marL="54864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388C"/>
              </a:buClr>
              <a:buSzPct val="80000"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entury Gothic"/>
            </a:endParaRPr>
          </a:p>
          <a:p>
            <a:pPr marL="54864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388C"/>
              </a:buClr>
              <a:buSzPct val="80000"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entury Gothic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39788" y="2818936"/>
            <a:ext cx="4572000" cy="12741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4864" lvl="0">
              <a:spcBef>
                <a:spcPct val="20000"/>
              </a:spcBef>
              <a:buClr>
                <a:srgbClr val="FF388C"/>
              </a:buClr>
              <a:buSzPct val="80000"/>
              <a:defRPr/>
            </a:pPr>
            <a:r>
              <a:rPr lang="ru-RU" sz="2400" b="1" dirty="0">
                <a:latin typeface="Century Gothic"/>
              </a:rPr>
              <a:t>8. В какую сторону надо вращать маховое колесо?</a:t>
            </a:r>
          </a:p>
          <a:p>
            <a:pPr marL="54864" lvl="0" algn="r">
              <a:spcBef>
                <a:spcPct val="20000"/>
              </a:spcBef>
              <a:buClr>
                <a:srgbClr val="FF388C"/>
              </a:buClr>
              <a:buSzPct val="80000"/>
              <a:defRPr/>
            </a:pPr>
            <a:endParaRPr lang="ru-RU" sz="2400" dirty="0" smtClean="0">
              <a:latin typeface="Century Gothic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43400" y="4490829"/>
            <a:ext cx="25683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" lvl="0" algn="r">
              <a:spcBef>
                <a:spcPct val="20000"/>
              </a:spcBef>
              <a:buClr>
                <a:srgbClr val="FF388C"/>
              </a:buClr>
              <a:buSzPct val="80000"/>
              <a:defRPr/>
            </a:pPr>
            <a:r>
              <a:rPr lang="ru-RU" sz="2400" dirty="0">
                <a:latin typeface="Century Gothic"/>
              </a:rPr>
              <a:t>(На себя)</a:t>
            </a:r>
          </a:p>
        </p:txBody>
      </p:sp>
    </p:spTree>
    <p:extLst>
      <p:ext uri="{BB962C8B-B14F-4D97-AF65-F5344CB8AC3E}">
        <p14:creationId xmlns:p14="http://schemas.microsoft.com/office/powerpoint/2010/main" val="235676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13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02941"/>
            <a:ext cx="9144000" cy="54864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087" y="2474654"/>
            <a:ext cx="2742973" cy="27429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730" y="160745"/>
            <a:ext cx="1219200" cy="12192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519" y="3828273"/>
            <a:ext cx="1428750" cy="14287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433" y="1969038"/>
            <a:ext cx="1519814" cy="151981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45237" y="2005152"/>
            <a:ext cx="567919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388C"/>
              </a:buClr>
              <a:buSzPct val="80000"/>
              <a:buFontTx/>
              <a:buNone/>
              <a:tabLst/>
              <a:defRPr/>
            </a:pPr>
            <a:endParaRPr kumimoji="0" lang="ru-RU" sz="2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entury Gothic"/>
            </a:endParaRPr>
          </a:p>
          <a:p>
            <a:pPr marL="54864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388C"/>
              </a:buClr>
              <a:buSzPct val="80000"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entury Gothic"/>
            </a:endParaRPr>
          </a:p>
          <a:p>
            <a:pPr marL="54864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388C"/>
              </a:buClr>
              <a:buSzPct val="80000"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entury Gothic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45950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54864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388C"/>
              </a:buClr>
              <a:buSzPct val="80000"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</a:rPr>
              <a:t>9. В каком положении должна находиться лапка после работы на швейной машине?</a:t>
            </a:r>
          </a:p>
          <a:p>
            <a:pPr marL="54864" marR="0" lvl="0" indent="0" algn="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388C"/>
              </a:buClr>
              <a:buSzPct val="80000"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entury Gothic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37660" y="4251960"/>
            <a:ext cx="27203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" lvl="0" algn="r">
              <a:spcBef>
                <a:spcPct val="20000"/>
              </a:spcBef>
              <a:buClr>
                <a:srgbClr val="FF388C"/>
              </a:buClr>
              <a:buSzPct val="80000"/>
              <a:defRPr/>
            </a:pPr>
            <a:r>
              <a:rPr lang="ru-RU" sz="2000" kern="0" dirty="0">
                <a:solidFill>
                  <a:prstClr val="black"/>
                </a:solidFill>
                <a:latin typeface="Century Gothic"/>
              </a:rPr>
              <a:t>(Опущена)</a:t>
            </a:r>
            <a:endParaRPr lang="ru-RU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87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7622" y="1492176"/>
            <a:ext cx="8328754" cy="3698389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05924" y="1832028"/>
            <a:ext cx="782197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864" lvl="0" algn="ctr">
              <a:spcBef>
                <a:spcPct val="20000"/>
              </a:spcBef>
              <a:buClr>
                <a:srgbClr val="FF388C"/>
              </a:buClr>
              <a:buSzPct val="80000"/>
              <a:defRPr/>
            </a:pPr>
            <a:r>
              <a:rPr lang="ru-RU" sz="2000" b="1" dirty="0" smtClean="0">
                <a:latin typeface="Century Gothic"/>
              </a:rPr>
              <a:t> </a:t>
            </a:r>
            <a:r>
              <a:rPr lang="ru-RU" sz="2000" b="1" dirty="0">
                <a:latin typeface="Century Gothic"/>
              </a:rPr>
              <a:t>ТИП УРОКА:  </a:t>
            </a:r>
            <a:r>
              <a:rPr lang="ru-RU" sz="2000" dirty="0">
                <a:latin typeface="Century Gothic"/>
              </a:rPr>
              <a:t>Урок обобщения и систематизации знаний </a:t>
            </a:r>
            <a:r>
              <a:rPr lang="ru-RU" sz="2000" dirty="0" smtClean="0">
                <a:latin typeface="Century Gothic"/>
              </a:rPr>
              <a:t>(</a:t>
            </a:r>
            <a:r>
              <a:rPr lang="ru-RU" sz="2000" dirty="0">
                <a:latin typeface="Century Gothic"/>
              </a:rPr>
              <a:t>урок-соревнование</a:t>
            </a:r>
            <a:r>
              <a:rPr lang="ru-RU" sz="2000" dirty="0" smtClean="0">
                <a:latin typeface="Century Gothic"/>
              </a:rPr>
              <a:t>).</a:t>
            </a:r>
            <a:endParaRPr lang="ru-RU" sz="2000" dirty="0">
              <a:latin typeface="Century Gothic"/>
            </a:endParaRPr>
          </a:p>
          <a:p>
            <a:pPr marL="54864" lvl="0" algn="ctr">
              <a:spcBef>
                <a:spcPct val="20000"/>
              </a:spcBef>
              <a:buClr>
                <a:srgbClr val="FF388C"/>
              </a:buClr>
              <a:buSzPct val="80000"/>
              <a:defRPr/>
            </a:pPr>
            <a:r>
              <a:rPr lang="ru-RU" sz="2000" dirty="0">
                <a:latin typeface="Century Gothic"/>
              </a:rPr>
              <a:t>        </a:t>
            </a:r>
          </a:p>
          <a:p>
            <a:pPr marL="54864" lvl="0" algn="ctr">
              <a:spcBef>
                <a:spcPct val="20000"/>
              </a:spcBef>
              <a:buClr>
                <a:srgbClr val="FF388C"/>
              </a:buClr>
              <a:buSzPct val="80000"/>
              <a:defRPr/>
            </a:pPr>
            <a:r>
              <a:rPr lang="ru-RU" sz="2000" dirty="0">
                <a:latin typeface="Century Gothic"/>
              </a:rPr>
              <a:t> </a:t>
            </a:r>
          </a:p>
          <a:p>
            <a:pPr marL="54864" lvl="0" algn="ctr">
              <a:spcBef>
                <a:spcPct val="20000"/>
              </a:spcBef>
              <a:buClr>
                <a:srgbClr val="FF388C"/>
              </a:buClr>
              <a:buSzPct val="80000"/>
              <a:defRPr/>
            </a:pPr>
            <a:r>
              <a:rPr lang="ru-RU" sz="2000" b="1" dirty="0" smtClean="0">
                <a:latin typeface="Century Gothic"/>
              </a:rPr>
              <a:t>ЦЕЛЬ:    </a:t>
            </a:r>
            <a:r>
              <a:rPr lang="ru-RU" sz="2000" dirty="0" smtClean="0">
                <a:latin typeface="Century Gothic"/>
              </a:rPr>
              <a:t>Обобщить и систематизировать знания обучающихся, проверить  практические навыки учащихся.</a:t>
            </a:r>
          </a:p>
          <a:p>
            <a:pPr marL="54864" lvl="0" algn="ctr">
              <a:spcBef>
                <a:spcPct val="20000"/>
              </a:spcBef>
              <a:buClr>
                <a:srgbClr val="FF388C"/>
              </a:buClr>
              <a:buSzPct val="80000"/>
              <a:defRPr/>
            </a:pPr>
            <a:r>
              <a:rPr lang="ru-RU" sz="2000" dirty="0" smtClean="0">
                <a:latin typeface="Century Gothic"/>
              </a:rPr>
              <a:t>               </a:t>
            </a:r>
          </a:p>
          <a:p>
            <a:pPr marL="54864" lvl="0" algn="ctr">
              <a:spcBef>
                <a:spcPct val="20000"/>
              </a:spcBef>
              <a:buClr>
                <a:srgbClr val="FF388C"/>
              </a:buClr>
              <a:buSzPct val="80000"/>
              <a:defRPr/>
            </a:pPr>
            <a:r>
              <a:rPr lang="ru-RU" sz="2000" dirty="0" smtClean="0">
                <a:latin typeface="Century Gothic"/>
              </a:rPr>
              <a:t>	Наметить и обметать  петли на  полуавтоматической машине</a:t>
            </a:r>
            <a:endParaRPr lang="ru-RU" sz="3200" dirty="0">
              <a:latin typeface="Century Gothic" panose="020B0502020202020204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2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91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3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142976" y="699248"/>
            <a:ext cx="7239000" cy="2877382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-484188"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3600" b="1" kern="1200" cap="none" baseline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5C9C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484188" indent="-484188"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5C9C"/>
                </a:solidFill>
                <a:latin typeface="Century Gothic" pitchFamily="34" charset="0"/>
              </a:defRPr>
            </a:lvl2pPr>
            <a:lvl3pPr marL="484188" indent="-484188"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5C9C"/>
                </a:solidFill>
                <a:latin typeface="Century Gothic" pitchFamily="34" charset="0"/>
              </a:defRPr>
            </a:lvl3pPr>
            <a:lvl4pPr marL="484188" indent="-484188"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5C9C"/>
                </a:solidFill>
                <a:latin typeface="Century Gothic" pitchFamily="34" charset="0"/>
              </a:defRPr>
            </a:lvl4pPr>
            <a:lvl5pPr marL="484188" indent="-484188"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5C9C"/>
                </a:solidFill>
                <a:latin typeface="Century Gothic" pitchFamily="34" charset="0"/>
              </a:defRPr>
            </a:lvl5pPr>
            <a:lvl6pPr marL="941388" indent="-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5C9C"/>
                </a:solidFill>
                <a:latin typeface="Century Gothic" pitchFamily="34" charset="0"/>
              </a:defRPr>
            </a:lvl6pPr>
            <a:lvl7pPr marL="1398588" indent="-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5C9C"/>
                </a:solidFill>
                <a:latin typeface="Century Gothic" pitchFamily="34" charset="0"/>
              </a:defRPr>
            </a:lvl7pPr>
            <a:lvl8pPr marL="1855788" indent="-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5C9C"/>
                </a:solidFill>
                <a:latin typeface="Century Gothic" pitchFamily="34" charset="0"/>
              </a:defRPr>
            </a:lvl8pPr>
            <a:lvl9pPr marL="2312988" indent="-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5C9C"/>
                </a:solidFill>
                <a:latin typeface="Century Gothic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entury Gothic"/>
                <a:ea typeface="+mj-ea"/>
                <a:cs typeface="+mj-cs"/>
              </a:rPr>
              <a:t>Урок - соревнование</a:t>
            </a:r>
            <a:endParaRPr kumimoji="0" lang="ru-RU" sz="7200" b="1" i="0" u="none" strike="noStrike" kern="1200" cap="none" spc="0" normalizeH="0" baseline="0" noProof="0" dirty="0">
              <a:ln w="6350">
                <a:solidFill>
                  <a:srgbClr val="FF388C">
                    <a:shade val="43000"/>
                  </a:srgbClr>
                </a:solidFill>
              </a:ln>
              <a:solidFill>
                <a:srgbClr val="FF388C">
                  <a:tint val="83000"/>
                  <a:satMod val="150000"/>
                </a:srgb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entury Gothic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1470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" y="351704"/>
            <a:ext cx="9144001" cy="837283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Century Gothic"/>
                <a:ea typeface="+mj-ea"/>
                <a:cs typeface="+mj-cs"/>
              </a:rPr>
              <a:t>Разминка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4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02941"/>
            <a:ext cx="9144000" cy="54864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087" y="2474654"/>
            <a:ext cx="2742973" cy="27429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730" y="160745"/>
            <a:ext cx="1219200" cy="12192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519" y="3828273"/>
            <a:ext cx="1428750" cy="14287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433" y="1969038"/>
            <a:ext cx="1519814" cy="1519814"/>
          </a:xfrm>
          <a:prstGeom prst="rect">
            <a:avLst/>
          </a:prstGeom>
        </p:spPr>
      </p:pic>
      <p:sp>
        <p:nvSpPr>
          <p:cNvPr id="10" name="Текст 2"/>
          <p:cNvSpPr txBox="1">
            <a:spLocks/>
          </p:cNvSpPr>
          <p:nvPr/>
        </p:nvSpPr>
        <p:spPr bwMode="auto">
          <a:xfrm>
            <a:off x="2070846" y="2178423"/>
            <a:ext cx="4948519" cy="1310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54864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2232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Verdana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049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864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388C"/>
              </a:buClr>
              <a:buSzPct val="80000"/>
              <a:buFont typeface="Wingdings 2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54864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388C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1. Какие виды одежды вы знаете?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47365" y="3723466"/>
            <a:ext cx="4572000" cy="10341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54864" lvl="0" algn="r">
              <a:spcBef>
                <a:spcPct val="20000"/>
              </a:spcBef>
              <a:buClr>
                <a:srgbClr val="FF388C"/>
              </a:buClr>
              <a:buSzPct val="80000"/>
              <a:defRPr/>
            </a:pPr>
            <a:r>
              <a:rPr lang="ru-RU" dirty="0">
                <a:latin typeface="Century Gothic"/>
              </a:rPr>
              <a:t>(платье, юбка, блузка, </a:t>
            </a:r>
          </a:p>
          <a:p>
            <a:pPr marL="54864" lvl="0" algn="r">
              <a:spcBef>
                <a:spcPct val="20000"/>
              </a:spcBef>
              <a:buClr>
                <a:srgbClr val="FF388C"/>
              </a:buClr>
              <a:buSzPct val="80000"/>
              <a:defRPr/>
            </a:pPr>
            <a:r>
              <a:rPr lang="ru-RU" dirty="0">
                <a:latin typeface="Century Gothic"/>
              </a:rPr>
              <a:t>пальто, брюки, шорты)</a:t>
            </a:r>
          </a:p>
          <a:p>
            <a:pPr marL="54864" lvl="0" algn="r">
              <a:spcBef>
                <a:spcPct val="20000"/>
              </a:spcBef>
              <a:buClr>
                <a:srgbClr val="FF388C"/>
              </a:buClr>
              <a:buSzPct val="80000"/>
              <a:defRPr/>
            </a:pPr>
            <a:endParaRPr lang="ru-RU" dirty="0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7913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5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02941"/>
            <a:ext cx="9144000" cy="54864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087" y="2474654"/>
            <a:ext cx="2742973" cy="27429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730" y="160745"/>
            <a:ext cx="1219200" cy="12192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519" y="3828273"/>
            <a:ext cx="1428750" cy="14287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433" y="1969038"/>
            <a:ext cx="1519814" cy="1519814"/>
          </a:xfrm>
          <a:prstGeom prst="rect">
            <a:avLst/>
          </a:prstGeom>
        </p:spPr>
      </p:pic>
      <p:sp>
        <p:nvSpPr>
          <p:cNvPr id="10" name="Текст 2"/>
          <p:cNvSpPr txBox="1">
            <a:spLocks/>
          </p:cNvSpPr>
          <p:nvPr/>
        </p:nvSpPr>
        <p:spPr bwMode="auto">
          <a:xfrm>
            <a:off x="1855693" y="1969038"/>
            <a:ext cx="5378825" cy="328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54864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2232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Verdana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049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864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388C"/>
              </a:buClr>
              <a:buSzPct val="80000"/>
              <a:buFont typeface="Wingdings 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54864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388C"/>
              </a:buClr>
              <a:buSzPct val="80000"/>
              <a:buFont typeface="Wingdings 2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388C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2. На какие группы делятся все швейные изделия по способу носки?</a:t>
            </a:r>
          </a:p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388C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 (плечевые, поясные)</a:t>
            </a:r>
          </a:p>
          <a:p>
            <a:pPr marL="54864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388C"/>
              </a:buClr>
              <a:buSzPct val="80000"/>
              <a:buFont typeface="Wingdings 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54864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388C"/>
              </a:buClr>
              <a:buSzPct val="80000"/>
              <a:buFont typeface="Wingdings 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54864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388C"/>
              </a:buClr>
              <a:buSzPct val="80000"/>
              <a:buFont typeface="Wingdings 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24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7207" y="726454"/>
            <a:ext cx="8230248" cy="5678089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  <a:defRPr/>
            </a:pPr>
            <a:endParaRPr lang="ru-RU" sz="3600" b="1" dirty="0">
              <a:ln w="6350">
                <a:solidFill>
                  <a:srgbClr val="FF388C">
                    <a:shade val="43000"/>
                  </a:srgbClr>
                </a:solidFill>
              </a:ln>
              <a:solidFill>
                <a:srgbClr val="FF388C">
                  <a:tint val="83000"/>
                  <a:satMod val="150000"/>
                </a:srgb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Century Gothic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rgbClr val="5B9BD5">
                    <a:lumMod val="75000"/>
                  </a:srgbClr>
                </a:solidFill>
                <a:latin typeface="Century Gothic" panose="020B0502020202020204" pitchFamily="34" charset="0"/>
              </a:rPr>
              <a:pPr/>
              <a:t>6</a:t>
            </a:fld>
            <a:endParaRPr lang="ru-RU" dirty="0">
              <a:solidFill>
                <a:srgbClr val="5B9BD5">
                  <a:lumMod val="75000"/>
                </a:srgb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4194135"/>
              </p:ext>
            </p:extLst>
          </p:nvPr>
        </p:nvGraphicFramePr>
        <p:xfrm>
          <a:off x="1237129" y="112330"/>
          <a:ext cx="6363202" cy="1608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1601"/>
                <a:gridCol w="3181601"/>
              </a:tblGrid>
              <a:tr h="16088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600" b="1" i="0" u="none" strike="noStrike" kern="1200" cap="none" spc="0" normalizeH="0" baseline="0" noProof="0" dirty="0" smtClean="0">
                          <a:ln w="6350">
                            <a:solidFill>
                              <a:srgbClr val="FF388C">
                                <a:shade val="43000"/>
                              </a:srgbClr>
                            </a:solidFill>
                          </a:ln>
                          <a:solidFill>
                            <a:srgbClr val="FF388C">
                              <a:tint val="83000"/>
                              <a:satMod val="150000"/>
                            </a:srgbClr>
                          </a:solidFill>
                          <a:effectLst>
                            <a:outerShdw blurRad="26000" dist="26000" dir="145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Плечевые изделия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600" b="1" i="0" u="none" strike="noStrike" kern="1200" cap="none" spc="0" normalizeH="0" baseline="0" noProof="0" dirty="0" smtClean="0">
                          <a:ln w="6350">
                            <a:solidFill>
                              <a:srgbClr val="FF388C">
                                <a:shade val="43000"/>
                              </a:srgbClr>
                            </a:solidFill>
                          </a:ln>
                          <a:solidFill>
                            <a:srgbClr val="FF388C">
                              <a:tint val="83000"/>
                              <a:satMod val="150000"/>
                            </a:srgbClr>
                          </a:solidFill>
                          <a:effectLst>
                            <a:outerShdw blurRad="26000" dist="26000" dir="145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Поясные изделия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Users\777\AppData\Local\Microsoft\Windows\Temporary Internet Files\Content.IE5\3B93CIWR\MC90027899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37430"/>
            <a:ext cx="1689811" cy="182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00" y="796874"/>
            <a:ext cx="1171575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96850"/>
            <a:ext cx="1600200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418" y="4369402"/>
            <a:ext cx="143192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702" y="4230938"/>
            <a:ext cx="1158875" cy="247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851" y="1905213"/>
            <a:ext cx="1779587" cy="254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105" y="4400801"/>
            <a:ext cx="1609725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0455">
            <a:off x="2243964" y="1896138"/>
            <a:ext cx="1670050" cy="24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39" y="2876049"/>
            <a:ext cx="1579563" cy="225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644" y="4582021"/>
            <a:ext cx="1401763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438" y="1852562"/>
            <a:ext cx="1408113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368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7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7211"/>
            <a:ext cx="9144000" cy="54864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087" y="2474654"/>
            <a:ext cx="2742973" cy="27429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730" y="160745"/>
            <a:ext cx="1219200" cy="12192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519" y="3828273"/>
            <a:ext cx="1428750" cy="14287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433" y="1969038"/>
            <a:ext cx="1519814" cy="1519814"/>
          </a:xfrm>
          <a:prstGeom prst="rect">
            <a:avLst/>
          </a:prstGeom>
        </p:spPr>
      </p:pic>
      <p:sp>
        <p:nvSpPr>
          <p:cNvPr id="10" name="Текст 2"/>
          <p:cNvSpPr txBox="1">
            <a:spLocks/>
          </p:cNvSpPr>
          <p:nvPr/>
        </p:nvSpPr>
        <p:spPr bwMode="auto">
          <a:xfrm>
            <a:off x="1936397" y="1969037"/>
            <a:ext cx="5507334" cy="1859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54864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2232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Verdana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049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864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388C"/>
              </a:buClr>
              <a:buSzPct val="80000"/>
              <a:buFont typeface="Wingdings 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54864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388C"/>
              </a:buClr>
              <a:buSzPct val="80000"/>
              <a:buFont typeface="Wingdings 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54864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388C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3. Как называются предприятия, выполняющие пошив изделий?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14650" y="3828273"/>
            <a:ext cx="405765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" lvl="0" algn="r">
              <a:spcBef>
                <a:spcPct val="20000"/>
              </a:spcBef>
              <a:buClr>
                <a:srgbClr val="FF388C"/>
              </a:buClr>
              <a:buSzPct val="80000"/>
              <a:defRPr/>
            </a:pPr>
            <a:r>
              <a:rPr lang="ru-RU" sz="2000" dirty="0">
                <a:solidFill>
                  <a:prstClr val="black"/>
                </a:solidFill>
                <a:latin typeface="Century Gothic"/>
              </a:rPr>
              <a:t> (швейная фабрика,</a:t>
            </a:r>
          </a:p>
          <a:p>
            <a:pPr marL="54864" lvl="0" algn="r">
              <a:spcBef>
                <a:spcPct val="20000"/>
              </a:spcBef>
              <a:buClr>
                <a:srgbClr val="FF388C"/>
              </a:buClr>
              <a:buSzPct val="80000"/>
              <a:defRPr/>
            </a:pPr>
            <a:r>
              <a:rPr lang="ru-RU" sz="2000" dirty="0">
                <a:solidFill>
                  <a:prstClr val="black"/>
                </a:solidFill>
                <a:latin typeface="Century Gothic"/>
              </a:rPr>
              <a:t> швейная мастерская, </a:t>
            </a:r>
          </a:p>
          <a:p>
            <a:pPr marL="54864" lvl="0" algn="r">
              <a:spcBef>
                <a:spcPct val="20000"/>
              </a:spcBef>
              <a:buClr>
                <a:srgbClr val="FF388C"/>
              </a:buClr>
              <a:buSzPct val="80000"/>
              <a:defRPr/>
            </a:pPr>
            <a:r>
              <a:rPr lang="ru-RU" sz="2000" dirty="0">
                <a:solidFill>
                  <a:prstClr val="black"/>
                </a:solidFill>
                <a:latin typeface="Century Gothic"/>
              </a:rPr>
              <a:t>ателье.)</a:t>
            </a:r>
          </a:p>
          <a:p>
            <a:pPr marL="54864" lvl="0">
              <a:spcBef>
                <a:spcPct val="20000"/>
              </a:spcBef>
              <a:buClr>
                <a:srgbClr val="FF388C"/>
              </a:buClr>
              <a:buSzPct val="80000"/>
              <a:defRPr/>
            </a:pPr>
            <a:endParaRPr lang="ru-RU" sz="2000" dirty="0">
              <a:solidFill>
                <a:prstClr val="black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6897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8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70345"/>
            <a:ext cx="9144000" cy="54864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087" y="2474654"/>
            <a:ext cx="2742973" cy="27429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730" y="160745"/>
            <a:ext cx="1219200" cy="12192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519" y="3828273"/>
            <a:ext cx="1428750" cy="14287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433" y="1969038"/>
            <a:ext cx="1519814" cy="151981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70846" y="1980467"/>
            <a:ext cx="51098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388C"/>
              </a:buClr>
              <a:buSzPct val="80000"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/>
              </a:rPr>
              <a:t>4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</a:rPr>
              <a:t>. Какое швейное предприятие выполняет массовый пошив изделий для населения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/>
              </a:rPr>
              <a:t>?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entury Gothic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83330" y="4042320"/>
            <a:ext cx="33147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" lvl="0" algn="r">
              <a:spcBef>
                <a:spcPct val="20000"/>
              </a:spcBef>
              <a:buClr>
                <a:srgbClr val="FF388C"/>
              </a:buClr>
              <a:buSzPct val="80000"/>
              <a:defRPr/>
            </a:pPr>
            <a:r>
              <a:rPr lang="ru-RU" sz="2000" kern="0" dirty="0">
                <a:solidFill>
                  <a:prstClr val="black"/>
                </a:solidFill>
                <a:latin typeface="Century Gothic"/>
              </a:rPr>
              <a:t>(швейная фабрика)</a:t>
            </a:r>
          </a:p>
          <a:p>
            <a:pPr marL="54864" lvl="0">
              <a:spcBef>
                <a:spcPct val="20000"/>
              </a:spcBef>
              <a:buClr>
                <a:srgbClr val="FF388C"/>
              </a:buClr>
              <a:buSzPct val="80000"/>
              <a:defRPr/>
            </a:pPr>
            <a:endParaRPr lang="ru-RU" sz="2000" kern="0" dirty="0">
              <a:solidFill>
                <a:prstClr val="black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799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9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02941"/>
            <a:ext cx="9144000" cy="54864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087" y="2474654"/>
            <a:ext cx="2742973" cy="27429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730" y="160745"/>
            <a:ext cx="1219200" cy="12192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519" y="3828273"/>
            <a:ext cx="1428750" cy="14287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433" y="1969038"/>
            <a:ext cx="1519814" cy="151981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45970" y="2091690"/>
            <a:ext cx="5280660" cy="2320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388C"/>
              </a:buClr>
              <a:buSzPct val="80000"/>
              <a:buFontTx/>
              <a:buNone/>
              <a:tabLst/>
              <a:defRPr/>
            </a:pPr>
            <a:endParaRPr kumimoji="0" lang="ru-RU" sz="2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entury Gothic"/>
            </a:endParaRPr>
          </a:p>
          <a:p>
            <a:pPr marL="54864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388C"/>
              </a:buClr>
              <a:buSzPct val="80000"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/>
              </a:rPr>
              <a:t>5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</a:rPr>
              <a:t>. Назовите оборудование для прочного соединения деталей между собой?</a:t>
            </a:r>
          </a:p>
          <a:p>
            <a:pPr marL="54864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388C"/>
              </a:buClr>
              <a:buSzPct val="80000"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entury Gothic"/>
            </a:endParaRPr>
          </a:p>
          <a:p>
            <a:pPr marL="54864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388C"/>
              </a:buClr>
              <a:buSzPct val="80000"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entury Gothic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37610" y="4160520"/>
            <a:ext cx="34975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" lvl="0" algn="ctr">
              <a:spcBef>
                <a:spcPct val="20000"/>
              </a:spcBef>
              <a:buClr>
                <a:srgbClr val="FF388C"/>
              </a:buClr>
              <a:buSzPct val="80000"/>
              <a:defRPr/>
            </a:pPr>
            <a:r>
              <a:rPr lang="ru-RU" sz="2000" kern="0" dirty="0" smtClean="0">
                <a:solidFill>
                  <a:prstClr val="black"/>
                </a:solidFill>
                <a:latin typeface="Century Gothic"/>
              </a:rPr>
              <a:t> (</a:t>
            </a:r>
            <a:r>
              <a:rPr lang="ru-RU" sz="2000" kern="0" dirty="0">
                <a:solidFill>
                  <a:prstClr val="black"/>
                </a:solidFill>
                <a:latin typeface="Century Gothic"/>
              </a:rPr>
              <a:t>Швейная машина)</a:t>
            </a:r>
          </a:p>
        </p:txBody>
      </p:sp>
    </p:spTree>
    <p:extLst>
      <p:ext uri="{BB962C8B-B14F-4D97-AF65-F5344CB8AC3E}">
        <p14:creationId xmlns:p14="http://schemas.microsoft.com/office/powerpoint/2010/main" val="244033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582</TotalTime>
  <Words>197</Words>
  <Application>Microsoft Office PowerPoint</Application>
  <PresentationFormat>Экран (4:3)</PresentationFormat>
  <Paragraphs>69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База Шарташская</dc:creator>
  <cp:lastModifiedBy>777</cp:lastModifiedBy>
  <cp:revision>55</cp:revision>
  <dcterms:created xsi:type="dcterms:W3CDTF">2014-09-10T04:53:24Z</dcterms:created>
  <dcterms:modified xsi:type="dcterms:W3CDTF">2014-10-23T07:13:30Z</dcterms:modified>
</cp:coreProperties>
</file>