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1124745"/>
            <a:ext cx="7117180" cy="2160239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i="1" dirty="0" smtClean="0">
                <a:solidFill>
                  <a:srgbClr val="FF0000"/>
                </a:solidFill>
              </a:rPr>
              <a:t>Физиология питания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725144"/>
            <a:ext cx="7117180" cy="861420"/>
          </a:xfrm>
        </p:spPr>
        <p:txBody>
          <a:bodyPr>
            <a:noAutofit/>
          </a:bodyPr>
          <a:lstStyle/>
          <a:p>
            <a:pPr algn="r"/>
            <a:r>
              <a:rPr lang="ru-RU" sz="1600" dirty="0" err="1" smtClean="0"/>
              <a:t>Щучкина</a:t>
            </a:r>
            <a:r>
              <a:rPr lang="ru-RU" sz="1600" dirty="0" smtClean="0"/>
              <a:t> Л.Ю., </a:t>
            </a:r>
          </a:p>
          <a:p>
            <a:pPr algn="r"/>
            <a:r>
              <a:rPr lang="ru-RU" sz="1600" dirty="0" smtClean="0"/>
              <a:t>учитель технологии</a:t>
            </a:r>
          </a:p>
          <a:p>
            <a:pPr algn="r"/>
            <a:r>
              <a:rPr lang="ru-RU" sz="1600" dirty="0" smtClean="0"/>
              <a:t>1 категории</a:t>
            </a:r>
          </a:p>
          <a:p>
            <a:pPr algn="r"/>
            <a:r>
              <a:rPr lang="ru-RU" sz="1600" dirty="0" smtClean="0"/>
              <a:t>МОУ СОШ </a:t>
            </a:r>
            <a:r>
              <a:rPr lang="ru-RU" sz="1600" dirty="0" err="1" smtClean="0"/>
              <a:t>п.Первомайский</a:t>
            </a:r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08216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121428"/>
          </a:xfrm>
        </p:spPr>
        <p:txBody>
          <a:bodyPr/>
          <a:lstStyle/>
          <a:p>
            <a:r>
              <a:rPr lang="ru-RU" dirty="0" smtClean="0"/>
              <a:t>         Домашнее задание: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r>
              <a:rPr lang="ru-RU" sz="1800" dirty="0" smtClean="0"/>
              <a:t>составить рекомендации, при соблюдении которых можно избежать или предупредить  пищевые инфекции</a:t>
            </a:r>
            <a:endParaRPr lang="ru-R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1182727" cy="142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06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Литература: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Технология. Обслуживающий труд: 7 класс: учебник для учащихся общеобразовательных учреждений/</a:t>
            </a:r>
            <a:r>
              <a:rPr lang="en-US" dirty="0" smtClean="0"/>
              <a:t>[</a:t>
            </a:r>
            <a:r>
              <a:rPr lang="ru-RU" dirty="0" err="1" smtClean="0"/>
              <a:t>Н.В.Синица</a:t>
            </a:r>
            <a:r>
              <a:rPr lang="ru-RU" dirty="0" smtClean="0"/>
              <a:t>, </a:t>
            </a:r>
            <a:r>
              <a:rPr lang="ru-RU" dirty="0" err="1" smtClean="0"/>
              <a:t>О.В.Табурчак</a:t>
            </a:r>
            <a:r>
              <a:rPr lang="ru-RU" dirty="0" smtClean="0"/>
              <a:t>, </a:t>
            </a:r>
            <a:r>
              <a:rPr lang="ru-RU" dirty="0" err="1" smtClean="0"/>
              <a:t>О.А.Кожина</a:t>
            </a:r>
            <a:r>
              <a:rPr lang="ru-RU" dirty="0" smtClean="0"/>
              <a:t> и др.</a:t>
            </a:r>
            <a:r>
              <a:rPr lang="en-US" dirty="0" smtClean="0"/>
              <a:t>]</a:t>
            </a:r>
            <a:r>
              <a:rPr lang="ru-RU" dirty="0" smtClean="0"/>
              <a:t>; под ред. </a:t>
            </a:r>
            <a:r>
              <a:rPr lang="ru-RU" dirty="0" err="1" smtClean="0"/>
              <a:t>В.Д.Симоненко</a:t>
            </a:r>
            <a:r>
              <a:rPr lang="ru-RU" dirty="0" smtClean="0"/>
              <a:t>. – 3-е изд., </a:t>
            </a:r>
            <a:r>
              <a:rPr lang="ru-RU" dirty="0" err="1" smtClean="0"/>
              <a:t>перераб</a:t>
            </a:r>
            <a:r>
              <a:rPr lang="ru-RU" dirty="0" smtClean="0"/>
              <a:t>. – М.:</a:t>
            </a:r>
            <a:r>
              <a:rPr lang="ru-RU" dirty="0" err="1" smtClean="0"/>
              <a:t>Вентана</a:t>
            </a:r>
            <a:r>
              <a:rPr lang="ru-RU" dirty="0" smtClean="0"/>
              <a:t>-Граф, 2011.</a:t>
            </a:r>
          </a:p>
          <a:p>
            <a:r>
              <a:rPr lang="ru-RU" dirty="0" smtClean="0"/>
              <a:t>2. Технология. 7 класс (девочки): поурочные планы по учебнику под ред. </a:t>
            </a:r>
            <a:r>
              <a:rPr lang="ru-RU" dirty="0" err="1" smtClean="0"/>
              <a:t>В.Д.Симоненко</a:t>
            </a:r>
            <a:r>
              <a:rPr lang="ru-RU" dirty="0"/>
              <a:t> </a:t>
            </a:r>
            <a:r>
              <a:rPr lang="ru-RU" dirty="0" smtClean="0"/>
              <a:t>/ авт.-сост. </a:t>
            </a:r>
            <a:r>
              <a:rPr lang="ru-RU" dirty="0" err="1" smtClean="0"/>
              <a:t>О.В.Павлова</a:t>
            </a:r>
            <a:r>
              <a:rPr lang="ru-RU" dirty="0" smtClean="0"/>
              <a:t>. – изд. 2-е, </a:t>
            </a:r>
            <a:r>
              <a:rPr lang="ru-RU" dirty="0" err="1" smtClean="0"/>
              <a:t>испр</a:t>
            </a:r>
            <a:r>
              <a:rPr lang="ru-RU" dirty="0" smtClean="0"/>
              <a:t>. – Волгоград: Учитель, 2014.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9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ru-RU" sz="2800" dirty="0">
                <a:solidFill>
                  <a:prstClr val="black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Verdana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0891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642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436562"/>
            <a:ext cx="8041440" cy="5080669"/>
          </a:xfrm>
        </p:spPr>
        <p:txBody>
          <a:bodyPr numCol="2"/>
          <a:lstStyle/>
          <a:p>
            <a:r>
              <a:rPr lang="ru-RU" sz="1800" dirty="0"/>
              <a:t> </a:t>
            </a:r>
            <a:r>
              <a:rPr lang="ru-RU" sz="1800" dirty="0" smtClean="0"/>
              <a:t>   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С незапамятных времен люди использовали процессы сквашивания, брожения для приготовления пищи, не подозревая, какие невидимые  помощники вызывают эти полезные превращения</a:t>
            </a:r>
            <a:r>
              <a:rPr lang="ru-RU" sz="1800" dirty="0"/>
              <a:t>. </a:t>
            </a:r>
            <a:br>
              <a:rPr lang="ru-RU" sz="1800" dirty="0"/>
            </a:br>
            <a:r>
              <a:rPr lang="ru-RU" sz="1800" dirty="0" smtClean="0"/>
              <a:t>    Однажды </a:t>
            </a:r>
            <a:r>
              <a:rPr lang="ru-RU" sz="1800" dirty="0"/>
              <a:t>голландский естествоиспытатель Антон Левенгук (1632-1723), собственноручно шлифовавший линзы и собиравший простейшие микроскопы, с удивлением обнаружил в дождевой воде мельчайшие живые организмы – микроорганизмы, или микробы. </a:t>
            </a:r>
            <a:endParaRPr lang="ru-RU" sz="1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16832"/>
            <a:ext cx="165618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345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522998" cy="3401348"/>
          </a:xfrm>
        </p:spPr>
        <p:txBody>
          <a:bodyPr/>
          <a:lstStyle/>
          <a:p>
            <a:r>
              <a:rPr lang="ru-RU" sz="1400" dirty="0" smtClean="0"/>
              <a:t>   </a:t>
            </a:r>
            <a:r>
              <a:rPr lang="ru-RU" sz="1800" dirty="0" smtClean="0"/>
              <a:t>В кулинарии </a:t>
            </a:r>
            <a:r>
              <a:rPr lang="ru-RU" sz="1800" b="1" i="1" u="sng" dirty="0" smtClean="0"/>
              <a:t>микроорганизмы </a:t>
            </a:r>
            <a:r>
              <a:rPr lang="ru-RU" sz="1800" dirty="0" smtClean="0"/>
              <a:t>используют для приготовления теста, в процессах брожения, что повышает выход (количество) готовой выпечки и ее качество; в виноделии – для ускорения выделения сока из плодов и ягод. </a:t>
            </a:r>
            <a:br>
              <a:rPr lang="ru-RU" sz="1800" dirty="0" smtClean="0"/>
            </a:br>
            <a:r>
              <a:rPr lang="ru-RU" sz="1800" dirty="0" smtClean="0"/>
              <a:t>   </a:t>
            </a:r>
            <a:r>
              <a:rPr lang="ru-RU" sz="1800" dirty="0" smtClean="0"/>
              <a:t>Микроорганизмы применяют в пищевой промышленности при производстве кисломолочных продуктов, дрожжей, в медицинской – при производстве лекарств.</a:t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Широкое применение находят и продукты жизнедеятельности микроорганизмов – ферменты.</a:t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При приготовлении пищи в домашних условиях необходимо учитывать, что бактерии и микробы могут влиять на все процессы обработки и хранения продуктов, качество готовых блюд.</a:t>
            </a:r>
            <a:r>
              <a:rPr lang="ru-RU" sz="1800" dirty="0" smtClean="0"/>
              <a:t>  </a:t>
            </a:r>
            <a:endParaRPr lang="ru-RU" sz="1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65104"/>
            <a:ext cx="1658256" cy="237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372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3672408" cy="5040560"/>
          </a:xfrm>
        </p:spPr>
        <p:txBody>
          <a:bodyPr numCol="1"/>
          <a:lstStyle/>
          <a:p>
            <a:r>
              <a:rPr lang="ru-RU" sz="1400" dirty="0" smtClean="0"/>
              <a:t>   </a:t>
            </a:r>
            <a:r>
              <a:rPr lang="ru-RU" sz="1600" dirty="0" smtClean="0"/>
              <a:t>Инфекция, или инфекционный процесс (от лат.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Infectio</a:t>
            </a:r>
            <a:r>
              <a:rPr lang="en-US" sz="1600" dirty="0" smtClean="0"/>
              <a:t> - </a:t>
            </a:r>
            <a:r>
              <a:rPr lang="ru-RU" sz="1600" dirty="0" smtClean="0"/>
              <a:t> «заражение») – это проникновение в организм человека болезнетворных микроорганизмов.</a:t>
            </a:r>
            <a:br>
              <a:rPr lang="ru-RU" sz="1600" dirty="0" smtClean="0"/>
            </a:br>
            <a:r>
              <a:rPr lang="ru-RU" sz="1600" dirty="0"/>
              <a:t> </a:t>
            </a:r>
            <a:r>
              <a:rPr lang="ru-RU" sz="1600" dirty="0" smtClean="0"/>
              <a:t>  Пищевые отравления происходят при употреблении в пищу продуктов питания, пораженных болезнетворными микроорганизмами, продуктов с истекшим сроком годности, при нарушении условий хранения продуктов, их недостаточной тепловой обработке, а также при несоблюдении правил личной и санитарной гигиены.</a:t>
            </a:r>
            <a:br>
              <a:rPr lang="ru-RU" sz="1600" dirty="0" smtClean="0"/>
            </a:br>
            <a:r>
              <a:rPr lang="ru-RU" sz="1600" dirty="0"/>
              <a:t> </a:t>
            </a:r>
            <a:r>
              <a:rPr lang="ru-RU" sz="1600" dirty="0" smtClean="0"/>
              <a:t>  </a:t>
            </a:r>
            <a:r>
              <a:rPr lang="ru-RU" sz="1600" b="1" i="1" u="sng" dirty="0" smtClean="0">
                <a:solidFill>
                  <a:srgbClr val="FF0000"/>
                </a:solidFill>
              </a:rPr>
              <a:t>Пищевые инфекции часто называют «болезнями грязных рук»!!!</a:t>
            </a:r>
            <a:endParaRPr lang="ru-RU" sz="1600" b="1" i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1609483" cy="269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512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Виды отравлений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Отравление продуктами, ядовитыми по своей природе:</a:t>
            </a:r>
          </a:p>
          <a:p>
            <a:pPr marL="0" indent="0">
              <a:buNone/>
            </a:pPr>
            <a:r>
              <a:rPr lang="ru-RU" dirty="0" smtClean="0"/>
              <a:t>Грибы, ядовитые растения, ядовитые продукты животного происхождения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Отравления продуктами, временно приобретающими ядовитые свойства: картофель, бобы фасоли, горькие ядра косточковых плодов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585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и признаки отравлений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7090950" cy="4051301"/>
          </a:xfrm>
        </p:spPr>
        <p:txBody>
          <a:bodyPr numCol="1">
            <a:normAutofit/>
          </a:bodyPr>
          <a:lstStyle/>
          <a:p>
            <a:r>
              <a:rPr lang="ru-RU" sz="2000" dirty="0" smtClean="0"/>
              <a:t>Отравления ядовитыми примесями к пищевым продуктам: пестициды; нитраты, нитриты в виде пищевых добавок</a:t>
            </a:r>
          </a:p>
          <a:p>
            <a:pPr marL="0" indent="0">
              <a:buNone/>
            </a:pPr>
            <a:endParaRPr lang="ru-RU" sz="2000" dirty="0"/>
          </a:p>
          <a:p>
            <a:r>
              <a:rPr lang="ru-RU" sz="2000" dirty="0" smtClean="0"/>
              <a:t>Пищевые отравления характеризуются следующими признаками: внезапное начало, острое течение, боль в области живота, рвота, понос, слабость.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257216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3257332"/>
          </a:xfrm>
        </p:spPr>
        <p:txBody>
          <a:bodyPr/>
          <a:lstStyle/>
          <a:p>
            <a:r>
              <a:rPr lang="ru-RU" sz="2800" b="1" i="1" u="sng" dirty="0" smtClean="0">
                <a:solidFill>
                  <a:srgbClr val="FF0000"/>
                </a:solidFill>
              </a:rPr>
              <a:t>Первая медицинская помощь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/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1. Необходимо выяснить, какой продукт стал причиной отравления, и по возможности изъять его.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2. Если пострадавший в сознании, промыть ему желудок – дать выпить 3-4 стакана бледно-розового раствора марганцовокислого калия и, надавливая на корень </a:t>
            </a:r>
            <a:r>
              <a:rPr lang="ru-RU" sz="1400" dirty="0">
                <a:solidFill>
                  <a:schemeClr val="tx1"/>
                </a:solidFill>
              </a:rPr>
              <a:t>я</a:t>
            </a:r>
            <a:r>
              <a:rPr lang="ru-RU" sz="1400" dirty="0" smtClean="0">
                <a:solidFill>
                  <a:schemeClr val="tx1"/>
                </a:solidFill>
              </a:rPr>
              <a:t>зыка пальцем или черенком ложки, вызвать у него рвоту.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3. </a:t>
            </a:r>
            <a:r>
              <a:rPr lang="ru-RU" sz="1400" dirty="0">
                <a:solidFill>
                  <a:schemeClr val="tx1"/>
                </a:solidFill>
              </a:rPr>
              <a:t>П</a:t>
            </a:r>
            <a:r>
              <a:rPr lang="ru-RU" sz="1400" dirty="0" smtClean="0">
                <a:solidFill>
                  <a:schemeClr val="tx1"/>
                </a:solidFill>
              </a:rPr>
              <a:t>осле промывания желудка рекомендуется дать активированный уголь.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4. Через 2-3 часа повторно промывают желудок. Промывание желудка следует проводить 2-3 раза. </a:t>
            </a:r>
            <a:endParaRPr lang="ru-RU" sz="2800" b="1" i="1" u="sng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7072"/>
            <a:ext cx="3475021" cy="263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8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i="1" u="sng" dirty="0" smtClean="0"/>
              <a:t>Задание: </a:t>
            </a:r>
            <a:r>
              <a:rPr lang="ru-RU" sz="1400" b="1" i="1" u="sng" dirty="0" smtClean="0">
                <a:solidFill>
                  <a:srgbClr val="FF0000"/>
                </a:solidFill>
              </a:rPr>
              <a:t>из предложенных вариантов ответов на вопросы исключить неверные.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1. В каких процессах участвуют микроорганизмы? – </a:t>
            </a:r>
            <a:r>
              <a:rPr lang="ru-RU" sz="1400" dirty="0" smtClean="0">
                <a:solidFill>
                  <a:srgbClr val="FF0000"/>
                </a:solidFill>
              </a:rPr>
              <a:t>квашение, брожение, </a:t>
            </a:r>
            <a:r>
              <a:rPr lang="ru-RU" sz="1400" dirty="0" err="1" smtClean="0">
                <a:solidFill>
                  <a:srgbClr val="FF0000"/>
                </a:solidFill>
              </a:rPr>
              <a:t>плесневение</a:t>
            </a:r>
            <a:r>
              <a:rPr lang="ru-RU" sz="1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1400" dirty="0" smtClean="0"/>
              <a:t>2. Болезнями грязных рук являются … - </a:t>
            </a:r>
            <a:r>
              <a:rPr lang="ru-RU" sz="1400" dirty="0" smtClean="0">
                <a:solidFill>
                  <a:srgbClr val="FF0000"/>
                </a:solidFill>
              </a:rPr>
              <a:t>ангина, дизентерия, гепатит, ОРВИ</a:t>
            </a:r>
          </a:p>
          <a:p>
            <a:r>
              <a:rPr lang="ru-RU" sz="1400" dirty="0" smtClean="0"/>
              <a:t>3. Переносчиками пищевых инфекций могут быть: </a:t>
            </a:r>
            <a:r>
              <a:rPr lang="ru-RU" sz="1400" dirty="0" smtClean="0">
                <a:solidFill>
                  <a:srgbClr val="FF0000"/>
                </a:solidFill>
              </a:rPr>
              <a:t>больные люди, мухи, грызуны, блохи</a:t>
            </a:r>
          </a:p>
          <a:p>
            <a:r>
              <a:rPr lang="ru-RU" sz="1400" dirty="0" smtClean="0"/>
              <a:t>4. Признаками пищевого отравления являются: </a:t>
            </a:r>
            <a:r>
              <a:rPr lang="ru-RU" sz="1400" dirty="0" smtClean="0">
                <a:solidFill>
                  <a:srgbClr val="FF0000"/>
                </a:solidFill>
              </a:rPr>
              <a:t>рвота, чихание, резкая слабость, насморк, понос</a:t>
            </a:r>
          </a:p>
          <a:p>
            <a:r>
              <a:rPr lang="ru-RU" sz="1400" dirty="0" smtClean="0"/>
              <a:t>5. Как правильно оказать первую медицинскую помощь при пищевом отравлении? – </a:t>
            </a:r>
            <a:r>
              <a:rPr lang="ru-RU" sz="1400" dirty="0" smtClean="0">
                <a:solidFill>
                  <a:srgbClr val="FF0000"/>
                </a:solidFill>
              </a:rPr>
              <a:t>дать пострадавшему сладкий чай, вызвать рвоту, дать активированный уголь, вызвать врача.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67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171</TotalTime>
  <Words>350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Spring</vt:lpstr>
      <vt:lpstr>     Физиология питания </vt:lpstr>
      <vt:lpstr> </vt:lpstr>
      <vt:lpstr>           С незапамятных времен люди использовали процессы сквашивания, брожения для приготовления пищи, не подозревая, какие невидимые  помощники вызывают эти полезные превращения.      Однажды голландский естествоиспытатель Антон Левенгук (1632-1723), собственноручно шлифовавший линзы и собиравший простейшие микроскопы, с удивлением обнаружил в дождевой воде мельчайшие живые организмы – микроорганизмы, или микробы. </vt:lpstr>
      <vt:lpstr>   В кулинарии микроорганизмы используют для приготовления теста, в процессах брожения, что повышает выход (количество) готовой выпечки и ее качество; в виноделии – для ускорения выделения сока из плодов и ягод.     Микроорганизмы применяют в пищевой промышленности при производстве кисломолочных продуктов, дрожжей, в медицинской – при производстве лекарств.    Широкое применение находят и продукты жизнедеятельности микроорганизмов – ферменты.     При приготовлении пищи в домашних условиях необходимо учитывать, что бактерии и микробы могут влиять на все процессы обработки и хранения продуктов, качество готовых блюд.  </vt:lpstr>
      <vt:lpstr>   Инфекция, или инфекционный процесс (от лат. Infectio -  «заражение») – это проникновение в организм человека болезнетворных микроорганизмов.    Пищевые отравления происходят при употреблении в пищу продуктов питания, пораженных болезнетворными микроорганизмами, продуктов с истекшим сроком годности, при нарушении условий хранения продуктов, их недостаточной тепловой обработке, а также при несоблюдении правил личной и санитарной гигиены.    Пищевые инфекции часто называют «болезнями грязных рук»!!!</vt:lpstr>
      <vt:lpstr>        Виды отравлений</vt:lpstr>
      <vt:lpstr>Виды и признаки отравлений</vt:lpstr>
      <vt:lpstr>Первая медицинская помощь  1. Необходимо выяснить, какой продукт стал причиной отравления, и по возможности изъять его. 2. Если пострадавший в сознании, промыть ему желудок – дать выпить 3-4 стакана бледно-розового раствора марганцовокислого калия и, надавливая на корень языка пальцем или черенком ложки, вызвать у него рвоту. 3. После промывания желудка рекомендуется дать активированный уголь. 4. Через 2-3 часа повторно промывают желудок. Промывание желудка следует проводить 2-3 раза. </vt:lpstr>
      <vt:lpstr>Задание: из предложенных вариантов ответов на вопросы исключить неверные.</vt:lpstr>
      <vt:lpstr>         Домашнее задание:      составить рекомендации, при соблюдении которых можно избежать или предупредить  пищевые инфекции</vt:lpstr>
      <vt:lpstr>              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Физиология питания</dc:title>
  <dc:creator>User</dc:creator>
  <cp:lastModifiedBy>User</cp:lastModifiedBy>
  <cp:revision>13</cp:revision>
  <dcterms:created xsi:type="dcterms:W3CDTF">2014-10-12T16:46:03Z</dcterms:created>
  <dcterms:modified xsi:type="dcterms:W3CDTF">2014-10-12T19:59:33Z</dcterms:modified>
</cp:coreProperties>
</file>