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68" r:id="rId9"/>
  </p:sldMasterIdLst>
  <p:notesMasterIdLst>
    <p:notesMasterId r:id="rId31"/>
  </p:notesMasterIdLst>
  <p:sldIdLst>
    <p:sldId id="269" r:id="rId10"/>
    <p:sldId id="257" r:id="rId11"/>
    <p:sldId id="260" r:id="rId12"/>
    <p:sldId id="267" r:id="rId13"/>
    <p:sldId id="268" r:id="rId14"/>
    <p:sldId id="261" r:id="rId15"/>
    <p:sldId id="262" r:id="rId16"/>
    <p:sldId id="263" r:id="rId17"/>
    <p:sldId id="264" r:id="rId18"/>
    <p:sldId id="265" r:id="rId19"/>
    <p:sldId id="266" r:id="rId20"/>
    <p:sldId id="270" r:id="rId21"/>
    <p:sldId id="271" r:id="rId22"/>
    <p:sldId id="272" r:id="rId23"/>
    <p:sldId id="273" r:id="rId24"/>
    <p:sldId id="278" r:id="rId25"/>
    <p:sldId id="274" r:id="rId26"/>
    <p:sldId id="275" r:id="rId27"/>
    <p:sldId id="276" r:id="rId28"/>
    <p:sldId id="277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A5B2-396A-4F39-BA05-33FD90FE09D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244C9-B1E6-4415-81AA-206067613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30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244C9-B1E6-4415-81AA-2060676133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87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3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04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92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882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090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50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38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7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464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969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8DCADD1-6AD2-4999-87CE-4173A8CE86B4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6241AC-D2D7-4C91-BEDC-8AE6C4945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89" y="1628800"/>
            <a:ext cx="4896544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306" y="188640"/>
            <a:ext cx="78149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на тему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«Баскетбол»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84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739961"/>
            <a:ext cx="2555776" cy="3025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166" y="3713908"/>
            <a:ext cx="8990834" cy="279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Женщины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Чемпионки мира: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1959, 1964, 1967, 1971, </a:t>
            </a:r>
            <a:endParaRPr lang="ru-RU" sz="2400" dirty="0" smtClean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1975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1983</a:t>
            </a:r>
            <a:endParaRPr lang="ru-RU" sz="24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Серебряные </a:t>
            </a:r>
            <a:r>
              <a:rPr lang="ru-RU" sz="2400" i="1" u="sng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призёрки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чемпионатов мира: </a:t>
            </a:r>
            <a:endParaRPr lang="ru-RU" sz="2400" i="1" u="sng" dirty="0" smtClean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1957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, 1986, 1998, 2002, 2006</a:t>
            </a:r>
            <a:endParaRPr lang="ru-RU" sz="2400" dirty="0">
              <a:solidFill>
                <a:srgbClr val="00206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166" y="33941"/>
            <a:ext cx="727474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Чемпионаты мира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000" y="1014800"/>
            <a:ext cx="900100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Мужчины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Чемпионы мира: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1967, 1974, 1982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Серебряные призёры чемпионатов мира: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1978, 1986, 1990, 1994, 1998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Бронзовые призёры чемпионатов мира: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1963, 1970</a:t>
            </a:r>
          </a:p>
        </p:txBody>
      </p:sp>
    </p:spTree>
    <p:extLst>
      <p:ext uri="{BB962C8B-B14F-4D97-AF65-F5344CB8AC3E}">
        <p14:creationId xmlns:p14="http://schemas.microsoft.com/office/powerpoint/2010/main" val="27161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739961"/>
            <a:ext cx="2555776" cy="3025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761768"/>
            <a:ext cx="91440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Женщины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Чемпионки Европы: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1950—1956 (4 титула), 1960—1991 (17 титулов), 2003, 2007, 2011</a:t>
            </a:r>
            <a:endParaRPr lang="ru-RU" sz="20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Серебряные </a:t>
            </a:r>
            <a:r>
              <a:rPr lang="ru-RU" sz="2400" i="1" u="sng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призёрки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чемпионатов Европы: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1958, 2001, 2005, 2009</a:t>
            </a:r>
            <a:endParaRPr lang="ru-RU" sz="20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Бронзовые </a:t>
            </a:r>
            <a:r>
              <a:rPr lang="ru-RU" sz="2400" i="1" u="sng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призёрки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чемпионатов Европы: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1995, 1999</a:t>
            </a:r>
            <a:endParaRPr lang="ru-RU" sz="2000" dirty="0">
              <a:solidFill>
                <a:srgbClr val="00206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-243408"/>
            <a:ext cx="8097601" cy="109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Чемпионаты Европы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20688"/>
            <a:ext cx="9144000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rPr>
              <a:t>Мужчины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Чемпионы Европы:</a:t>
            </a:r>
            <a:r>
              <a:rPr lang="ru-RU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1947, 1951, 1953, 1957, 1959, 1961, 1963, 1965, 1967, 1969, 1971, 1979, 1981, 1985, 2007</a:t>
            </a:r>
            <a:endParaRPr lang="ru-RU" sz="20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Серебряные призёры чемпионатов Европы: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1975, 1977, 1987, 1993</a:t>
            </a:r>
            <a:endParaRPr lang="ru-RU" sz="2000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Бронзовые призёры чемпионатов Европы: 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1955, 1973, 1983, 1989, 1997, 2011</a:t>
            </a:r>
            <a:endParaRPr lang="ru-RU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3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032"/>
            <a:ext cx="3826922" cy="6679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345397"/>
            <a:ext cx="56132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Разметка баскетбольного поля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0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65" y="2484642"/>
            <a:ext cx="2952328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7173" y="5455017"/>
            <a:ext cx="3779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Баскетбольный мяч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76672"/>
            <a:ext cx="4914317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7201" y="5147601"/>
            <a:ext cx="37799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Баскетбольное кольцо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26211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Изначально правила игры в баскетбол были сформированы Нейсмитом и состояли лишь из 13 пунктов.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течением времени баскетбол изменялся, изменений потребовали и правила.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международные правила игры были приняты в 1932 году на первом конгрессе ФИБА, после этого они многократно корректировались и изменялись, последние значительные изменения были приняты в 1998 и 2004 годах.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2004 года правила игры остаются неизменными.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баскетбол играют 2 команды по 5 игроков в каждой.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-30232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игры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2084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каждой команды в баскетболе- забросить мяч в корзину соперника и помешать другой команде овладеть мячом и забросить его в корзину своей команды.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Мячом играют только руками. Бежать с мячом, не ударяя им в пол, преднамеренно бить по нему ногой, блокировать любой частью ноги или бить по нему кулаком является нарушением.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-30232"/>
            <a:ext cx="3451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игры</a:t>
            </a:r>
            <a:endParaRPr lang="ru-RU" sz="3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2" y="764704"/>
            <a:ext cx="8208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одно попадание мяча в кольцо может быть засчитано разное количество очков: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2" y="2492896"/>
            <a:ext cx="820891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очко </a:t>
            </a:r>
            <a:r>
              <a:rPr lang="ru-RU" sz="2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бросок  со штрафной  линии</a:t>
            </a:r>
          </a:p>
          <a:p>
            <a: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очка </a:t>
            </a:r>
            <a:r>
              <a:rPr lang="ru-RU" sz="2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бросок  со  средней  или  близкой  дистанции</a:t>
            </a:r>
          </a:p>
          <a:p>
            <a:r>
              <a:rPr lang="ru-RU" sz="36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очка </a:t>
            </a:r>
            <a:r>
              <a:rPr lang="ru-RU" sz="2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бросок  из-за  трёх очковой   линии  на  расстоянии  6 м. 75 см.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53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4877" y="-99392"/>
            <a:ext cx="3179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Нарушения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179" y="908720"/>
            <a:ext cx="82089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Аут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мяч уходит за пределы игровой площадки.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Пробежка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игрок, контролирующий «живой» мяч, совершает перемещение ног сверх ограничения, установленного правилами.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Нарушение ведения мяча, включающее в себя пронос мяча, двойное ведение.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 секунды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игрок нападения находится в зоне штрафного броска больше трёх секунд в то время, когда его команда владеет мячом в зоне нападения.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5897" y="-237434"/>
            <a:ext cx="206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Фолы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Фол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несоблюдение правил, вызванное персональным контактом или неспортивным поведением.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фолов: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-персональный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-технический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-неспортивный</a:t>
            </a:r>
          </a:p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-дисциплинирующий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Игрок, получивший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фолов в матче, должен покинуть игровую площадку и не может принимать участие в матче.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Игрок, получивший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дисквалифицирующий фол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должен покинуть место проведения матча.</a:t>
            </a:r>
          </a:p>
        </p:txBody>
      </p:sp>
    </p:spTree>
    <p:extLst>
      <p:ext uri="{BB962C8B-B14F-4D97-AF65-F5344CB8AC3E}">
        <p14:creationId xmlns:p14="http://schemas.microsoft.com/office/powerpoint/2010/main" val="129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332656"/>
            <a:ext cx="61491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Баскетбол</a:t>
            </a:r>
            <a:endParaRPr lang="ru-RU" sz="9600" b="1" i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618" y="2209083"/>
            <a:ext cx="3499881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возникновения баскетбола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8872" y="2209083"/>
            <a:ext cx="381673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баскетбола в России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62547"/>
            <a:ext cx="399593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игры в баскетбол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62547"/>
            <a:ext cx="4132558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Техника игры в баскетбол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4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16380"/>
            <a:ext cx="9269062" cy="3052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" y="3508675"/>
            <a:ext cx="9142754" cy="3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-171400"/>
            <a:ext cx="6854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литературы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http://sport.rin.ru/html/rools_5-4.htmlhttp://sport.rin.ru/images/rools/-1.jpghttp://dic.academic.ru/dic.nsf/bse/67613/Баскетболhttp://basketb.wordpress.com/http://top-desktop.ru/files/sport/800/83.jpghttp://olympus.ourlife.ru/gallery/data/media/35/0783-copy.jpg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Физкультура и Спорт малая энциклопедия (Гусевой Г.В., Кондрашовой Н.М., Милютина В.П., 1992г)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Спортивные игры. Учебник для физ.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ин-тов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Под ред. Портных Ю. И.М. 1975г.: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Баскетбол учебник для физкультурных институтов. Под ред. Н.В. Семашко.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"Физкультура и спорт", 1976г.4. Упражнения в баскетболе. "Физкультура и спорт", 1972г.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Настольная книга учителя физической культуры: подготовка школьников к олимпиадам (П.А. Киселёв, С.Б. Киселёва,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2008 г.)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84" y="-5796"/>
            <a:ext cx="472669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877" y="4225179"/>
            <a:ext cx="2473399" cy="2473399"/>
          </a:xfrm>
          <a:prstGeom prst="snip2DiagRect">
            <a:avLst>
              <a:gd name="adj1" fmla="val 0"/>
              <a:gd name="adj2" fmla="val 1680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1016" y="916851"/>
            <a:ext cx="6445224" cy="58923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Баскетбол </a:t>
            </a: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(</a:t>
            </a:r>
            <a:r>
              <a:rPr lang="en-US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basket</a:t>
            </a: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-корзина, </a:t>
            </a:r>
            <a:r>
              <a:rPr lang="en-US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ball</a:t>
            </a: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-мяч)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Баскетбол, пожалуй, единственный из популярных видов спорта, даже и место возникновения которого доподлинно не известно.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Изобретателем баскетбола считается Джеймс </a:t>
            </a:r>
            <a:r>
              <a:rPr lang="ru-RU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Нейсмит</a:t>
            </a: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 преподаватель колледжа Молодёжной Христианской Ассоциации из Спрингфилда штат Массачусетс  (США)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Calibri"/>
                <a:cs typeface="Times New Roman"/>
              </a:rPr>
              <a:t>В декабре 1891 года он привязал две корзины из-под персиков к периллам балкона спортивного зала и, разделив студентов на две команды, предложил им игру, смысл которой сводился к тому, чтобы забросить большее количество мячей в корзину соперника. В 1893 году корзинки заменили железными кольцами с сеткой. В 1894 году в США были изданы первые официальные правила баскетбола. В 1895 году установили щиты и провели первые официальные соревнования по этому виду спорта. В 1897 году состав ограничили 5 игроками.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016" y="116632"/>
            <a:ext cx="91450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История возникновения баскетбола.</a:t>
            </a:r>
            <a:endParaRPr lang="ru-RU" sz="3200" b="1" i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422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56"/>
            <a:ext cx="9188406" cy="69866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8251" y="132673"/>
            <a:ext cx="3189611" cy="6566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Calibri"/>
                <a:cs typeface="Times New Roman"/>
              </a:rPr>
              <a:t>Первое 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упоминание о баскетболе в России принадлежит петербуржцу Г. </a:t>
            </a:r>
            <a:r>
              <a:rPr lang="ru-RU" sz="2400" b="1" dirty="0" err="1">
                <a:solidFill>
                  <a:srgbClr val="FF0000"/>
                </a:solidFill>
                <a:ea typeface="Calibri"/>
                <a:cs typeface="Times New Roman"/>
              </a:rPr>
              <a:t>Дюкерону</a:t>
            </a: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 в 1901 году. Родиной отечественного баскетбола является Санкт-Петербург.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0000"/>
                </a:solidFill>
                <a:ea typeface="Calibri"/>
                <a:cs typeface="Times New Roman"/>
              </a:rPr>
              <a:t>В 1930 году при Всесоюзном совете физической культуры была создана Всесоюзная секция баскетбола.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7099" y="256535"/>
            <a:ext cx="5840544" cy="2903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5400" b="1" i="1" dirty="0">
                <a:solidFill>
                  <a:srgbClr val="FF0000"/>
                </a:solidFill>
                <a:ea typeface="Calibri"/>
                <a:cs typeface="Times New Roman"/>
              </a:rPr>
              <a:t>Достижения отечественных баскетболистов.</a:t>
            </a:r>
            <a:endParaRPr lang="ru-RU" sz="4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3154085"/>
            <a:ext cx="5040560" cy="3545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63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3705" y="30171"/>
            <a:ext cx="91914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Знаменитые баскетболисты СССР</a:t>
            </a:r>
            <a:endParaRPr lang="ru-RU" sz="4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" y="1249045"/>
            <a:ext cx="1912025" cy="1912025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1297917">
            <a:off x="276474" y="3250215"/>
            <a:ext cx="31660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Сергей Тараканов и Владимир Ткаченко</a:t>
            </a:r>
            <a:endParaRPr lang="ru-RU" sz="2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3733" y="2876154"/>
            <a:ext cx="26610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Арвидас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Сабонис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21047">
            <a:off x="6631383" y="4324886"/>
            <a:ext cx="24756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Александр Белов</a:t>
            </a:r>
            <a:endParaRPr lang="ru-RU" sz="2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61" y="1072296"/>
            <a:ext cx="2278175" cy="1708632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675">
            <a:off x="7070289" y="1786180"/>
            <a:ext cx="1611432" cy="25443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93">
            <a:off x="1327284" y="4199198"/>
            <a:ext cx="2425013" cy="1828087"/>
          </a:xfrm>
          <a:prstGeom prst="rect">
            <a:avLst/>
          </a:prstGeom>
          <a:solidFill>
            <a:srgbClr val="FFFFFF">
              <a:shade val="85000"/>
            </a:srgbClr>
          </a:solidFill>
          <a:ln w="1397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21356348">
            <a:off x="1309220" y="6158172"/>
            <a:ext cx="2521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Ульяна </a:t>
            </a:r>
            <a:r>
              <a:rPr lang="ru-RU" sz="24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Семёнова</a:t>
            </a:r>
            <a:endParaRPr lang="ru-RU" sz="2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287">
            <a:off x="4621632" y="3925841"/>
            <a:ext cx="1738312" cy="2370425"/>
          </a:xfrm>
          <a:prstGeom prst="rect">
            <a:avLst/>
          </a:prstGeom>
          <a:solidFill>
            <a:srgbClr val="FFFFFF">
              <a:shade val="85000"/>
            </a:srgbClr>
          </a:solidFill>
          <a:ln w="13652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245060" y="6273225"/>
            <a:ext cx="25960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Татьяна Овечкина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120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46" y="2834137"/>
            <a:ext cx="8333523" cy="40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7024" y="27709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А. Я. Гомельский</a:t>
            </a:r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5" y="1052736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Выдающийся </a:t>
            </a:r>
            <a:r>
              <a:rPr lang="ru-RU" sz="4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советский баскетбольный тренер. Заслуженный тренер СССР.</a:t>
            </a:r>
          </a:p>
        </p:txBody>
      </p:sp>
    </p:spTree>
    <p:extLst>
      <p:ext uri="{BB962C8B-B14F-4D97-AF65-F5344CB8AC3E}">
        <p14:creationId xmlns:p14="http://schemas.microsoft.com/office/powerpoint/2010/main" val="32668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009" y="0"/>
            <a:ext cx="921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Современные баскетболисты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3" y="909764"/>
            <a:ext cx="1688739" cy="2663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40616" y="3590935"/>
            <a:ext cx="22690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Андрей Мозгов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182" y="764704"/>
            <a:ext cx="2001256" cy="2577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353490" y="3342381"/>
            <a:ext cx="27586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Андрей Кириленко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1646" y="5957424"/>
            <a:ext cx="26090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Антон </a:t>
            </a:r>
            <a:r>
              <a:rPr lang="ru-RU" sz="2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Понкрашов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29" y="3086730"/>
            <a:ext cx="2315692" cy="2870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90" y="3844572"/>
            <a:ext cx="2066678" cy="250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820695" y="6390439"/>
            <a:ext cx="31322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Светлана Абросимова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9" y="4052600"/>
            <a:ext cx="2571645" cy="2199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12514" y="6317457"/>
            <a:ext cx="22233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Анна Архипова</a:t>
            </a:r>
            <a:endParaRPr lang="ru-RU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0413" y="2537621"/>
            <a:ext cx="25231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Илона </a:t>
            </a:r>
            <a:r>
              <a:rPr lang="ru-RU" sz="2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Корстин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57" y="1025619"/>
            <a:ext cx="2622547" cy="1524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7493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5386" y="188640"/>
            <a:ext cx="62915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Василий </a:t>
            </a:r>
            <a:r>
              <a:rPr lang="ru-RU" sz="8000" b="1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Карасёв</a:t>
            </a:r>
            <a:endParaRPr lang="ru-RU" sz="8000" b="1" i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4" y="3068960"/>
            <a:ext cx="5440763" cy="3627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51084" y="19777"/>
            <a:ext cx="356388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Главный тренер мужской сборной России по баскетболу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6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739961"/>
            <a:ext cx="2555776" cy="3025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645024"/>
            <a:ext cx="8084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Женщины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Олимпийские чемпионки: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1976, 1980, 1992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 Бронзовые </a:t>
            </a:r>
            <a:r>
              <a:rPr lang="ru-RU" sz="2400" i="1" u="sng" dirty="0" err="1">
                <a:solidFill>
                  <a:srgbClr val="002060"/>
                </a:solidFill>
                <a:ea typeface="Calibri"/>
                <a:cs typeface="Times New Roman"/>
              </a:rPr>
              <a:t>призёрки</a:t>
            </a: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 Олимпийских игр: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1988, </a:t>
            </a:r>
            <a:endParaRPr lang="ru-RU" sz="24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ea typeface="Calibri"/>
                <a:cs typeface="Times New Roman"/>
              </a:rPr>
              <a:t>2004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, 2008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920758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60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Calibri"/>
                <a:cs typeface="Times New Roman"/>
              </a:rPr>
              <a:t>Олимпийские игры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Мужчины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i="1" u="sng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Олимпийские чемпионы: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 1972, 1988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Серебряные призёры </a:t>
            </a:r>
            <a:r>
              <a:rPr lang="ru-RU" sz="2400" u="sng" dirty="0">
                <a:solidFill>
                  <a:srgbClr val="002060"/>
                </a:solidFill>
                <a:ea typeface="Calibri"/>
                <a:cs typeface="Times New Roman"/>
              </a:rPr>
              <a:t>Олимпийских игр: 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1952, 1956, 1960, 1964</a:t>
            </a:r>
            <a:endParaRPr lang="ru-RU" sz="36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ea typeface="Calibri"/>
                <a:cs typeface="Times New Roman"/>
              </a:rPr>
              <a:t>Бронзовые призёры</a:t>
            </a:r>
            <a:r>
              <a:rPr lang="ru-RU" sz="2400" u="sng" dirty="0">
                <a:solidFill>
                  <a:srgbClr val="002060"/>
                </a:solidFill>
                <a:ea typeface="Calibri"/>
                <a:cs typeface="Times New Roman"/>
              </a:rPr>
              <a:t> Олимпийских игр: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 1968, 1976, 1980, 2012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81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914</Words>
  <Application>Microsoft Office PowerPoint</Application>
  <PresentationFormat>Экран (4:3)</PresentationFormat>
  <Paragraphs>99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45" baseType="lpstr">
      <vt:lpstr>Arial</vt:lpstr>
      <vt:lpstr>Arial Black</vt:lpstr>
      <vt:lpstr>Book Antiqua</vt:lpstr>
      <vt:lpstr>Calibri</vt:lpstr>
      <vt:lpstr>Cambria</vt:lpstr>
      <vt:lpstr>Candara</vt:lpstr>
      <vt:lpstr>Century Gothic</vt:lpstr>
      <vt:lpstr>Franklin Gothic Book</vt:lpstr>
      <vt:lpstr>Georgia</vt:lpstr>
      <vt:lpstr>Perpetua</vt:lpstr>
      <vt:lpstr>Symbol</vt:lpstr>
      <vt:lpstr>Times New Roman</vt:lpstr>
      <vt:lpstr>Trebuchet MS</vt:lpstr>
      <vt:lpstr>Verdana</vt:lpstr>
      <vt:lpstr>Wingdings 2</vt:lpstr>
      <vt:lpstr>Тема Office</vt:lpstr>
      <vt:lpstr>Волна</vt:lpstr>
      <vt:lpstr>Tradeshow</vt:lpstr>
      <vt:lpstr>Аптека</vt:lpstr>
      <vt:lpstr>Воздушный поток</vt:lpstr>
      <vt:lpstr>1_Воздушный поток</vt:lpstr>
      <vt:lpstr>Остин</vt:lpstr>
      <vt:lpstr>Справедливость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НаСтЕнЬкА</dc:creator>
  <cp:lastModifiedBy>Пользователь</cp:lastModifiedBy>
  <cp:revision>42</cp:revision>
  <dcterms:created xsi:type="dcterms:W3CDTF">2013-09-06T15:20:39Z</dcterms:created>
  <dcterms:modified xsi:type="dcterms:W3CDTF">2015-01-15T09:11:21Z</dcterms:modified>
</cp:coreProperties>
</file>