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90" y="-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Лист1!$L$14</c:f>
              <c:strCache>
                <c:ptCount val="1"/>
                <c:pt idx="0">
                  <c:v>мальчики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Лист1!$K$15:$K$17</c:f>
              <c:strCache>
                <c:ptCount val="3"/>
                <c:pt idx="0">
                  <c:v>люблю</c:v>
                </c:pt>
                <c:pt idx="1">
                  <c:v>отношусь равнодушно</c:v>
                </c:pt>
                <c:pt idx="2">
                  <c:v>не люблю</c:v>
                </c:pt>
              </c:strCache>
            </c:strRef>
          </c:cat>
          <c:val>
            <c:numRef>
              <c:f>Лист1!$L$15:$L$17</c:f>
              <c:numCache>
                <c:formatCode>General</c:formatCode>
                <c:ptCount val="3"/>
                <c:pt idx="0">
                  <c:v>13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Лист1!$M$14</c:f>
              <c:strCache>
                <c:ptCount val="1"/>
                <c:pt idx="0">
                  <c:v>девочки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Лист1!$K$15:$K$17</c:f>
              <c:strCache>
                <c:ptCount val="3"/>
                <c:pt idx="0">
                  <c:v>люблю</c:v>
                </c:pt>
                <c:pt idx="1">
                  <c:v>отношусь равнодушно</c:v>
                </c:pt>
                <c:pt idx="2">
                  <c:v>не люблю</c:v>
                </c:pt>
              </c:strCache>
            </c:strRef>
          </c:cat>
          <c:val>
            <c:numRef>
              <c:f>Лист1!$M$15:$M$17</c:f>
              <c:numCache>
                <c:formatCode>General</c:formatCode>
                <c:ptCount val="3"/>
                <c:pt idx="0">
                  <c:v>13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526784"/>
        <c:axId val="81528320"/>
      </c:barChart>
      <c:catAx>
        <c:axId val="815267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1528320"/>
        <c:crosses val="autoZero"/>
        <c:auto val="1"/>
        <c:lblAlgn val="ctr"/>
        <c:lblOffset val="100"/>
        <c:noMultiLvlLbl val="0"/>
      </c:catAx>
      <c:valAx>
        <c:axId val="815283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152678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Лист1!$M$39</c:f>
              <c:strCache>
                <c:ptCount val="1"/>
                <c:pt idx="0">
                  <c:v>мальчики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Лист1!$L$40:$L$42</c:f>
              <c:strCache>
                <c:ptCount val="3"/>
                <c:pt idx="0">
                  <c:v>хорошо, спокойно</c:v>
                </c:pt>
                <c:pt idx="1">
                  <c:v>не всегда спокойно</c:v>
                </c:pt>
                <c:pt idx="2">
                  <c:v>всегда волнуюсь</c:v>
                </c:pt>
              </c:strCache>
            </c:strRef>
          </c:cat>
          <c:val>
            <c:numRef>
              <c:f>Лист1!$M$40:$M$42</c:f>
              <c:numCache>
                <c:formatCode>General</c:formatCode>
                <c:ptCount val="3"/>
                <c:pt idx="0">
                  <c:v>11</c:v>
                </c:pt>
                <c:pt idx="1">
                  <c:v>3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Лист1!$N$39</c:f>
              <c:strCache>
                <c:ptCount val="1"/>
                <c:pt idx="0">
                  <c:v>девочки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Лист1!$L$40:$L$42</c:f>
              <c:strCache>
                <c:ptCount val="3"/>
                <c:pt idx="0">
                  <c:v>хорошо, спокойно</c:v>
                </c:pt>
                <c:pt idx="1">
                  <c:v>не всегда спокойно</c:v>
                </c:pt>
                <c:pt idx="2">
                  <c:v>всегда волнуюсь</c:v>
                </c:pt>
              </c:strCache>
            </c:strRef>
          </c:cat>
          <c:val>
            <c:numRef>
              <c:f>Лист1!$N$40:$N$42</c:f>
              <c:numCache>
                <c:formatCode>General</c:formatCode>
                <c:ptCount val="3"/>
                <c:pt idx="0">
                  <c:v>10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070144"/>
        <c:axId val="82071936"/>
      </c:barChart>
      <c:catAx>
        <c:axId val="820701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2071936"/>
        <c:crosses val="autoZero"/>
        <c:auto val="1"/>
        <c:lblAlgn val="ctr"/>
        <c:lblOffset val="100"/>
        <c:noMultiLvlLbl val="0"/>
      </c:catAx>
      <c:valAx>
        <c:axId val="820719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207014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Лист1!$Y$45</c:f>
              <c:strCache>
                <c:ptCount val="1"/>
                <c:pt idx="0">
                  <c:v>мальчики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Лист1!$X$46:$X$48</c:f>
              <c:strCache>
                <c:ptCount val="3"/>
                <c:pt idx="0">
                  <c:v>люблю</c:v>
                </c:pt>
                <c:pt idx="1">
                  <c:v>отношусь равнодушно</c:v>
                </c:pt>
                <c:pt idx="2">
                  <c:v>не люблю</c:v>
                </c:pt>
              </c:strCache>
            </c:strRef>
          </c:cat>
          <c:val>
            <c:numRef>
              <c:f>Лист1!$Y$46:$Y$48</c:f>
              <c:numCache>
                <c:formatCode>General</c:formatCode>
                <c:ptCount val="3"/>
                <c:pt idx="0">
                  <c:v>9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Лист1!$Z$45</c:f>
              <c:strCache>
                <c:ptCount val="1"/>
                <c:pt idx="0">
                  <c:v>девочки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Лист1!$X$46:$X$48</c:f>
              <c:strCache>
                <c:ptCount val="3"/>
                <c:pt idx="0">
                  <c:v>люблю</c:v>
                </c:pt>
                <c:pt idx="1">
                  <c:v>отношусь равнодушно</c:v>
                </c:pt>
                <c:pt idx="2">
                  <c:v>не люблю</c:v>
                </c:pt>
              </c:strCache>
            </c:strRef>
          </c:cat>
          <c:val>
            <c:numRef>
              <c:f>Лист1!$Z$46:$Z$48</c:f>
              <c:numCache>
                <c:formatCode>General</c:formatCode>
                <c:ptCount val="3"/>
                <c:pt idx="0">
                  <c:v>13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85280"/>
        <c:axId val="21186816"/>
      </c:barChart>
      <c:catAx>
        <c:axId val="21185280"/>
        <c:scaling>
          <c:orientation val="minMax"/>
        </c:scaling>
        <c:delete val="0"/>
        <c:axPos val="b"/>
        <c:majorTickMark val="out"/>
        <c:minorTickMark val="none"/>
        <c:tickLblPos val="nextTo"/>
        <c:crossAx val="21186816"/>
        <c:crosses val="autoZero"/>
        <c:auto val="1"/>
        <c:lblAlgn val="ctr"/>
        <c:lblOffset val="100"/>
        <c:noMultiLvlLbl val="0"/>
      </c:catAx>
      <c:valAx>
        <c:axId val="21186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18528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Лист1!$Y$58</c:f>
              <c:strCache>
                <c:ptCount val="1"/>
                <c:pt idx="0">
                  <c:v>мальчики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Лист1!$X$59:$X$61</c:f>
              <c:strCache>
                <c:ptCount val="3"/>
                <c:pt idx="0">
                  <c:v>хорошо, спокойно</c:v>
                </c:pt>
                <c:pt idx="1">
                  <c:v>не всегда спокойно</c:v>
                </c:pt>
                <c:pt idx="2">
                  <c:v>всегда волнуюсь</c:v>
                </c:pt>
              </c:strCache>
            </c:strRef>
          </c:cat>
          <c:val>
            <c:numRef>
              <c:f>Лист1!$Y$59:$Y$61</c:f>
              <c:numCache>
                <c:formatCode>General</c:formatCode>
                <c:ptCount val="3"/>
                <c:pt idx="0">
                  <c:v>8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Лист1!$Z$58</c:f>
              <c:strCache>
                <c:ptCount val="1"/>
                <c:pt idx="0">
                  <c:v>девочки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Лист1!$X$59:$X$61</c:f>
              <c:strCache>
                <c:ptCount val="3"/>
                <c:pt idx="0">
                  <c:v>хорошо, спокойно</c:v>
                </c:pt>
                <c:pt idx="1">
                  <c:v>не всегда спокойно</c:v>
                </c:pt>
                <c:pt idx="2">
                  <c:v>всегда волнуюсь</c:v>
                </c:pt>
              </c:strCache>
            </c:strRef>
          </c:cat>
          <c:val>
            <c:numRef>
              <c:f>Лист1!$Z$59:$Z$61</c:f>
              <c:numCache>
                <c:formatCode>General</c:formatCode>
                <c:ptCount val="3"/>
                <c:pt idx="0">
                  <c:v>8</c:v>
                </c:pt>
                <c:pt idx="1">
                  <c:v>6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845120"/>
        <c:axId val="25846912"/>
      </c:barChart>
      <c:catAx>
        <c:axId val="25845120"/>
        <c:scaling>
          <c:orientation val="minMax"/>
        </c:scaling>
        <c:delete val="0"/>
        <c:axPos val="b"/>
        <c:majorTickMark val="out"/>
        <c:minorTickMark val="none"/>
        <c:tickLblPos val="nextTo"/>
        <c:crossAx val="25846912"/>
        <c:crosses val="autoZero"/>
        <c:auto val="1"/>
        <c:lblAlgn val="ctr"/>
        <c:lblOffset val="100"/>
        <c:noMultiLvlLbl val="0"/>
      </c:catAx>
      <c:valAx>
        <c:axId val="258469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84512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Лист1!$Y$45</c:f>
              <c:strCache>
                <c:ptCount val="1"/>
                <c:pt idx="0">
                  <c:v>мальчики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Лист1!$X$46:$X$48</c:f>
              <c:strCache>
                <c:ptCount val="3"/>
                <c:pt idx="0">
                  <c:v>люблю</c:v>
                </c:pt>
                <c:pt idx="1">
                  <c:v>отношусь равнодушно</c:v>
                </c:pt>
                <c:pt idx="2">
                  <c:v>не люблю</c:v>
                </c:pt>
              </c:strCache>
            </c:strRef>
          </c:cat>
          <c:val>
            <c:numRef>
              <c:f>Лист1!$Y$46:$Y$48</c:f>
              <c:numCache>
                <c:formatCode>General</c:formatCode>
                <c:ptCount val="3"/>
                <c:pt idx="0">
                  <c:v>11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Лист1!$Z$45</c:f>
              <c:strCache>
                <c:ptCount val="1"/>
                <c:pt idx="0">
                  <c:v>девочки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Лист1!$X$46:$X$48</c:f>
              <c:strCache>
                <c:ptCount val="3"/>
                <c:pt idx="0">
                  <c:v>люблю</c:v>
                </c:pt>
                <c:pt idx="1">
                  <c:v>отношусь равнодушно</c:v>
                </c:pt>
                <c:pt idx="2">
                  <c:v>не люблю</c:v>
                </c:pt>
              </c:strCache>
            </c:strRef>
          </c:cat>
          <c:val>
            <c:numRef>
              <c:f>Лист1!$Z$46:$Z$48</c:f>
              <c:numCache>
                <c:formatCode>General</c:formatCode>
                <c:ptCount val="3"/>
                <c:pt idx="0">
                  <c:v>11</c:v>
                </c:pt>
                <c:pt idx="1">
                  <c:v>3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95104"/>
        <c:axId val="21296640"/>
      </c:barChart>
      <c:catAx>
        <c:axId val="21295104"/>
        <c:scaling>
          <c:orientation val="minMax"/>
        </c:scaling>
        <c:delete val="0"/>
        <c:axPos val="b"/>
        <c:majorTickMark val="out"/>
        <c:minorTickMark val="none"/>
        <c:tickLblPos val="nextTo"/>
        <c:crossAx val="21296640"/>
        <c:crosses val="autoZero"/>
        <c:auto val="1"/>
        <c:lblAlgn val="ctr"/>
        <c:lblOffset val="100"/>
        <c:noMultiLvlLbl val="0"/>
      </c:catAx>
      <c:valAx>
        <c:axId val="212966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9510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Лист1!$Y$58</c:f>
              <c:strCache>
                <c:ptCount val="1"/>
                <c:pt idx="0">
                  <c:v>мальчики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Лист1!$X$59:$X$61</c:f>
              <c:strCache>
                <c:ptCount val="3"/>
                <c:pt idx="0">
                  <c:v>хорошо, спокойно</c:v>
                </c:pt>
                <c:pt idx="1">
                  <c:v>не всегда спокойно</c:v>
                </c:pt>
                <c:pt idx="2">
                  <c:v>всегда волнуюсь</c:v>
                </c:pt>
              </c:strCache>
            </c:strRef>
          </c:cat>
          <c:val>
            <c:numRef>
              <c:f>Лист1!$Y$59:$Y$61</c:f>
              <c:numCache>
                <c:formatCode>General</c:formatCode>
                <c:ptCount val="3"/>
                <c:pt idx="0">
                  <c:v>10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Лист1!$Z$58</c:f>
              <c:strCache>
                <c:ptCount val="1"/>
                <c:pt idx="0">
                  <c:v>девочки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Лист1!$X$59:$X$61</c:f>
              <c:strCache>
                <c:ptCount val="3"/>
                <c:pt idx="0">
                  <c:v>хорошо, спокойно</c:v>
                </c:pt>
                <c:pt idx="1">
                  <c:v>не всегда спокойно</c:v>
                </c:pt>
                <c:pt idx="2">
                  <c:v>всегда волнуюсь</c:v>
                </c:pt>
              </c:strCache>
            </c:strRef>
          </c:cat>
          <c:val>
            <c:numRef>
              <c:f>Лист1!$Z$59:$Z$61</c:f>
              <c:numCache>
                <c:formatCode>General</c:formatCode>
                <c:ptCount val="3"/>
                <c:pt idx="0">
                  <c:v>9</c:v>
                </c:pt>
                <c:pt idx="1">
                  <c:v>5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028736"/>
        <c:axId val="82178432"/>
      </c:barChart>
      <c:catAx>
        <c:axId val="33028736"/>
        <c:scaling>
          <c:orientation val="minMax"/>
        </c:scaling>
        <c:delete val="0"/>
        <c:axPos val="b"/>
        <c:majorTickMark val="out"/>
        <c:minorTickMark val="none"/>
        <c:tickLblPos val="nextTo"/>
        <c:crossAx val="82178432"/>
        <c:crosses val="autoZero"/>
        <c:auto val="1"/>
        <c:lblAlgn val="ctr"/>
        <c:lblOffset val="100"/>
        <c:noMultiLvlLbl val="0"/>
      </c:catAx>
      <c:valAx>
        <c:axId val="82178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02873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Лист1!$Y$45</c:f>
              <c:strCache>
                <c:ptCount val="1"/>
                <c:pt idx="0">
                  <c:v>мальчики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Лист1!$X$46:$X$48</c:f>
              <c:strCache>
                <c:ptCount val="3"/>
                <c:pt idx="0">
                  <c:v>люблю</c:v>
                </c:pt>
                <c:pt idx="1">
                  <c:v>отношусь равнодушно</c:v>
                </c:pt>
                <c:pt idx="2">
                  <c:v>не люблю</c:v>
                </c:pt>
              </c:strCache>
            </c:strRef>
          </c:cat>
          <c:val>
            <c:numRef>
              <c:f>Лист1!$Y$46:$Y$48</c:f>
              <c:numCache>
                <c:formatCode>General</c:formatCode>
                <c:ptCount val="3"/>
                <c:pt idx="0">
                  <c:v>10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Лист1!$Z$45</c:f>
              <c:strCache>
                <c:ptCount val="1"/>
                <c:pt idx="0">
                  <c:v>девочки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Лист1!$X$46:$X$48</c:f>
              <c:strCache>
                <c:ptCount val="3"/>
                <c:pt idx="0">
                  <c:v>люблю</c:v>
                </c:pt>
                <c:pt idx="1">
                  <c:v>отношусь равнодушно</c:v>
                </c:pt>
                <c:pt idx="2">
                  <c:v>не люблю</c:v>
                </c:pt>
              </c:strCache>
            </c:strRef>
          </c:cat>
          <c:val>
            <c:numRef>
              <c:f>Лист1!$Z$46:$Z$48</c:f>
              <c:numCache>
                <c:formatCode>General</c:formatCode>
                <c:ptCount val="3"/>
                <c:pt idx="0">
                  <c:v>11</c:v>
                </c:pt>
                <c:pt idx="1">
                  <c:v>3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078272"/>
        <c:axId val="33403648"/>
      </c:barChart>
      <c:catAx>
        <c:axId val="33078272"/>
        <c:scaling>
          <c:orientation val="minMax"/>
        </c:scaling>
        <c:delete val="0"/>
        <c:axPos val="b"/>
        <c:majorTickMark val="out"/>
        <c:minorTickMark val="none"/>
        <c:tickLblPos val="nextTo"/>
        <c:crossAx val="33403648"/>
        <c:crosses val="autoZero"/>
        <c:auto val="1"/>
        <c:lblAlgn val="ctr"/>
        <c:lblOffset val="100"/>
        <c:noMultiLvlLbl val="0"/>
      </c:catAx>
      <c:valAx>
        <c:axId val="334036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07827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Лист1!$Y$58</c:f>
              <c:strCache>
                <c:ptCount val="1"/>
                <c:pt idx="0">
                  <c:v>мальчики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Лист1!$X$59:$X$61</c:f>
              <c:strCache>
                <c:ptCount val="3"/>
                <c:pt idx="0">
                  <c:v>хорошо, спокойно</c:v>
                </c:pt>
                <c:pt idx="1">
                  <c:v>не всегда спокойно</c:v>
                </c:pt>
                <c:pt idx="2">
                  <c:v>всегда волнуюсь</c:v>
                </c:pt>
              </c:strCache>
            </c:strRef>
          </c:cat>
          <c:val>
            <c:numRef>
              <c:f>Лист1!$Y$59:$Y$61</c:f>
              <c:numCache>
                <c:formatCode>General</c:formatCode>
                <c:ptCount val="3"/>
                <c:pt idx="0">
                  <c:v>9</c:v>
                </c:pt>
                <c:pt idx="1">
                  <c:v>0</c:v>
                </c:pt>
                <c:pt idx="2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Лист1!$Z$58</c:f>
              <c:strCache>
                <c:ptCount val="1"/>
                <c:pt idx="0">
                  <c:v>девочки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Лист1!$X$59:$X$61</c:f>
              <c:strCache>
                <c:ptCount val="3"/>
                <c:pt idx="0">
                  <c:v>хорошо, спокойно</c:v>
                </c:pt>
                <c:pt idx="1">
                  <c:v>не всегда спокойно</c:v>
                </c:pt>
                <c:pt idx="2">
                  <c:v>всегда волнуюсь</c:v>
                </c:pt>
              </c:strCache>
            </c:strRef>
          </c:cat>
          <c:val>
            <c:numRef>
              <c:f>Лист1!$Z$59:$Z$61</c:f>
              <c:numCache>
                <c:formatCode>General</c:formatCode>
                <c:ptCount val="3"/>
                <c:pt idx="0">
                  <c:v>14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204096"/>
        <c:axId val="33205632"/>
      </c:barChart>
      <c:catAx>
        <c:axId val="33204096"/>
        <c:scaling>
          <c:orientation val="minMax"/>
        </c:scaling>
        <c:delete val="0"/>
        <c:axPos val="b"/>
        <c:majorTickMark val="out"/>
        <c:minorTickMark val="none"/>
        <c:tickLblPos val="nextTo"/>
        <c:crossAx val="33205632"/>
        <c:crosses val="autoZero"/>
        <c:auto val="1"/>
        <c:lblAlgn val="ctr"/>
        <c:lblOffset val="100"/>
        <c:noMultiLvlLbl val="0"/>
      </c:catAx>
      <c:valAx>
        <c:axId val="332056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20409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92043" y="1844824"/>
            <a:ext cx="8119530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Результаты диагностики </a:t>
            </a:r>
          </a:p>
          <a:p>
            <a:pPr algn="ctr"/>
            <a:r>
              <a:rPr lang="ru-RU" sz="3600" b="1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5 </a:t>
            </a:r>
            <a:r>
              <a:rPr lang="ru-RU" sz="3600" b="1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классов ФГОС ООО</a:t>
            </a:r>
            <a:endParaRPr lang="ru-RU" sz="3600" b="1" dirty="0" smtClean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  <a:p>
            <a:pPr algn="ctr"/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в</a:t>
            </a: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 адаптационный период</a:t>
            </a:r>
          </a:p>
          <a:p>
            <a:pPr algn="ctr"/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(предмет технология девочки)</a:t>
            </a:r>
          </a:p>
          <a:p>
            <a:pPr algn="ctr"/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2013-2014 учебный год</a:t>
            </a:r>
            <a:endParaRPr lang="ru-RU" sz="3600" b="1" dirty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195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007\Рабочий стол\КАРТИНКИ\Фоны\Однотонные\bac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244375" y="18601"/>
            <a:ext cx="40254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Технология 5а</a:t>
            </a:r>
            <a:endParaRPr lang="ru-RU" sz="3600" b="1" dirty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59" y="693914"/>
            <a:ext cx="25250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dirty="0" smtClean="0">
                <a:latin typeface="Arial Black" pitchFamily="34" charset="0"/>
              </a:rPr>
              <a:t>Отношение к предмету</a:t>
            </a:r>
            <a:endParaRPr lang="ru-RU" sz="1400" b="1" dirty="0">
              <a:latin typeface="Arial Blac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44008" y="2564904"/>
            <a:ext cx="3690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dirty="0" smtClean="0">
                <a:latin typeface="Arial Black" pitchFamily="34" charset="0"/>
              </a:rPr>
              <a:t>Как ты чувствуешь себя на уроке?</a:t>
            </a:r>
            <a:endParaRPr lang="ru-RU" sz="1400" b="1" dirty="0">
              <a:latin typeface="Arial Black" pitchFamily="34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5277897"/>
              </p:ext>
            </p:extLst>
          </p:nvPr>
        </p:nvGraphicFramePr>
        <p:xfrm>
          <a:off x="176252" y="1001691"/>
          <a:ext cx="3891693" cy="2427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0598173"/>
              </p:ext>
            </p:extLst>
          </p:nvPr>
        </p:nvGraphicFramePr>
        <p:xfrm>
          <a:off x="4247110" y="3442072"/>
          <a:ext cx="4484230" cy="2600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3485461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007\Рабочий стол\КАРТИНКИ\Фоны\Однотонные\bac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244375" y="18601"/>
            <a:ext cx="40254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Технология 5б</a:t>
            </a:r>
            <a:endParaRPr lang="ru-RU" sz="3600" b="1" dirty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5631" y="1455716"/>
            <a:ext cx="25250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dirty="0" smtClean="0">
                <a:latin typeface="Arial Black" pitchFamily="34" charset="0"/>
              </a:rPr>
              <a:t>Отношение к предмету</a:t>
            </a:r>
            <a:endParaRPr lang="ru-RU" sz="1400" b="1" dirty="0">
              <a:latin typeface="Arial Blac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55976" y="1772816"/>
            <a:ext cx="3690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dirty="0" smtClean="0">
                <a:latin typeface="Arial Black" pitchFamily="34" charset="0"/>
              </a:rPr>
              <a:t>Как ты чувствуешь себя на уроке?</a:t>
            </a:r>
            <a:endParaRPr lang="ru-RU" sz="1400" b="1" dirty="0">
              <a:latin typeface="Arial Black" pitchFamily="34" charset="0"/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8074975"/>
              </p:ext>
            </p:extLst>
          </p:nvPr>
        </p:nvGraphicFramePr>
        <p:xfrm>
          <a:off x="423902" y="2022101"/>
          <a:ext cx="2900363" cy="142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7613761"/>
              </p:ext>
            </p:extLst>
          </p:nvPr>
        </p:nvGraphicFramePr>
        <p:xfrm>
          <a:off x="4389156" y="2996952"/>
          <a:ext cx="3309938" cy="147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5617926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007\Рабочий стол\КАРТИНКИ\Фоны\Однотонные\bac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256398" y="18601"/>
            <a:ext cx="40014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Технология 5в</a:t>
            </a:r>
            <a:endParaRPr lang="ru-RU" sz="3600" b="1" dirty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59" y="693914"/>
            <a:ext cx="25250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dirty="0" smtClean="0">
                <a:latin typeface="Arial Black" pitchFamily="34" charset="0"/>
              </a:rPr>
              <a:t>Отношение к предмету</a:t>
            </a:r>
            <a:endParaRPr lang="ru-RU" sz="1400" b="1" dirty="0">
              <a:latin typeface="Arial Blac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60032" y="2204864"/>
            <a:ext cx="3690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dirty="0" smtClean="0">
                <a:latin typeface="Arial Black" pitchFamily="34" charset="0"/>
              </a:rPr>
              <a:t>Как ты чувствуешь себя на уроке?</a:t>
            </a:r>
            <a:endParaRPr lang="ru-RU" sz="1400" b="1" dirty="0">
              <a:latin typeface="Arial Black" pitchFamily="34" charset="0"/>
            </a:endParaRPr>
          </a:p>
        </p:txBody>
      </p:sp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9718617"/>
              </p:ext>
            </p:extLst>
          </p:nvPr>
        </p:nvGraphicFramePr>
        <p:xfrm>
          <a:off x="269857" y="1196752"/>
          <a:ext cx="3833203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927481"/>
              </p:ext>
            </p:extLst>
          </p:nvPr>
        </p:nvGraphicFramePr>
        <p:xfrm>
          <a:off x="4689632" y="3212976"/>
          <a:ext cx="4031233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6690229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007\Рабочий стол\КАРТИНКИ\Фоны\Однотонные\bac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281245" y="18601"/>
            <a:ext cx="39517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Технология 5г</a:t>
            </a:r>
            <a:endParaRPr lang="ru-RU" sz="3600" b="1" dirty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59" y="693914"/>
            <a:ext cx="25250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dirty="0" smtClean="0">
                <a:latin typeface="Arial Black" pitchFamily="34" charset="0"/>
              </a:rPr>
              <a:t>Отношение к предмету</a:t>
            </a:r>
            <a:endParaRPr lang="ru-RU" sz="1400" b="1" dirty="0">
              <a:latin typeface="Arial Blac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7649" y="2708920"/>
            <a:ext cx="3690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dirty="0" smtClean="0">
                <a:latin typeface="Arial Black" pitchFamily="34" charset="0"/>
              </a:rPr>
              <a:t>Как ты чувствуешь себя на уроке?</a:t>
            </a:r>
            <a:endParaRPr lang="ru-RU" sz="1400" b="1" dirty="0">
              <a:latin typeface="Arial Black" pitchFamily="34" charset="0"/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9160752"/>
              </p:ext>
            </p:extLst>
          </p:nvPr>
        </p:nvGraphicFramePr>
        <p:xfrm>
          <a:off x="423902" y="1340768"/>
          <a:ext cx="2900363" cy="142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6442830"/>
              </p:ext>
            </p:extLst>
          </p:nvPr>
        </p:nvGraphicFramePr>
        <p:xfrm>
          <a:off x="4767897" y="3429000"/>
          <a:ext cx="3309938" cy="147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8102477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65</Words>
  <Application>Microsoft Office PowerPoint</Application>
  <PresentationFormat>Экран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007</cp:lastModifiedBy>
  <cp:revision>5</cp:revision>
  <dcterms:modified xsi:type="dcterms:W3CDTF">2014-10-16T16:57:40Z</dcterms:modified>
</cp:coreProperties>
</file>