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3" r:id="rId16"/>
    <p:sldId id="275" r:id="rId17"/>
    <p:sldId id="277" r:id="rId18"/>
    <p:sldId id="279" r:id="rId19"/>
    <p:sldId id="281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00"/>
    <a:srgbClr val="CC9900"/>
    <a:srgbClr val="FFCC00"/>
    <a:srgbClr val="0000FF"/>
    <a:srgbClr val="990099"/>
    <a:srgbClr val="006600"/>
    <a:srgbClr val="990000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Q:\&#1089;&#1077;&#1088;&#1090;&#1072;&#1082;&#1080;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Q:\13740028585054.mp3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Q:\34842995417558.mp3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Q:\&#1075;&#1080;&#1084;&#1085;.mp3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432048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«От Древней </a:t>
            </a:r>
            <a:r>
              <a:rPr lang="ru-RU" dirty="0" smtClean="0">
                <a:solidFill>
                  <a:srgbClr val="002060"/>
                </a:solidFill>
              </a:rPr>
              <a:t>Греции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до Сочи      2014»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sz="6000" dirty="0" smtClean="0">
                <a:solidFill>
                  <a:srgbClr val="002060"/>
                </a:solidFill>
              </a:rPr>
              <a:t/>
            </a:r>
            <a:br>
              <a:rPr lang="ru-RU" sz="6000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сертак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956376" y="5517232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9309594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8064896" cy="5577800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 Раз </a:t>
            </a:r>
            <a:r>
              <a:rPr lang="ru-RU" sz="4000" dirty="0"/>
              <a:t>в четыре года в греческие города отправлялись специальные послы. Они приглашали желающих принять участие в Олимпийских играх. Победителей награждали оливковым венком и называли </a:t>
            </a:r>
            <a:r>
              <a:rPr lang="ru-RU" sz="4000" dirty="0" err="1"/>
              <a:t>Олимпиониками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0617593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949280"/>
            <a:ext cx="6512511" cy="64944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75656" y="1340768"/>
            <a:ext cx="6400800" cy="140133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5400" b="1" u="sng" dirty="0"/>
              <a:t>2 конкурс</a:t>
            </a:r>
            <a:r>
              <a:rPr lang="ru-RU" sz="5400" dirty="0"/>
              <a:t>.</a:t>
            </a:r>
            <a:r>
              <a:rPr lang="ru-RU" sz="5400" b="1" u="sng" dirty="0"/>
              <a:t> 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924944"/>
            <a:ext cx="76258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Олимпийские загадки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030115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157192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ru-RU" sz="4800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Хоккей</a:t>
            </a:r>
            <a:r>
              <a:rPr lang="ru-RU" sz="4800" i="1" dirty="0" smtClean="0"/>
              <a:t/>
            </a:r>
            <a:br>
              <a:rPr lang="ru-RU" sz="4800" i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260648"/>
            <a:ext cx="6480720" cy="482453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Во 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дворе с утра игра,</a:t>
            </a:r>
          </a:p>
          <a:p>
            <a:pPr marL="45720" indent="0">
              <a:buNone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Разыгралась детвора.</a:t>
            </a:r>
          </a:p>
          <a:p>
            <a:pPr marL="45720" indent="0">
              <a:buNone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Крики: «шайбу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!»,</a:t>
            </a:r>
          </a:p>
          <a:p>
            <a:pPr marL="45720" indent="0"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		«мимо!», </a:t>
            </a:r>
          </a:p>
          <a:p>
            <a:pPr marL="45720" indent="0"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		«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бей!» -</a:t>
            </a:r>
          </a:p>
          <a:p>
            <a:pPr marL="45720" indent="0">
              <a:buNone/>
            </a:pPr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Значит там игра – ….</a:t>
            </a:r>
          </a:p>
          <a:p>
            <a:pPr>
              <a:buNone/>
            </a:pP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737350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365104"/>
            <a:ext cx="6512511" cy="1359024"/>
          </a:xfrm>
        </p:spPr>
        <p:txBody>
          <a:bodyPr/>
          <a:lstStyle/>
          <a:p>
            <a:pPr algn="ctr">
              <a:buNone/>
            </a:pPr>
            <a:r>
              <a:rPr lang="ru-RU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Лыжные гонки</a:t>
            </a:r>
            <a:r>
              <a:rPr lang="ru-RU" sz="4800" i="1" dirty="0" smtClean="0"/>
              <a:t/>
            </a:r>
            <a:br>
              <a:rPr lang="ru-RU" sz="4800" i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548680"/>
            <a:ext cx="7704856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Спорт </a:t>
            </a:r>
            <a:r>
              <a:rPr lang="ru-RU" sz="4000" dirty="0">
                <a:solidFill>
                  <a:schemeClr val="tx1"/>
                </a:solidFill>
              </a:rPr>
              <a:t>на свете есть такой,</a:t>
            </a:r>
          </a:p>
          <a:p>
            <a:pPr marL="4572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Популярен он зимой.</a:t>
            </a:r>
          </a:p>
          <a:p>
            <a:pPr marL="4572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На полозьях ты бежишь,</a:t>
            </a:r>
          </a:p>
          <a:p>
            <a:pPr marL="4572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За соперником </a:t>
            </a:r>
            <a:r>
              <a:rPr lang="ru-RU" sz="4000" dirty="0" smtClean="0">
                <a:solidFill>
                  <a:schemeClr val="tx1"/>
                </a:solidFill>
              </a:rPr>
              <a:t>спешишь.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171002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797152"/>
            <a:ext cx="6512511" cy="1078056"/>
          </a:xfrm>
        </p:spPr>
        <p:txBody>
          <a:bodyPr/>
          <a:lstStyle/>
          <a:p>
            <a:pPr algn="ctr">
              <a:buNone/>
            </a:pPr>
            <a:r>
              <a:rPr lang="ru-RU" sz="4800" i="1" dirty="0" smtClean="0">
                <a:solidFill>
                  <a:srgbClr val="0000FF"/>
                </a:solidFill>
              </a:rPr>
              <a:t>Коньками</a:t>
            </a:r>
            <a:r>
              <a:rPr lang="ru-RU" sz="4800" i="1" dirty="0" smtClean="0"/>
              <a:t/>
            </a:r>
            <a:br>
              <a:rPr lang="ru-RU" sz="4800" i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908720"/>
            <a:ext cx="6669360" cy="32975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Каждый вечер я иду</a:t>
            </a:r>
          </a:p>
          <a:p>
            <a:pPr marL="4572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Рисовать круги на льду.</a:t>
            </a:r>
          </a:p>
          <a:p>
            <a:pPr marL="4572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Только не карандашами,</a:t>
            </a:r>
          </a:p>
          <a:p>
            <a:pPr marL="4572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А блестящими…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0278946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501008"/>
            <a:ext cx="6512511" cy="1438096"/>
          </a:xfrm>
        </p:spPr>
        <p:txBody>
          <a:bodyPr/>
          <a:lstStyle/>
          <a:p>
            <a:pPr algn="ctr">
              <a:buNone/>
            </a:pPr>
            <a:r>
              <a:rPr lang="ru-RU" sz="6000" i="1" dirty="0" smtClean="0">
                <a:solidFill>
                  <a:srgbClr val="990000"/>
                </a:solidFill>
              </a:rPr>
              <a:t>Санки</a:t>
            </a:r>
            <a:r>
              <a:rPr lang="ru-RU" sz="4800" i="1" dirty="0" smtClean="0">
                <a:solidFill>
                  <a:srgbClr val="990000"/>
                </a:solidFill>
              </a:rPr>
              <a:t/>
            </a:r>
            <a:br>
              <a:rPr lang="ru-RU" sz="4800" i="1" dirty="0" smtClean="0">
                <a:solidFill>
                  <a:srgbClr val="990000"/>
                </a:solidFill>
              </a:rPr>
            </a:br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412776"/>
            <a:ext cx="7848872" cy="3009488"/>
          </a:xfrm>
        </p:spPr>
        <p:txBody>
          <a:bodyPr/>
          <a:lstStyle/>
          <a:p>
            <a:pPr marL="45720" indent="0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Вот полозья, спинка, планки –</a:t>
            </a:r>
          </a:p>
          <a:p>
            <a:pPr marL="45720" indent="0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А всё вместе это –…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1711507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361088"/>
          </a:xfrm>
        </p:spPr>
        <p:txBody>
          <a:bodyPr/>
          <a:lstStyle/>
          <a:p>
            <a:pPr algn="ctr">
              <a:buNone/>
            </a:pPr>
            <a:r>
              <a:rPr lang="ru-RU" sz="6000" i="1" dirty="0" smtClean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Бобслей</a:t>
            </a:r>
            <a:r>
              <a:rPr lang="ru-RU" sz="4800" i="1" dirty="0" smtClean="0"/>
              <a:t/>
            </a:r>
            <a:br>
              <a:rPr lang="ru-RU" sz="4800" i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764704"/>
            <a:ext cx="7632848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Вопрос не лёгкий у   меня,</a:t>
            </a:r>
          </a:p>
          <a:p>
            <a:pPr marL="4572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Как это называют,</a:t>
            </a:r>
          </a:p>
          <a:p>
            <a:pPr marL="4572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Когда спортсмены на санях</a:t>
            </a:r>
          </a:p>
          <a:p>
            <a:pPr marL="4572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По жёлобу съезжают?</a:t>
            </a:r>
          </a:p>
        </p:txBody>
      </p:sp>
    </p:spTree>
    <p:extLst>
      <p:ext uri="{BB962C8B-B14F-4D97-AF65-F5344CB8AC3E}">
        <p14:creationId xmlns="" xmlns:p14="http://schemas.microsoft.com/office/powerpoint/2010/main" val="193411579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433096"/>
          </a:xfrm>
        </p:spPr>
        <p:txBody>
          <a:bodyPr/>
          <a:lstStyle/>
          <a:p>
            <a:pPr algn="ctr">
              <a:buNone/>
            </a:pPr>
            <a:r>
              <a:rPr lang="ru-RU" sz="6000" i="1" dirty="0" smtClean="0">
                <a:solidFill>
                  <a:srgbClr val="006600"/>
                </a:solidFill>
              </a:rPr>
              <a:t>Фристайл</a:t>
            </a:r>
            <a:br>
              <a:rPr lang="ru-RU" sz="6000" i="1" dirty="0" smtClean="0">
                <a:solidFill>
                  <a:srgbClr val="006600"/>
                </a:solidFill>
              </a:rPr>
            </a:br>
            <a:endParaRPr lang="ru-RU" sz="6000" dirty="0">
              <a:solidFill>
                <a:srgbClr val="00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907704" y="764704"/>
            <a:ext cx="5877272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Про </a:t>
            </a:r>
            <a:r>
              <a:rPr lang="ru-RU" sz="4000" dirty="0">
                <a:solidFill>
                  <a:schemeClr val="tx1"/>
                </a:solidFill>
              </a:rPr>
              <a:t>этот </a:t>
            </a:r>
            <a:r>
              <a:rPr lang="ru-RU" sz="4000" dirty="0" smtClean="0">
                <a:solidFill>
                  <a:schemeClr val="tx1"/>
                </a:solidFill>
              </a:rPr>
              <a:t>спорт</a:t>
            </a:r>
            <a:endParaRPr lang="ru-RU" sz="40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Я много </a:t>
            </a:r>
            <a:r>
              <a:rPr lang="ru-RU" sz="4000" dirty="0" smtClean="0">
                <a:solidFill>
                  <a:schemeClr val="tx1"/>
                </a:solidFill>
              </a:rPr>
              <a:t>слышал:</a:t>
            </a:r>
            <a:endParaRPr lang="ru-RU" sz="40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Воздушный </a:t>
            </a:r>
            <a:r>
              <a:rPr lang="ru-RU" sz="4000" dirty="0" smtClean="0">
                <a:solidFill>
                  <a:schemeClr val="tx1"/>
                </a:solidFill>
              </a:rPr>
              <a:t>акробат</a:t>
            </a:r>
          </a:p>
          <a:p>
            <a:pPr marL="45720" indent="0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На лыжах.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999909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365104"/>
            <a:ext cx="6811159" cy="1577112"/>
          </a:xfrm>
        </p:spPr>
        <p:txBody>
          <a:bodyPr/>
          <a:lstStyle/>
          <a:p>
            <a:pPr algn="ctr">
              <a:buNone/>
            </a:pPr>
            <a:r>
              <a:rPr lang="ru-RU" sz="6000" i="1" dirty="0" smtClean="0">
                <a:solidFill>
                  <a:srgbClr val="006600"/>
                </a:solidFill>
              </a:rPr>
              <a:t>Конькобежец</a:t>
            </a:r>
            <a:r>
              <a:rPr lang="ru-RU" sz="4800" i="1" dirty="0" smtClean="0"/>
              <a:t/>
            </a:r>
            <a:br>
              <a:rPr lang="ru-RU" sz="4800" i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741368" cy="3201536"/>
          </a:xfrm>
        </p:spPr>
        <p:txBody>
          <a:bodyPr/>
          <a:lstStyle/>
          <a:p>
            <a:pPr marL="4572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Кто десять километров,</a:t>
            </a:r>
          </a:p>
          <a:p>
            <a:pPr marL="4572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Качая в такт рукой,</a:t>
            </a:r>
          </a:p>
          <a:p>
            <a:pPr marL="4572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Бежит быстрее ветра</a:t>
            </a:r>
          </a:p>
          <a:p>
            <a:pPr marL="4572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Согнувшись кочергой?</a:t>
            </a:r>
          </a:p>
        </p:txBody>
      </p:sp>
    </p:spTree>
    <p:extLst>
      <p:ext uri="{BB962C8B-B14F-4D97-AF65-F5344CB8AC3E}">
        <p14:creationId xmlns="" xmlns:p14="http://schemas.microsoft.com/office/powerpoint/2010/main" val="269898092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505104"/>
          </a:xfrm>
        </p:spPr>
        <p:txBody>
          <a:bodyPr/>
          <a:lstStyle/>
          <a:p>
            <a:pPr algn="ctr">
              <a:buNone/>
            </a:pPr>
            <a:r>
              <a:rPr lang="ru-RU" sz="6000" i="1" dirty="0" smtClean="0">
                <a:solidFill>
                  <a:srgbClr val="C00000"/>
                </a:solidFill>
              </a:rPr>
              <a:t>Биатлонист</a:t>
            </a:r>
            <a:r>
              <a:rPr lang="ru-RU" sz="4800" i="1" dirty="0" smtClean="0"/>
              <a:t/>
            </a:r>
            <a:br>
              <a:rPr lang="ru-RU" sz="4800" i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741368" cy="3474720"/>
          </a:xfrm>
        </p:spPr>
        <p:txBody>
          <a:bodyPr/>
          <a:lstStyle/>
          <a:p>
            <a:pPr marL="4572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Ты этого спортсмена</a:t>
            </a:r>
          </a:p>
          <a:p>
            <a:pPr marL="4572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Назвать бы сразу мог!</a:t>
            </a:r>
          </a:p>
          <a:p>
            <a:pPr marL="4572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И лыжник он отменный,</a:t>
            </a:r>
          </a:p>
          <a:p>
            <a:pPr marL="4572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И меткий он стрелок!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1531429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Песни про Олимпиаду 2014 в Сочи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828092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2455895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im0-tub-ru.yandex.net/i?id=52893755-71-72&amp;n=21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76672"/>
            <a:ext cx="7992888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5105015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im4-tub-ru.yandex.net/i?id=193565365-40-72&amp;n=21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548680"/>
            <a:ext cx="6912768" cy="5616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8952319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im0-tub-ru.yandex.net/i?id=169836825-26-72&amp;n=21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92696"/>
            <a:ext cx="741682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5385833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im5-tub-ru.yandex.net/i?id=342499598-24-72&amp;n=21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7632848" cy="547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1295286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im6-tub-ru.yandex.net/i?id=3069428-28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7488832" cy="554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9300255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5373216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764704"/>
            <a:ext cx="7632848" cy="428165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dirty="0"/>
              <a:t>В 1908 г. в Лондоне впервые участвовали в Олимпиаде российские спортсмены. И только с 1924 года (Париж, Франция), были учреждены зимние Олимпийские игры. </a:t>
            </a:r>
          </a:p>
        </p:txBody>
      </p:sp>
    </p:spTree>
    <p:extLst>
      <p:ext uri="{BB962C8B-B14F-4D97-AF65-F5344CB8AC3E}">
        <p14:creationId xmlns="" xmlns:p14="http://schemas.microsoft.com/office/powerpoint/2010/main" val="314886847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157192"/>
            <a:ext cx="6512511" cy="1143000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75656" y="908720"/>
            <a:ext cx="6400800" cy="168936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5400" b="1" u="sng" dirty="0"/>
              <a:t>3 конкурс. 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564904"/>
            <a:ext cx="68707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Конкурс капитанов.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13740028585054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460432" y="6021288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4425049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im1-tub-ru.yandex.net/i?id=335907849-37-72&amp;n=21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7416824" cy="511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0805573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im1-tub-ru.yandex.net/i?id=283987530-47-72&amp;n=21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7488831" cy="5328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94278181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424936" cy="597666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Олимпийский флаг  впервые был официально поднят на VII Олимпийских играх (1920 год, Антверпен, Бельгия.)</a:t>
            </a:r>
          </a:p>
          <a:p>
            <a:pPr marL="4572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Флаг представляет собой белое полотно из шелка, на котором вышиты изображения пяти разноцветных колец. Пять разноцветных Олимпийских колец означают пять континентов. </a:t>
            </a:r>
            <a:r>
              <a:rPr lang="ru-RU" sz="3200" b="1" dirty="0">
                <a:solidFill>
                  <a:srgbClr val="FF0000"/>
                </a:solidFill>
              </a:rPr>
              <a:t>Красное</a:t>
            </a:r>
            <a:r>
              <a:rPr lang="ru-RU" sz="3200" dirty="0">
                <a:solidFill>
                  <a:schemeClr val="tx1"/>
                </a:solidFill>
              </a:rPr>
              <a:t> - Америка, черное - Африка, </a:t>
            </a:r>
            <a:r>
              <a:rPr lang="ru-RU" sz="3200" b="1" dirty="0">
                <a:solidFill>
                  <a:srgbClr val="0000FF"/>
                </a:solidFill>
              </a:rPr>
              <a:t>синее</a:t>
            </a:r>
            <a:r>
              <a:rPr lang="ru-RU" sz="3200" dirty="0">
                <a:solidFill>
                  <a:srgbClr val="0000FF"/>
                </a:solidFill>
              </a:rPr>
              <a:t> -</a:t>
            </a:r>
            <a:r>
              <a:rPr lang="ru-RU" sz="3200" dirty="0">
                <a:solidFill>
                  <a:schemeClr val="tx1"/>
                </a:solidFill>
              </a:rPr>
              <a:t> Европа, </a:t>
            </a:r>
            <a:r>
              <a:rPr lang="ru-RU" sz="3200" b="1" dirty="0">
                <a:solidFill>
                  <a:srgbClr val="FFFF00"/>
                </a:solidFill>
              </a:rPr>
              <a:t>желтое</a:t>
            </a:r>
            <a:r>
              <a:rPr lang="ru-RU" sz="3200" dirty="0">
                <a:solidFill>
                  <a:schemeClr val="tx1"/>
                </a:solidFill>
              </a:rPr>
              <a:t> - Азия, </a:t>
            </a:r>
            <a:r>
              <a:rPr lang="ru-RU" sz="3200" b="1" dirty="0">
                <a:solidFill>
                  <a:srgbClr val="009900"/>
                </a:solidFill>
              </a:rPr>
              <a:t>зеленое</a:t>
            </a:r>
            <a:r>
              <a:rPr lang="ru-RU" sz="3200" dirty="0">
                <a:solidFill>
                  <a:schemeClr val="tx1"/>
                </a:solidFill>
              </a:rPr>
              <a:t> - Австралия. </a:t>
            </a:r>
          </a:p>
        </p:txBody>
      </p:sp>
    </p:spTree>
    <p:extLst>
      <p:ext uri="{BB962C8B-B14F-4D97-AF65-F5344CB8AC3E}">
        <p14:creationId xmlns="" xmlns:p14="http://schemas.microsoft.com/office/powerpoint/2010/main" val="12418948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im4-tub-ru.yandex.net/i?id=470116278-08-72&amp;n=21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792088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3279510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Интересные факты из Олимпиад прошлого (27 фото)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7704855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6331167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924944"/>
            <a:ext cx="6512511" cy="1440160"/>
          </a:xfrm>
        </p:spPr>
        <p:txBody>
          <a:bodyPr/>
          <a:lstStyle/>
          <a:p>
            <a:pPr algn="ctr">
              <a:buNone/>
            </a:pPr>
            <a:r>
              <a:rPr lang="ru-RU" sz="5400" dirty="0" smtClean="0">
                <a:solidFill>
                  <a:srgbClr val="990099"/>
                </a:solidFill>
              </a:rPr>
              <a:t>«Не зевай»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47664" y="1196752"/>
            <a:ext cx="6400800" cy="129614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5400" b="1" u="sng" dirty="0" smtClean="0"/>
              <a:t>4 конкурс</a:t>
            </a:r>
          </a:p>
        </p:txBody>
      </p:sp>
    </p:spTree>
    <p:extLst>
      <p:ext uri="{BB962C8B-B14F-4D97-AF65-F5344CB8AC3E}">
        <p14:creationId xmlns="" xmlns:p14="http://schemas.microsoft.com/office/powerpoint/2010/main" val="220933516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45224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64704"/>
            <a:ext cx="8208912" cy="441082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400" dirty="0"/>
              <a:t>Есть для вас ещё задание.</a:t>
            </a:r>
            <a:br>
              <a:rPr lang="ru-RU" sz="4400" dirty="0"/>
            </a:br>
            <a:r>
              <a:rPr lang="ru-RU" sz="4400" dirty="0"/>
              <a:t>Постарайтесь не зевать…</a:t>
            </a:r>
            <a:br>
              <a:rPr lang="ru-RU" sz="4400" dirty="0"/>
            </a:br>
            <a:r>
              <a:rPr lang="ru-RU" sz="4400" dirty="0"/>
              <a:t>Если летний спорт – </a:t>
            </a:r>
            <a:r>
              <a:rPr lang="ru-RU" sz="4400" dirty="0" smtClean="0"/>
              <a:t>								присядьте</a:t>
            </a:r>
            <a:r>
              <a:rPr lang="ru-RU" sz="4400" dirty="0"/>
              <a:t>,</a:t>
            </a:r>
            <a:br>
              <a:rPr lang="ru-RU" sz="4400" dirty="0"/>
            </a:br>
            <a:r>
              <a:rPr lang="ru-RU" sz="4400" dirty="0"/>
              <a:t>Если зимний – надо встать.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1461286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280920" cy="507374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300" dirty="0"/>
              <a:t>Олимпийский огонь зажигается на родине игр - в Греции, в Афинах. Затем этот огонь разными способами доставляется в город, принимающий Олимпийские игры.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417997678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im1-tub-ru.yandex.net/i?id=71173641-33-72&amp;n=21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48680"/>
            <a:ext cx="7704856" cy="554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0745718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988840"/>
            <a:ext cx="6512511" cy="1080120"/>
          </a:xfrm>
        </p:spPr>
        <p:txBody>
          <a:bodyPr/>
          <a:lstStyle/>
          <a:p>
            <a:pPr algn="ctr">
              <a:buNone/>
            </a:pP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836712"/>
            <a:ext cx="6400800" cy="2001376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5400" b="1" u="sng" dirty="0"/>
              <a:t>5 конкурс</a:t>
            </a:r>
            <a:r>
              <a:rPr lang="ru-RU" sz="5400" b="1" u="sng" dirty="0" smtClean="0"/>
              <a:t>.</a:t>
            </a:r>
            <a:r>
              <a:rPr lang="ru-RU" b="1" u="sng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3429000"/>
            <a:ext cx="66247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Веселая эстафета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34842995417558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388424" y="616530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6341029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5373216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80920" cy="347472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dirty="0"/>
              <a:t>Мальчик Милон жил в городе Кротон и помогал своим родителям пасти скот. Ему очень хотелось участвовать в Олимпийских играх. Для этого надо было быть сильным и ловким.</a:t>
            </a:r>
          </a:p>
        </p:txBody>
      </p:sp>
    </p:spTree>
    <p:extLst>
      <p:ext uri="{BB962C8B-B14F-4D97-AF65-F5344CB8AC3E}">
        <p14:creationId xmlns="" xmlns:p14="http://schemas.microsoft.com/office/powerpoint/2010/main" val="313260061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76672"/>
            <a:ext cx="8424936" cy="579382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dirty="0"/>
              <a:t>Милон выбрал себе в стаде у отца крохотного теленка. И однажды утром Милон попытался поднять его и взвалить на плечи</a:t>
            </a:r>
            <a:r>
              <a:rPr lang="ru-RU" sz="4000" dirty="0" smtClean="0"/>
              <a:t>.</a:t>
            </a:r>
            <a:r>
              <a:rPr lang="ru-RU" sz="4000" dirty="0"/>
              <a:t> </a:t>
            </a:r>
            <a:r>
              <a:rPr lang="ru-RU" sz="4000" dirty="0" smtClean="0"/>
              <a:t> </a:t>
            </a:r>
            <a:r>
              <a:rPr lang="ru-RU" sz="4000" dirty="0"/>
              <a:t>Когда Милон поднялся на холм, когда передохнул, вытер пот со лба, то уже привычно поднял теленка, взвалил на плечи и отправился в обратный путь.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8862434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208912" cy="5505792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dirty="0" smtClean="0"/>
              <a:t> </a:t>
            </a:r>
            <a:r>
              <a:rPr lang="ru-RU" sz="5100" dirty="0"/>
              <a:t>И каждый день проделывал </a:t>
            </a:r>
            <a:r>
              <a:rPr lang="ru-RU" sz="5100" dirty="0" smtClean="0"/>
              <a:t>мальчик такую зарядку, </a:t>
            </a:r>
            <a:r>
              <a:rPr lang="ru-RU" sz="5100" dirty="0"/>
              <a:t>все время удлиняя и удлиняя путь по холмам.</a:t>
            </a:r>
          </a:p>
          <a:p>
            <a:pPr marL="45720" indent="0">
              <a:buNone/>
            </a:pPr>
            <a:r>
              <a:rPr lang="ru-RU" sz="5100" dirty="0"/>
              <a:t>Шли дни. Недели. Месяцы. Рос теленок. Рос и Милон. Становился сильнее и сильнее. Однажды оказалось, что он запросто может поднять молодого быка.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9181550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908720"/>
            <a:ext cx="8208912" cy="36724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4000" dirty="0"/>
              <a:t>Зрители на древнегреческом стадионе стоя приветствовали Милона – самого сильного человека их времени.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7058799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124744"/>
            <a:ext cx="8136904" cy="432048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b="1" i="1" u="sng" dirty="0">
                <a:solidFill>
                  <a:srgbClr val="C00000"/>
                </a:solidFill>
              </a:rPr>
              <a:t>В далекой древности седой</a:t>
            </a:r>
            <a:endParaRPr lang="ru-RU" sz="4000" dirty="0">
              <a:solidFill>
                <a:srgbClr val="C00000"/>
              </a:solidFill>
            </a:endParaRPr>
          </a:p>
          <a:p>
            <a:pPr marL="45720" indent="0">
              <a:buNone/>
            </a:pPr>
            <a:r>
              <a:rPr lang="ru-RU" sz="4000" b="1" i="1" u="sng" dirty="0">
                <a:solidFill>
                  <a:srgbClr val="C00000"/>
                </a:solidFill>
              </a:rPr>
              <a:t>И гордой, как Эллада,</a:t>
            </a:r>
            <a:endParaRPr lang="ru-RU" sz="4000" dirty="0">
              <a:solidFill>
                <a:srgbClr val="C00000"/>
              </a:solidFill>
            </a:endParaRPr>
          </a:p>
          <a:p>
            <a:pPr marL="45720" indent="0">
              <a:buNone/>
            </a:pPr>
            <a:r>
              <a:rPr lang="ru-RU" sz="4000" b="1" i="1" u="sng" dirty="0">
                <a:solidFill>
                  <a:srgbClr val="C00000"/>
                </a:solidFill>
              </a:rPr>
              <a:t>Надолго старт великий свой</a:t>
            </a:r>
            <a:endParaRPr lang="ru-RU" sz="4000" dirty="0">
              <a:solidFill>
                <a:srgbClr val="C00000"/>
              </a:solidFill>
            </a:endParaRPr>
          </a:p>
          <a:p>
            <a:pPr marL="45720" indent="0">
              <a:buNone/>
            </a:pPr>
            <a:r>
              <a:rPr lang="ru-RU" sz="4000" b="1" i="1" u="sng" dirty="0">
                <a:solidFill>
                  <a:srgbClr val="C00000"/>
                </a:solidFill>
              </a:rPr>
              <a:t>Брала Олимпиада</a:t>
            </a:r>
            <a:r>
              <a:rPr lang="ru-RU" sz="4000" i="1" u="sng" dirty="0">
                <a:solidFill>
                  <a:srgbClr val="C00000"/>
                </a:solidFill>
              </a:rPr>
              <a:t>.</a:t>
            </a:r>
            <a:endParaRPr lang="ru-RU" sz="4000" dirty="0">
              <a:solidFill>
                <a:srgbClr val="C00000"/>
              </a:solidFill>
            </a:endParaRPr>
          </a:p>
          <a:p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5615585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sz="4400" dirty="0"/>
              <a:t>В нашей стране Олимпийские игры проводились один раз- в 1980 году в Москве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гим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172400" y="580526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0771218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7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im6-tub-ru.yandex.net/i?id=92483918-34-72&amp;n=21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76672"/>
            <a:ext cx="5328592" cy="511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1198927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7560840" cy="4569688"/>
          </a:xfrm>
        </p:spPr>
        <p:txBody>
          <a:bodyPr>
            <a:noAutofit/>
          </a:bodyPr>
          <a:lstStyle/>
          <a:p>
            <a:pPr marL="365760" lvl="1" indent="0">
              <a:buNone/>
            </a:pPr>
            <a:r>
              <a:rPr lang="ru-RU" sz="4000" dirty="0"/>
              <a:t>Обойдя другие города российский город-курорт Сочи завоевал право проведения Зимней Олимпиады в 2014 году.</a:t>
            </a:r>
          </a:p>
        </p:txBody>
      </p:sp>
    </p:spTree>
    <p:extLst>
      <p:ext uri="{BB962C8B-B14F-4D97-AF65-F5344CB8AC3E}">
        <p14:creationId xmlns="" xmlns:p14="http://schemas.microsoft.com/office/powerpoint/2010/main" val="124101011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Картинки на тему олимпиады в Сочи 2014 (10 шт.)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7577954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0928205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352928" cy="456968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400" u="sng" dirty="0"/>
              <a:t>Есть на юге город </a:t>
            </a:r>
            <a:r>
              <a:rPr lang="ru-RU" sz="4400" u="sng" dirty="0" smtClean="0"/>
              <a:t>Сочи -</a:t>
            </a:r>
            <a:endParaRPr lang="ru-RU" sz="4400" dirty="0"/>
          </a:p>
          <a:p>
            <a:pPr marL="45720" indent="0">
              <a:buNone/>
            </a:pPr>
            <a:r>
              <a:rPr lang="ru-RU" sz="4400" u="sng" dirty="0"/>
              <a:t> </a:t>
            </a:r>
            <a:r>
              <a:rPr lang="ru-RU" sz="4400" u="sng" dirty="0" smtClean="0"/>
              <a:t>Солнечный, </a:t>
            </a:r>
            <a:r>
              <a:rPr lang="ru-RU" sz="4400" u="sng" dirty="0"/>
              <a:t>красивый.</a:t>
            </a:r>
            <a:endParaRPr lang="ru-RU" sz="4400" dirty="0"/>
          </a:p>
          <a:p>
            <a:pPr marL="45720" indent="0">
              <a:buNone/>
            </a:pPr>
            <a:r>
              <a:rPr lang="ru-RU" sz="4400" u="sng" dirty="0"/>
              <a:t> И вся Россия будет </a:t>
            </a:r>
            <a:r>
              <a:rPr lang="ru-RU" sz="4400" u="sng" dirty="0" smtClean="0"/>
              <a:t>рада,</a:t>
            </a:r>
          </a:p>
          <a:p>
            <a:pPr marL="45720" indent="0">
              <a:buNone/>
            </a:pPr>
            <a:r>
              <a:rPr lang="ru-RU" sz="4400" u="sng" dirty="0" smtClean="0"/>
              <a:t>Что </a:t>
            </a:r>
            <a:r>
              <a:rPr lang="ru-RU" sz="4400" u="sng" dirty="0"/>
              <a:t>там пройдёт Олимпиада</a:t>
            </a:r>
            <a:r>
              <a:rPr lang="ru-RU" sz="4400" u="sng" dirty="0" smtClean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="" xmlns:p14="http://schemas.microsoft.com/office/powerpoint/2010/main" val="276458922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424936" cy="4785712"/>
          </a:xfrm>
        </p:spPr>
        <p:txBody>
          <a:bodyPr>
            <a:normAutofit/>
          </a:bodyPr>
          <a:lstStyle/>
          <a:p>
            <a:pPr marL="45720" indent="0">
              <a:lnSpc>
                <a:spcPct val="150000"/>
              </a:lnSpc>
              <a:buNone/>
            </a:pPr>
            <a:r>
              <a:rPr lang="ru-RU" sz="4400" b="1" dirty="0"/>
              <a:t>Мы наш праздник завершаем.</a:t>
            </a:r>
            <a:br>
              <a:rPr lang="ru-RU" sz="4400" b="1" dirty="0"/>
            </a:br>
            <a:r>
              <a:rPr lang="ru-RU" sz="4400" b="1" dirty="0"/>
              <a:t>Всем «спасибо» говорим!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ru-RU" sz="4400" b="1" dirty="0"/>
              <a:t>Сочи ждёт Олимпиаду.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ru-RU" sz="4400" b="1" dirty="0"/>
              <a:t>Мы в финале победим!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2394226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Песни про Олимпиаду 2014 в Сочи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764704"/>
            <a:ext cx="756084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3777753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352928" cy="590465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400" dirty="0" smtClean="0"/>
              <a:t> </a:t>
            </a: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Олимпийские </a:t>
            </a:r>
            <a:r>
              <a:rPr lang="ru-RU" sz="4400" dirty="0">
                <a:solidFill>
                  <a:schemeClr val="accent5">
                    <a:lumMod val="75000"/>
                  </a:schemeClr>
                </a:solidFill>
              </a:rPr>
              <a:t>игры – важнейшее событие в международной спортивной жизни. </a:t>
            </a: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4400" dirty="0">
                <a:solidFill>
                  <a:schemeClr val="accent5">
                    <a:lumMod val="75000"/>
                  </a:schemeClr>
                </a:solidFill>
              </a:rPr>
              <a:t>Первые Олимпийские игры состоялись в 776 году до н.э. Родиной игр является Древняя </a:t>
            </a: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Греция</a:t>
            </a:r>
            <a:r>
              <a:rPr lang="ru-RU" sz="4400" dirty="0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ru-RU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349595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8136904" cy="597666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4000" b="1" i="1" u="sng" dirty="0"/>
              <a:t>В старину, в античном мире,</a:t>
            </a:r>
            <a:endParaRPr lang="ru-RU" sz="4000" dirty="0"/>
          </a:p>
          <a:p>
            <a:pPr marL="45720" indent="0">
              <a:buNone/>
            </a:pPr>
            <a:r>
              <a:rPr lang="ru-RU" sz="4000" b="1" i="1" u="sng" dirty="0"/>
              <a:t>26 веков назад</a:t>
            </a:r>
            <a:endParaRPr lang="ru-RU" sz="4000" dirty="0"/>
          </a:p>
          <a:p>
            <a:pPr marL="45720" indent="0">
              <a:buNone/>
            </a:pPr>
            <a:r>
              <a:rPr lang="ru-RU" sz="4000" b="1" i="1" u="sng" dirty="0"/>
              <a:t>Города не жили в мире,</a:t>
            </a:r>
            <a:endParaRPr lang="ru-RU" sz="4000" dirty="0"/>
          </a:p>
          <a:p>
            <a:pPr marL="45720" indent="0">
              <a:buNone/>
            </a:pPr>
            <a:r>
              <a:rPr lang="ru-RU" sz="4000" b="1" i="1" u="sng" dirty="0"/>
              <a:t>Шел войной на брата брат.</a:t>
            </a:r>
            <a:endParaRPr lang="ru-RU" sz="4000" dirty="0"/>
          </a:p>
          <a:p>
            <a:pPr marL="45720" indent="0">
              <a:buNone/>
            </a:pPr>
            <a:r>
              <a:rPr lang="ru-RU" sz="4000" b="1" i="1" u="sng" dirty="0"/>
              <a:t>И мудрейшие решили:</a:t>
            </a:r>
            <a:endParaRPr lang="ru-RU" sz="4000" dirty="0"/>
          </a:p>
          <a:p>
            <a:pPr marL="45720" indent="0">
              <a:buNone/>
            </a:pPr>
            <a:r>
              <a:rPr lang="ru-RU" sz="4000" b="1" i="1" u="sng" dirty="0"/>
              <a:t>Ссоры вечные страшны,</a:t>
            </a:r>
            <a:endParaRPr lang="ru-RU" sz="4000" dirty="0"/>
          </a:p>
          <a:p>
            <a:pPr marL="45720" indent="0">
              <a:buNone/>
            </a:pPr>
            <a:r>
              <a:rPr lang="ru-RU" sz="4000" b="1" i="1" u="sng" dirty="0"/>
              <a:t>Можно в смелости и силе</a:t>
            </a:r>
            <a:endParaRPr lang="ru-RU" sz="4000" dirty="0"/>
          </a:p>
          <a:p>
            <a:pPr marL="45720" indent="0">
              <a:buNone/>
            </a:pPr>
            <a:r>
              <a:rPr lang="ru-RU" sz="4000" b="1" i="1" u="sng" dirty="0"/>
              <a:t>Состязаться без войны!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6365299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8352928" cy="592299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b="1" i="1" u="sng" dirty="0"/>
              <a:t>Пусть в Олимпию прибудет,</a:t>
            </a:r>
            <a:endParaRPr lang="ru-RU" sz="4000" dirty="0"/>
          </a:p>
          <a:p>
            <a:pPr marL="45720" indent="0">
              <a:buNone/>
            </a:pPr>
            <a:r>
              <a:rPr lang="ru-RU" sz="4000" b="1" i="1" u="sng" dirty="0"/>
              <a:t>Кто отважен и силен;</a:t>
            </a:r>
            <a:endParaRPr lang="ru-RU" sz="4000" dirty="0"/>
          </a:p>
          <a:p>
            <a:pPr marL="45720" indent="0">
              <a:buNone/>
            </a:pPr>
            <a:r>
              <a:rPr lang="ru-RU" sz="4000" b="1" i="1" u="sng" dirty="0"/>
              <a:t>Для сражений мирных будет</a:t>
            </a:r>
            <a:endParaRPr lang="ru-RU" sz="4000" dirty="0"/>
          </a:p>
          <a:p>
            <a:pPr marL="45720" indent="0">
              <a:buNone/>
            </a:pPr>
            <a:r>
              <a:rPr lang="ru-RU" sz="4000" b="1" i="1" u="sng" dirty="0"/>
              <a:t>Полем боя стадион!</a:t>
            </a:r>
            <a:endParaRPr lang="ru-RU" sz="4000" dirty="0"/>
          </a:p>
          <a:p>
            <a:pPr marL="45720" indent="0">
              <a:buNone/>
            </a:pPr>
            <a:r>
              <a:rPr lang="ru-RU" sz="4000" b="1" i="1" u="sng" dirty="0"/>
              <a:t>Был простой венок зеленый</a:t>
            </a:r>
            <a:endParaRPr lang="ru-RU" sz="4000" dirty="0"/>
          </a:p>
          <a:p>
            <a:pPr marL="45720" indent="0">
              <a:buNone/>
            </a:pPr>
            <a:r>
              <a:rPr lang="ru-RU" sz="4000" b="1" i="1" u="sng" dirty="0"/>
              <a:t>Из оливковых ветвей</a:t>
            </a:r>
            <a:endParaRPr lang="ru-RU" sz="4000" dirty="0"/>
          </a:p>
          <a:p>
            <a:pPr marL="45720" indent="0">
              <a:buNone/>
            </a:pPr>
            <a:r>
              <a:rPr lang="ru-RU" sz="4000" b="1" i="1" u="sng" dirty="0" err="1"/>
              <a:t>Драгоценней</a:t>
            </a:r>
            <a:r>
              <a:rPr lang="ru-RU" sz="4000" b="1" i="1" u="sng" dirty="0"/>
              <a:t>, чем короны</a:t>
            </a:r>
            <a:endParaRPr lang="ru-RU" sz="4000" dirty="0"/>
          </a:p>
          <a:p>
            <a:pPr marL="45720" indent="0">
              <a:buNone/>
            </a:pPr>
            <a:r>
              <a:rPr lang="ru-RU" sz="4000" b="1" i="1" u="sng" dirty="0"/>
              <a:t>Всех воинственных царей</a:t>
            </a:r>
            <a:endParaRPr lang="ru-RU" sz="4000" dirty="0"/>
          </a:p>
        </p:txBody>
      </p:sp>
    </p:spTree>
    <p:extLst>
      <p:ext uri="{BB962C8B-B14F-4D97-AF65-F5344CB8AC3E}">
        <p14:creationId xmlns="" xmlns:p14="http://schemas.microsoft.com/office/powerpoint/2010/main" val="274886392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8136904" cy="5904656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ru-RU" sz="6400" b="1" i="1" u="sng" dirty="0"/>
              <a:t>Потому что не воитель</a:t>
            </a:r>
            <a:endParaRPr lang="ru-RU" sz="6400" dirty="0"/>
          </a:p>
          <a:p>
            <a:pPr marL="45720" indent="0">
              <a:buNone/>
            </a:pPr>
            <a:r>
              <a:rPr lang="ru-RU" sz="6400" b="1" i="1" u="sng" dirty="0"/>
              <a:t>Получал венок такой,</a:t>
            </a:r>
            <a:endParaRPr lang="ru-RU" sz="6400" dirty="0"/>
          </a:p>
          <a:p>
            <a:pPr marL="45720" indent="0">
              <a:buNone/>
            </a:pPr>
            <a:r>
              <a:rPr lang="ru-RU" sz="6400" b="1" i="1" u="sng" dirty="0"/>
              <a:t>А достойный победитель</a:t>
            </a:r>
            <a:endParaRPr lang="ru-RU" sz="6400" dirty="0"/>
          </a:p>
          <a:p>
            <a:pPr marL="45720" indent="0">
              <a:buNone/>
            </a:pPr>
            <a:r>
              <a:rPr lang="ru-RU" sz="6400" b="1" i="1" u="sng" dirty="0"/>
              <a:t>И действительно герой.</a:t>
            </a:r>
            <a:endParaRPr lang="ru-RU" sz="6400" dirty="0"/>
          </a:p>
          <a:p>
            <a:pPr marL="45720" indent="0">
              <a:buNone/>
            </a:pPr>
            <a:r>
              <a:rPr lang="ru-RU" sz="6400" b="1" i="1" u="sng" dirty="0"/>
              <a:t>Не хотел он сеять горе,</a:t>
            </a:r>
            <a:endParaRPr lang="ru-RU" sz="6400" dirty="0"/>
          </a:p>
          <a:p>
            <a:pPr marL="45720" indent="0">
              <a:buNone/>
            </a:pPr>
            <a:r>
              <a:rPr lang="ru-RU" sz="6400" b="1" i="1" u="sng" dirty="0"/>
              <a:t>Побежденному грозя:</a:t>
            </a:r>
            <a:endParaRPr lang="ru-RU" sz="6400" dirty="0"/>
          </a:p>
          <a:p>
            <a:pPr marL="45720" indent="0">
              <a:buNone/>
            </a:pPr>
            <a:r>
              <a:rPr lang="ru-RU" sz="6400" b="1" i="1" u="sng" dirty="0"/>
              <a:t>Для него в спортивном споре</a:t>
            </a:r>
            <a:endParaRPr lang="ru-RU" sz="6400" dirty="0"/>
          </a:p>
          <a:p>
            <a:pPr marL="45720" indent="0">
              <a:buNone/>
            </a:pPr>
            <a:r>
              <a:rPr lang="ru-RU" sz="6400" b="1" i="1" u="sng" dirty="0"/>
              <a:t>Все соперники – друзья</a:t>
            </a:r>
            <a:r>
              <a:rPr lang="ru-RU" sz="6400" dirty="0"/>
              <a:t>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9840235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4797152"/>
            <a:ext cx="7478216" cy="1008112"/>
          </a:xfrm>
        </p:spPr>
        <p:txBody>
          <a:bodyPr/>
          <a:lstStyle/>
          <a:p>
            <a:pPr algn="ctr">
              <a:buNone/>
            </a:pPr>
            <a:r>
              <a:rPr lang="ru-RU" u="sng" dirty="0" smtClean="0">
                <a:solidFill>
                  <a:schemeClr val="tx1"/>
                </a:solidFill>
              </a:rPr>
              <a:t>1 конкурс 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«Представление команд»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Объект 3" descr="http://www.kazved.ru/uploadimg/64540_15521_fd90f8.jpg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548680"/>
            <a:ext cx="669674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15959803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270</TotalTime>
  <Words>635</Words>
  <Application>Microsoft Office PowerPoint</Application>
  <PresentationFormat>Экран (4:3)</PresentationFormat>
  <Paragraphs>99</Paragraphs>
  <Slides>46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Воздушный поток</vt:lpstr>
      <vt:lpstr>«От Древней Греции   до Сочи      2014»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1 конкурс «Представление команд»</vt:lpstr>
      <vt:lpstr>Слайд 10</vt:lpstr>
      <vt:lpstr>Слайд 11</vt:lpstr>
      <vt:lpstr>Хоккей </vt:lpstr>
      <vt:lpstr>Лыжные гонки </vt:lpstr>
      <vt:lpstr>Коньками </vt:lpstr>
      <vt:lpstr>Санки </vt:lpstr>
      <vt:lpstr>Бобслей </vt:lpstr>
      <vt:lpstr>Фристайл </vt:lpstr>
      <vt:lpstr>Конькобежец </vt:lpstr>
      <vt:lpstr>Биатлонист 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«Не зевай» 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«От Древней Греции до Сочи      2014»</dc:title>
  <dc:creator>Comp</dc:creator>
  <cp:lastModifiedBy>Павел Хроменок</cp:lastModifiedBy>
  <cp:revision>27</cp:revision>
  <dcterms:created xsi:type="dcterms:W3CDTF">2013-10-13T07:29:02Z</dcterms:created>
  <dcterms:modified xsi:type="dcterms:W3CDTF">2014-10-25T16:41:08Z</dcterms:modified>
</cp:coreProperties>
</file>