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4" r:id="rId6"/>
    <p:sldId id="262" r:id="rId7"/>
    <p:sldId id="263" r:id="rId8"/>
    <p:sldId id="265" r:id="rId9"/>
    <p:sldId id="266" r:id="rId10"/>
    <p:sldId id="259" r:id="rId11"/>
    <p:sldId id="258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48"/>
    <a:srgbClr val="4B4B4B"/>
    <a:srgbClr val="565656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FF1D-D38A-46DC-9B80-36283573B2CE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AC7-4903-4405-A2C0-A476C0C13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A956-9210-4709-9B22-D0D64C610B74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D2FE-F91E-4767-AF1F-3820F8C79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626C-C631-4A1E-A9CC-F772D7A9491D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0C49-0939-4542-A27D-A98C674B6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D3AF-D3ED-4F47-907C-B66BA4DE0829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F237-0F13-4880-8E5C-C2A018BF1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23E0-4F3D-4F0B-B5CA-0DDE96A4455E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1678-3D0A-4817-BB1C-6605B785B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F757-8582-4BB4-B644-7E4CDEFD6CBB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96D8-1643-4A84-8914-EB79D800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CC8E-B1E3-4531-B1E4-23DD266CCD89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F1C1-8707-4E7C-942E-CD66C44D1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1B296-B5C3-4CCD-A694-8DA81552A6BD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DD643-0F2B-4B0C-A0C1-A48F51C3B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4D5A-56F7-4FE6-9B3E-85458574293B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9AE8-AC27-44D4-BABA-A66560EE7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817A-D7BC-4E58-83D9-A4BEF2D19973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9580-2A0B-4345-A98B-5A0CB75CA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A5EC-14EC-49FB-8095-F53FA40ED7FC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CEF9-1216-4016-AC63-0A5982979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85EBD4-5B6F-4D53-B863-1B95CE566418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FF43CF-B875-47F0-9B5A-4792CF580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" TargetMode="External"/><Relationship Id="rId5" Type="http://schemas.openxmlformats.org/officeDocument/2006/relationships/hyperlink" Target="http://www.kakras.ru/interesn/kons.htm" TargetMode="External"/><Relationship Id="rId4" Type="http://schemas.openxmlformats.org/officeDocument/2006/relationships/hyperlink" Target="http://www.bibliofond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:\шаблоны для презентаций\KrugMaster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4214813"/>
            <a:ext cx="6843712" cy="23288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4B4B4B"/>
                </a:solidFill>
              </a:rPr>
              <a:t>Урок технологии в 8 классе</a:t>
            </a:r>
            <a:endParaRPr lang="en-US" sz="3600" b="1" smtClean="0">
              <a:solidFill>
                <a:srgbClr val="4B4B4B"/>
              </a:solidFill>
            </a:endParaRPr>
          </a:p>
          <a:p>
            <a:pPr eaLnBrk="1" hangingPunct="1"/>
            <a:r>
              <a:rPr lang="ru-RU" sz="2400" b="1" smtClean="0">
                <a:solidFill>
                  <a:srgbClr val="4B4B4B"/>
                </a:solidFill>
              </a:rPr>
              <a:t>Разработала учитель технологии </a:t>
            </a:r>
          </a:p>
          <a:p>
            <a:pPr eaLnBrk="1" hangingPunct="1"/>
            <a:r>
              <a:rPr lang="ru-RU" sz="2400" b="1" smtClean="0">
                <a:solidFill>
                  <a:srgbClr val="4B4B4B"/>
                </a:solidFill>
              </a:rPr>
              <a:t>МБОУ «СОШ №1» г. Шумерля</a:t>
            </a:r>
            <a:r>
              <a:rPr lang="ru-RU" sz="2800" b="1" smtClean="0">
                <a:solidFill>
                  <a:srgbClr val="4B4B4B"/>
                </a:solidFill>
              </a:rPr>
              <a:t> </a:t>
            </a:r>
          </a:p>
          <a:p>
            <a:pPr eaLnBrk="1" hangingPunct="1"/>
            <a:r>
              <a:rPr lang="ru-RU" sz="2800" b="1" smtClean="0">
                <a:solidFill>
                  <a:srgbClr val="4B4B4B"/>
                </a:solidFill>
              </a:rPr>
              <a:t>Фомина Вера Александровна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428992" y="357166"/>
            <a:ext cx="5715008" cy="3785652"/>
          </a:xfrm>
          <a:custGeom>
            <a:avLst/>
            <a:gdLst>
              <a:gd name="connsiteX0" fmla="*/ 0 w 9007594"/>
              <a:gd name="connsiteY0" fmla="*/ 0 h 1938992"/>
              <a:gd name="connsiteX1" fmla="*/ 9007594 w 9007594"/>
              <a:gd name="connsiteY1" fmla="*/ 0 h 1938992"/>
              <a:gd name="connsiteX2" fmla="*/ 9007594 w 9007594"/>
              <a:gd name="connsiteY2" fmla="*/ 1938992 h 1938992"/>
              <a:gd name="connsiteX3" fmla="*/ 0 w 9007594"/>
              <a:gd name="connsiteY3" fmla="*/ 1938992 h 1938992"/>
              <a:gd name="connsiteX4" fmla="*/ 0 w 9007594"/>
              <a:gd name="connsiteY4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594" h="1938992">
                <a:moveTo>
                  <a:pt x="0" y="0"/>
                </a:moveTo>
                <a:lnTo>
                  <a:pt x="9007594" y="0"/>
                </a:lnTo>
                <a:lnTo>
                  <a:pt x="9007594" y="1938992"/>
                </a:lnTo>
                <a:lnTo>
                  <a:pt x="0" y="193899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 flip="none" rotWithShape="1">
                  <a:gsLst>
                    <a:gs pos="0">
                      <a:srgbClr val="CC0099">
                        <a:shade val="30000"/>
                        <a:satMod val="115000"/>
                      </a:srgbClr>
                    </a:gs>
                    <a:gs pos="50000">
                      <a:srgbClr val="CC0099">
                        <a:shade val="67500"/>
                        <a:satMod val="115000"/>
                      </a:srgbClr>
                    </a:gs>
                    <a:gs pos="100000">
                      <a:srgbClr val="CC0099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</a:rPr>
              <a:t>Что такое «Е-шка»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 flip="none" rotWithShape="1">
                  <a:gsLst>
                    <a:gs pos="0">
                      <a:srgbClr val="CC0099">
                        <a:shade val="30000"/>
                        <a:satMod val="115000"/>
                      </a:srgbClr>
                    </a:gs>
                    <a:gs pos="50000">
                      <a:srgbClr val="CC0099">
                        <a:shade val="67500"/>
                        <a:satMod val="115000"/>
                      </a:srgbClr>
                    </a:gs>
                    <a:gs pos="100000">
                      <a:srgbClr val="CC0099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</a:rPr>
              <a:t>и с чем её едят?</a:t>
            </a:r>
          </a:p>
        </p:txBody>
      </p:sp>
      <p:pic>
        <p:nvPicPr>
          <p:cNvPr id="2053" name="Picture 5" descr="C:\Documents and Settings\Admin\Рабочий стол\для курсовой\a1770629cc9e75f64132e373ed64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3298041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Documents and Settings\Admin\Рабочий стол\для курсовой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42852"/>
            <a:ext cx="378621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2938" y="2786063"/>
            <a:ext cx="8072437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</a:rPr>
              <a:t>   Только за последние 30 лет потребление искусственных красителей возросло в 10 раз.  </a:t>
            </a:r>
          </a:p>
          <a:p>
            <a:pPr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</a:rPr>
              <a:t>   Ежегодно потребляется с продуктами несколько тысяч тонн красителей семи типов из каменноугольной смолы. </a:t>
            </a:r>
          </a:p>
          <a:p>
            <a:pPr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</a:rPr>
              <a:t>   Четыре красителя из семи провоцируют возникновение рака у подопытных животных.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5" y="500063"/>
            <a:ext cx="4714875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</a:t>
            </a:r>
            <a:r>
              <a:rPr lang="ru-RU" sz="2600" b="1" dirty="0">
                <a:solidFill>
                  <a:srgbClr val="480048"/>
                </a:solidFill>
                <a:latin typeface="+mn-lt"/>
              </a:rPr>
              <a:t>Многие медики и диетологи считают, что пищевые добавки, даже считающиеся безопасными, могут повлиять на наш организм совершенно неожиданным образом. </a:t>
            </a:r>
          </a:p>
          <a:p>
            <a:pPr>
              <a:defRPr/>
            </a:pPr>
            <a:r>
              <a:rPr lang="ru-RU" sz="2600" b="1" dirty="0">
                <a:solidFill>
                  <a:srgbClr val="480048"/>
                </a:solidFill>
                <a:latin typeface="+mn-lt"/>
              </a:rPr>
              <a:t>   По различным статистическим подсчётам, каждый человек только за один год съедает в среднем от 2 до 9 кг добавок «Е»</a:t>
            </a:r>
          </a:p>
        </p:txBody>
      </p:sp>
      <p:pic>
        <p:nvPicPr>
          <p:cNvPr id="4100" name="Picture 4" descr="C:\Documents and Settings\Admin\Рабочий стол\для курсовой\mcd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714356"/>
            <a:ext cx="373991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14313" y="357188"/>
            <a:ext cx="65722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Особо вредные и запрещённые пищевые добавки Е </a:t>
            </a:r>
          </a:p>
          <a:p>
            <a:pPr algn="ctr" eaLnBrk="0" hangingPunct="0"/>
            <a:r>
              <a:rPr lang="ru-RU" sz="28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(по сведениям INFO министерства здравоохранения РФ</a:t>
            </a:r>
            <a:r>
              <a:rPr lang="ru-RU" sz="28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)</a:t>
            </a:r>
            <a:endParaRPr lang="ru-RU" sz="2400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8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Е 102; Е 104; Е 110; Е 120; Е 121; Е 122; Е 123; Е 124; Е 127; Е 128; Е 129; Е 131; Е 132; Е 133; Е 142; Е 151; Е 153; Е 154; Е 155; Е 173; Е 174; Е 175; Е 180;</a:t>
            </a:r>
            <a:endParaRPr lang="ru-RU" sz="2400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8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Е 214; Е 215; Е 216; Е 217; Е 219; Е 226; Е 227; Е 230; Е 231; Е 233; Е 236; Е 237; Е 238; Е 239; Е 240; Е 249 ... Е 252; Е 296; Е 320; Е 321; Е 620; Е 621; Е 627; Е 631; Е 635;</a:t>
            </a:r>
            <a:endParaRPr lang="ru-RU" sz="2400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8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Е 924 а-b; Е 926; Е 951; Е 952; Е 954; Е 957.</a:t>
            </a:r>
            <a:endParaRPr lang="ru-RU" sz="4000">
              <a:solidFill>
                <a:srgbClr val="480048"/>
              </a:solidFill>
              <a:latin typeface="Calibri" pitchFamily="34" charset="0"/>
            </a:endParaRPr>
          </a:p>
        </p:txBody>
      </p:sp>
      <p:pic>
        <p:nvPicPr>
          <p:cNvPr id="35843" name="Picture 3" descr="C:\Documents and Settings\Admin\Рабочий стол\для курсовой\pishevie-dobavki-v-produktah-pita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7478" y="0"/>
            <a:ext cx="2836522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C:\Documents and Settings\Admin\Рабочий стол\для курсовой\eco-pro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4714884"/>
            <a:ext cx="3071834" cy="1997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500313" y="357188"/>
            <a:ext cx="664368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Безопасные  «Е-шки»</a:t>
            </a:r>
            <a:endParaRPr lang="ru-RU" sz="2800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Е100 - куркумин (краситель), может содержаться в порошке кэрри, соусах, готовых блюдах с рисом, варенье, кандированных фруктах, рыбных паштетах</a:t>
            </a:r>
            <a:endParaRPr lang="ru-RU" sz="2400" b="1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Е363 - янтарная кислота (подкислитель), содержится в десертах, супах, бульонах, сухих напитках</a:t>
            </a:r>
            <a:endParaRPr lang="ru-RU" sz="2400" b="1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Е504 - карбонат магния (разрыхлитель теста), может содержаться в сыре, жевательной резинке, пищевой соли</a:t>
            </a:r>
            <a:endParaRPr lang="ru-RU" sz="2400" b="1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Е957 - тауматин (подстластитель) может содержаться в мороженном, сухофруктах, жевательной резинке без сахара</a:t>
            </a:r>
            <a:endParaRPr lang="ru-RU" sz="2400" b="1">
              <a:solidFill>
                <a:srgbClr val="48004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50" y="857250"/>
            <a:ext cx="8572500" cy="2092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rgbClr val="480048"/>
                </a:solidFill>
                <a:latin typeface="+mn-lt"/>
              </a:rPr>
              <a:t>   Раньше названия пищевых добавок писали на этикетках продуктов полностью, но они занимали так много места, что в 1953 году, в Европе, решено было заменить полные названия химических пищевых добавок одной буквой с цифровыми кодами.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4438" y="320675"/>
            <a:ext cx="6357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  <a:t>Как найти Е-шки на упаковке</a:t>
            </a:r>
            <a:endParaRPr lang="ru-RU" sz="2800" dirty="0">
              <a:solidFill>
                <a:srgbClr val="480048"/>
              </a:solidFill>
              <a:latin typeface="+mn-lt"/>
            </a:endParaRPr>
          </a:p>
        </p:txBody>
      </p:sp>
      <p:pic>
        <p:nvPicPr>
          <p:cNvPr id="15364" name="Picture 4" descr="C:\Documents and Settings\Admin\Рабочий стол\для курсовой\20080508-100929-1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643314"/>
            <a:ext cx="3810025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50" y="2857500"/>
            <a:ext cx="4786313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480048"/>
                </a:solidFill>
              </a:rPr>
              <a:t>    </a:t>
            </a:r>
            <a:r>
              <a:rPr lang="ru-RU" sz="2600" b="1" dirty="0">
                <a:solidFill>
                  <a:srgbClr val="480048"/>
                </a:solidFill>
                <a:latin typeface="+mn-lt"/>
              </a:rPr>
              <a:t>Индексом Е (от Europe) в рамках Европейского сообщества принято обозначать наличие в продукте питания любых пищевых добавок, идентифицированных согласно Международной системе классификации (INS)</a:t>
            </a:r>
            <a:endParaRPr lang="ru-RU" sz="2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 descr="C:\Documents and Settings\Admin\Рабочий стол\для курсовой\2211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313" y="1598613"/>
            <a:ext cx="8501062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0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-     </a:t>
            </a:r>
            <a:r>
              <a:rPr lang="ru-RU" sz="22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Внимательней читайте надписи на этикетках. </a:t>
            </a:r>
            <a:endParaRPr lang="ru-RU" sz="2200" b="1">
              <a:solidFill>
                <a:srgbClr val="480048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2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- Не покупайте продукты неизвестных вам производителей, особенно импортных, а также слишком яркие, остро и раздражительно пахнущие, с необычным вкусом.</a:t>
            </a:r>
            <a:endParaRPr lang="ru-RU" sz="2200" b="1">
              <a:solidFill>
                <a:srgbClr val="480048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2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- Старайтесь не перекусывать в забегаловках и кафе быстрого питания. Пищу там зачастую готовят из не совсем качественных продуктов.</a:t>
            </a:r>
            <a:endParaRPr lang="ru-RU" sz="2200" b="1">
              <a:solidFill>
                <a:srgbClr val="480048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2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- Отправляясь в магазин, не поленитесь взять с собой список пищевых добавок «Е», чтобы выбрать безопасные продукты /см. Приложение/.</a:t>
            </a:r>
            <a:endParaRPr lang="ru-RU" sz="2200" b="1">
              <a:solidFill>
                <a:srgbClr val="480048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2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- Не покупайте продукты с большим сроком хранения, указанным на этикетке – это признак того, что там много консервантов.</a:t>
            </a:r>
            <a:endParaRPr lang="ru-RU" sz="2200" b="1">
              <a:solidFill>
                <a:srgbClr val="480048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2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- Употребляйте экологически чистые продукты – свежие сырые овощи, фрукты и ягоды.</a:t>
            </a:r>
            <a:endParaRPr lang="ru-RU" sz="2200" b="1">
              <a:solidFill>
                <a:srgbClr val="480048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" y="428625"/>
            <a:ext cx="65008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</a:rPr>
              <a:t>Как приобрести безопасные продукты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42938" y="428625"/>
            <a:ext cx="54292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6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Помните, что наше здоровье важно не только нам самим, но и нашим близким, а производителям продуктов питания нужно как можно большее количество потребителей, обеспечивающих им постоянную прибыль.</a:t>
            </a:r>
            <a:endParaRPr lang="ru-RU" sz="2600" b="1">
              <a:solidFill>
                <a:srgbClr val="480048"/>
              </a:solidFill>
              <a:latin typeface="Calibri" pitchFamily="34" charset="0"/>
            </a:endParaRPr>
          </a:p>
        </p:txBody>
      </p:sp>
      <p:pic>
        <p:nvPicPr>
          <p:cNvPr id="39939" name="Picture 3" descr="C:\Documents and Settings\Admin\Рабочий стол\для курсовой\big_774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357561"/>
            <a:ext cx="5453085" cy="3294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C:\Documents and Settings\Admin\Рабочий стол\для курсовой\4-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336" y="3429000"/>
            <a:ext cx="4183349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5750" y="550863"/>
            <a:ext cx="8572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1200" b="1">
                <a:cs typeface="Times New Roman" pitchFamily="18" charset="0"/>
              </a:rPr>
              <a:t>1</a:t>
            </a:r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.  Лукин Н.Д. Пищевые добавки на основе сахаристых крахмалопродуктов // Пищевая промышленность. — 1996. — №6. — С. 14.</a:t>
            </a:r>
          </a:p>
          <a:p>
            <a:pPr eaLnBrk="0" hangingPunct="0"/>
            <a:r>
              <a:rPr lang="ru-RU" sz="1500" b="1" i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2.  </a:t>
            </a:r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Нечаев А. П., Смирнов Е. В. Пищевые ароматизаторы // Пищевые ингредиенты (сырье и добавки). — 2000. - № 2. - С. 8</a:t>
            </a:r>
          </a:p>
          <a:p>
            <a:pPr eaLnBrk="0" hangingPunct="0"/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3.  Нечаев А. П., Болотов В. М. Пищевые красители. Пищевые ингредиенты (сырье и добавки).- М.:2001. -214с.</a:t>
            </a:r>
          </a:p>
          <a:p>
            <a:pPr eaLnBrk="0" hangingPunct="0"/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4.  .Орещенко А. В. Берестень А. Ф. О пищевых добавках и продуктах питания // Пищевая промышленность. — 1996. — № 6. — С. 4.</a:t>
            </a:r>
          </a:p>
          <a:p>
            <a:pPr eaLnBrk="0" hangingPunct="0"/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5.  Патяковский В. М. Гигиенические основы питания и экспертизы продовольственных товаров. — Новосибирск: Издательство Новосибирского Университета, 1999. -431с.</a:t>
            </a:r>
          </a:p>
          <a:p>
            <a:pPr eaLnBrk="0" hangingPunct="0"/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6.  Патрушев М.В., Возняк М.В. Партнеры и конкуренты // Лабораториум. — 2004. — №6.19</a:t>
            </a:r>
          </a:p>
          <a:p>
            <a:pPr eaLnBrk="0" hangingPunct="0"/>
            <a:r>
              <a:rPr lang="ru-RU" sz="15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7.  Скурихин И. А., Нечаев А. П. Все о пище с точки зрения химика. — М.: Высшая школа. 1991.-286с.</a:t>
            </a:r>
            <a:endParaRPr lang="ru-RU" sz="1500" b="1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429000"/>
            <a:ext cx="4572000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При работе над курсовой были использованы материалы со следующих сайтов:</a:t>
            </a:r>
            <a:endParaRPr lang="ru-RU">
              <a:solidFill>
                <a:srgbClr val="480048"/>
              </a:solidFill>
              <a:latin typeface="Calibri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>
                <a:solidFill>
                  <a:srgbClr val="480048"/>
                </a:solidFill>
                <a:ea typeface="Calibri" pitchFamily="34" charset="0"/>
                <a:cs typeface="Times New Roman" pitchFamily="18" charset="0"/>
                <a:hlinkClick r:id="rId4"/>
              </a:rPr>
              <a:t>http:// 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www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.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kakras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.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ru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/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interesn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/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kons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.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  <a:hlinkClick r:id="rId5"/>
              </a:rPr>
              <a:t>htm</a:t>
            </a:r>
            <a:endParaRPr lang="ru-RU">
              <a:solidFill>
                <a:srgbClr val="48004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>
                <a:solidFill>
                  <a:srgbClr val="480048"/>
                </a:solidFill>
                <a:ea typeface="Calibri" pitchFamily="34" charset="0"/>
                <a:cs typeface="Times New Roman" pitchFamily="18" charset="0"/>
                <a:hlinkClick r:id="rId4"/>
              </a:rPr>
              <a:t>http:// 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</a:rPr>
              <a:t>www.dieta.ru </a:t>
            </a:r>
            <a:endParaRPr lang="ru-RU">
              <a:solidFill>
                <a:srgbClr val="48004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</a:rPr>
              <a:t>health.mpei.ac.ru/conserv.htm</a:t>
            </a:r>
            <a:endParaRPr lang="ru-RU">
              <a:solidFill>
                <a:srgbClr val="48004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>
                <a:solidFill>
                  <a:srgbClr val="480048"/>
                </a:solidFill>
                <a:ea typeface="Calibri" pitchFamily="34" charset="0"/>
                <a:cs typeface="Times New Roman" pitchFamily="18" charset="0"/>
                <a:hlinkClick r:id="rId4"/>
              </a:rPr>
              <a:t>http:// </a:t>
            </a:r>
            <a:r>
              <a:rPr lang="en-US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</a:rPr>
              <a:t>www.inmoment.ru/beauty/health-body/supplements.html</a:t>
            </a:r>
            <a:endParaRPr lang="ru-RU">
              <a:solidFill>
                <a:srgbClr val="48004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>
                <a:solidFill>
                  <a:srgbClr val="480048"/>
                </a:solidFill>
                <a:ea typeface="Calibri" pitchFamily="34" charset="0"/>
                <a:cs typeface="Times New Roman" pitchFamily="18" charset="0"/>
                <a:hlinkClick r:id="rId4"/>
              </a:rPr>
              <a:t>http:// </a:t>
            </a: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Arial" charset="0"/>
              </a:rPr>
              <a:t>www.aspirantura.spb.ru</a:t>
            </a:r>
            <a:endParaRPr lang="ru-RU">
              <a:solidFill>
                <a:srgbClr val="48004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http://www.bibliofond.ru</a:t>
            </a:r>
            <a:endParaRPr lang="ru-RU">
              <a:solidFill>
                <a:srgbClr val="48004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>
                <a:solidFill>
                  <a:srgbClr val="480048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http://ru.wikipedia.org</a:t>
            </a:r>
            <a:endParaRPr lang="ru-RU">
              <a:solidFill>
                <a:srgbClr val="480048"/>
              </a:solidFill>
              <a:latin typeface="Calibri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928813" y="138113"/>
            <a:ext cx="5000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  <a:t>Библиография</a:t>
            </a:r>
            <a:endParaRPr lang="ru-RU" sz="3200" dirty="0">
              <a:solidFill>
                <a:srgbClr val="48004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C:\Documents and Settings\Admin\Рабочий стол\для курсовой\kolba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4013200"/>
            <a:ext cx="2976563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2285992"/>
            <a:ext cx="291496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1285875"/>
            <a:ext cx="8286750" cy="1143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Ознакомить обучающихся с пищевыми добавками и их действием на организм человека.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57166"/>
            <a:ext cx="43967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урока:</a:t>
            </a: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428625" y="3143250"/>
            <a:ext cx="70008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b="1">
                <a:solidFill>
                  <a:srgbClr val="480048"/>
                </a:solidFill>
              </a:rPr>
              <a:t>Выяснить, для чего используются пищевые добавки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b="1">
                <a:solidFill>
                  <a:srgbClr val="480048"/>
                </a:solidFill>
              </a:rPr>
              <a:t>Выявить виды пищевых добавок по способу производства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b="1">
                <a:solidFill>
                  <a:srgbClr val="480048"/>
                </a:solidFill>
              </a:rPr>
              <a:t>Составить классификацию добавок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b="1">
                <a:solidFill>
                  <a:srgbClr val="480048"/>
                </a:solidFill>
              </a:rPr>
              <a:t>Выяснить действие пищевых добавок </a:t>
            </a:r>
          </a:p>
          <a:p>
            <a:pPr marL="342900" indent="-342900">
              <a:lnSpc>
                <a:spcPct val="150000"/>
              </a:lnSpc>
            </a:pPr>
            <a:r>
              <a:rPr lang="ru-RU" b="1">
                <a:solidFill>
                  <a:srgbClr val="480048"/>
                </a:solidFill>
              </a:rPr>
              <a:t>      на организм человека</a:t>
            </a:r>
          </a:p>
          <a:p>
            <a:pPr marL="342900" indent="-342900">
              <a:lnSpc>
                <a:spcPct val="150000"/>
              </a:lnSpc>
            </a:pPr>
            <a:r>
              <a:rPr lang="ru-RU" b="1">
                <a:solidFill>
                  <a:srgbClr val="480048"/>
                </a:solidFill>
              </a:rPr>
              <a:t>5.   Научиться находить пищевые добавки </a:t>
            </a:r>
          </a:p>
          <a:p>
            <a:pPr marL="342900" indent="-342900">
              <a:lnSpc>
                <a:spcPct val="150000"/>
              </a:lnSpc>
            </a:pPr>
            <a:r>
              <a:rPr lang="ru-RU" b="1">
                <a:solidFill>
                  <a:srgbClr val="480048"/>
                </a:solidFill>
              </a:rPr>
              <a:t>      на упаковке продукта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28625" y="500063"/>
            <a:ext cx="58578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  <a:t>    Изобилие красивых упаковок, иностранных названий и производителей - привели нас в состояние всеядности и беспечности. И мало кто задается вопросом - откуда такое изобилие?</a:t>
            </a:r>
          </a:p>
          <a:p>
            <a:pPr eaLnBrk="0" hangingPunct="0">
              <a:defRPr/>
            </a:pPr>
            <a:r>
              <a:rPr lang="ru-RU" sz="28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  <a:t>   Как могут продукты питания сохраниться до 3-х месяцев, а некоторые и больше и не портиться?</a:t>
            </a:r>
            <a:br>
              <a:rPr lang="ru-RU" sz="28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  <a:t>   Что за фокус?</a:t>
            </a:r>
            <a:endParaRPr lang="ru-RU" sz="2000" b="1" dirty="0">
              <a:solidFill>
                <a:srgbClr val="480048"/>
              </a:solidFill>
              <a:latin typeface="+mn-lt"/>
            </a:endParaRPr>
          </a:p>
        </p:txBody>
      </p:sp>
      <p:pic>
        <p:nvPicPr>
          <p:cNvPr id="4100" name="Picture 4" descr="C:\Documents and Settings\Admin\Рабочий стол\для курсовой\000e2ab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5" y="4071938"/>
            <a:ext cx="4113213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Documents and Settings\Admin\Рабочий стол\для курсовой\1267481413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072074"/>
            <a:ext cx="4500562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357438" y="357188"/>
            <a:ext cx="6357937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6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Основные цели введения пищевых добавок предусматривают:</a:t>
            </a:r>
          </a:p>
          <a:p>
            <a:pPr algn="ctr" eaLnBrk="0" hangingPunct="0"/>
            <a:endParaRPr lang="ru-RU" sz="2400">
              <a:solidFill>
                <a:srgbClr val="480048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1. Совершенствование технологии подготовки и переработки пищевого сырья, изготовления, фасовки, транспортировки и хранения продуктов питания. .</a:t>
            </a:r>
          </a:p>
          <a:p>
            <a:pPr algn="just" eaLnBrk="0" hangingPunct="0"/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2. Сохранение природных качеств пищевого продукта;</a:t>
            </a:r>
          </a:p>
          <a:p>
            <a:pPr algn="just" eaLnBrk="0" hangingPunct="0"/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  3. Улучшение органолептических свойств или структуры пищевых продуктов и увеличение их стабильности при хранении.</a:t>
            </a:r>
            <a:endParaRPr lang="ru-RU" sz="3600">
              <a:solidFill>
                <a:srgbClr val="48004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50" y="1714500"/>
            <a:ext cx="850106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</a:t>
            </a:r>
            <a:r>
              <a:rPr lang="ru-RU" sz="2400" dirty="0">
                <a:solidFill>
                  <a:srgbClr val="480048"/>
                </a:solidFill>
                <a:latin typeface="+mn-lt"/>
              </a:rPr>
              <a:t>   Они используются для того, чтобы придать продуктам те или иные качества: для усиления вкуса, улучшения питательной ценности, замедления порчи, удлинения срока хранения, упрощения приготовления, или, как говорят специалисты в области пищевой промышленности – для того, чтобы добиться тех или иных технологических целей. 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85750" y="214313"/>
            <a:ext cx="8501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480048"/>
                </a:solidFill>
              </a:rPr>
              <a:t>   Пищевые добавки — это вещества, которые сознательно вносят в пищевые продукты для выполнения ими определенных функций.</a:t>
            </a:r>
            <a:r>
              <a:rPr lang="ru-RU" sz="2400">
                <a:solidFill>
                  <a:srgbClr val="480048"/>
                </a:solidFill>
              </a:rPr>
              <a:t> </a:t>
            </a:r>
            <a:endParaRPr lang="ru-RU" sz="2400"/>
          </a:p>
        </p:txBody>
      </p:sp>
      <p:pic>
        <p:nvPicPr>
          <p:cNvPr id="31747" name="Picture 3" descr="C:\Documents and Settings\Admin\Рабочий стол\для курсовой\produkty_v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00504"/>
            <a:ext cx="8143932" cy="2352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Admin\Рабочий стол\для курсовой\full_good_3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4714884"/>
            <a:ext cx="4214842" cy="1902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28625" y="1000125"/>
            <a:ext cx="714375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Натуральные добавки </a:t>
            </a:r>
            <a:r>
              <a:rPr lang="ru-RU" sz="2400" dirty="0">
                <a:solidFill>
                  <a:srgbClr val="480048"/>
                </a:solidFill>
                <a:latin typeface="+mn-lt"/>
              </a:rPr>
              <a:t>производят из природных веществ: специй, трав, овощей и фруктов, древесной коры, грибков, дрожжей, насекомых и т.д. </a:t>
            </a:r>
          </a:p>
          <a:p>
            <a:pPr algn="just"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Синтетические добавки </a:t>
            </a:r>
            <a:r>
              <a:rPr lang="ru-RU" sz="2400" dirty="0">
                <a:solidFill>
                  <a:srgbClr val="480048"/>
                </a:solidFill>
                <a:latin typeface="+mn-lt"/>
              </a:rPr>
              <a:t>производят искусственным способом. </a:t>
            </a:r>
          </a:p>
          <a:p>
            <a:pPr algn="just">
              <a:defRPr/>
            </a:pPr>
            <a:r>
              <a:rPr lang="ru-RU" sz="2400" dirty="0">
                <a:solidFill>
                  <a:srgbClr val="480048"/>
                </a:solidFill>
                <a:latin typeface="+mn-lt"/>
              </a:rPr>
              <a:t>   Тем не менее, различные химические вещества используются в процессе производства и первого, и второго вида добавок, поэтому натуральные вещества не всегда можно считать более приемлемыми для питания.</a:t>
            </a:r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285750" y="214313"/>
            <a:ext cx="67865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480048"/>
                </a:solidFill>
                <a:latin typeface="+mn-lt"/>
              </a:rPr>
              <a:t>Пищевые добавки бывают 2-х видов: натуральные и синтетические.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625" y="571500"/>
            <a:ext cx="8429625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</a:t>
            </a:r>
            <a:r>
              <a:rPr lang="ru-RU" sz="2600" b="1" dirty="0">
                <a:solidFill>
                  <a:srgbClr val="480048"/>
                </a:solidFill>
                <a:latin typeface="+mn-lt"/>
              </a:rPr>
              <a:t>Индекс Е специалисты отождествляют как со словом Европа, так и с аббревиатурами ЕС/ЕУ, которые в русском языке тоже начинаются с буквы Е, а также со словами </a:t>
            </a:r>
            <a:r>
              <a:rPr lang="ru-RU" sz="2600" b="1" dirty="0" err="1">
                <a:solidFill>
                  <a:srgbClr val="480048"/>
                </a:solidFill>
                <a:latin typeface="+mn-lt"/>
              </a:rPr>
              <a:t>ebsbar</a:t>
            </a:r>
            <a:r>
              <a:rPr lang="ru-RU" sz="2600" b="1" dirty="0">
                <a:solidFill>
                  <a:srgbClr val="480048"/>
                </a:solidFill>
                <a:latin typeface="+mn-lt"/>
              </a:rPr>
              <a:t>/</a:t>
            </a:r>
            <a:r>
              <a:rPr lang="ru-RU" sz="2600" b="1" dirty="0" err="1">
                <a:solidFill>
                  <a:srgbClr val="480048"/>
                </a:solidFill>
                <a:latin typeface="+mn-lt"/>
              </a:rPr>
              <a:t>edible</a:t>
            </a:r>
            <a:r>
              <a:rPr lang="ru-RU" sz="2600" b="1" dirty="0">
                <a:solidFill>
                  <a:srgbClr val="480048"/>
                </a:solidFill>
                <a:latin typeface="+mn-lt"/>
              </a:rPr>
              <a:t>, что в переводе на русский означает «съедобный». </a:t>
            </a:r>
          </a:p>
          <a:p>
            <a:pPr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</a:t>
            </a:r>
            <a:endParaRPr lang="ru-RU" sz="1600" b="1" dirty="0">
              <a:solidFill>
                <a:srgbClr val="480048"/>
              </a:solidFill>
              <a:latin typeface="+mn-lt"/>
            </a:endParaRPr>
          </a:p>
        </p:txBody>
      </p:sp>
      <p:pic>
        <p:nvPicPr>
          <p:cNvPr id="32770" name="Picture 2" descr="C:\Documents and Settings\Admin\Рабочий стол\для курсовой\pischevye_dobavki_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786058"/>
            <a:ext cx="3500430" cy="3331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714750" y="2571750"/>
            <a:ext cx="5143500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rgbClr val="480048"/>
                </a:solidFill>
                <a:latin typeface="+mn-lt"/>
              </a:rPr>
              <a:t>   Индекс Е в сочетании с трех- или четырехзначным номером — синоним и часть сложного наименования конкретного химического вещества, являющегося пищевой добавкой. </a:t>
            </a:r>
            <a:endParaRPr lang="ru-RU" sz="2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шаблоны для презентаций\Krug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57188" y="1857375"/>
            <a:ext cx="8429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— </a:t>
            </a:r>
            <a:r>
              <a:rPr lang="ru-RU" sz="2400" b="1" i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Вещества, улучшающие внешний вид пищевых продуктов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(красители, стабилизаторы окраски, отбеливатели)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— </a:t>
            </a:r>
            <a:r>
              <a:rPr lang="ru-RU" sz="2400" b="1" i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Вещества, регулирующие вкус продукта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(ароматизаторы, вкусовые добавки, подслащивающие вещества, кислоты и регуляторы кислотности)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— </a:t>
            </a:r>
            <a:r>
              <a:rPr lang="ru-RU" sz="2400" b="1" i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Вещества, регулирующие консистенцию и формирующие текстуру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(загустители, гелеобразователи, стабилизаторы, эмульгаторы и др.)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— </a:t>
            </a:r>
            <a:r>
              <a:rPr lang="ru-RU" sz="2400" b="1" i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Вещества, повышающие сохранность продуктов питания и увеличивающие сроки хранения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 (</a:t>
            </a:r>
            <a:r>
              <a:rPr lang="ru-RU" sz="2400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консерванты, антиоксиданты и др.)</a:t>
            </a:r>
            <a:r>
              <a:rPr lang="ru-RU" sz="2400" b="1">
                <a:solidFill>
                  <a:srgbClr val="480048"/>
                </a:solidFill>
                <a:latin typeface="Calibri" pitchFamily="34" charset="0"/>
                <a:cs typeface="Times New Roman" pitchFamily="18" charset="0"/>
              </a:rPr>
              <a:t>. </a:t>
            </a:r>
            <a:endParaRPr lang="ru-RU" sz="3600" b="1">
              <a:solidFill>
                <a:srgbClr val="480048"/>
              </a:solidFill>
              <a:latin typeface="Calibri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85750" y="642938"/>
            <a:ext cx="6326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rgbClr val="480048"/>
                </a:solidFill>
                <a:latin typeface="+mn-lt"/>
                <a:ea typeface="Calibri" pitchFamily="34" charset="0"/>
                <a:cs typeface="Times New Roman" pitchFamily="18" charset="0"/>
              </a:rPr>
              <a:t>Классификация пищевых добавок</a:t>
            </a:r>
            <a:endParaRPr lang="ru-RU" sz="4000" dirty="0">
              <a:solidFill>
                <a:srgbClr val="480048"/>
              </a:solidFill>
              <a:latin typeface="+mn-lt"/>
            </a:endParaRPr>
          </a:p>
        </p:txBody>
      </p:sp>
      <p:pic>
        <p:nvPicPr>
          <p:cNvPr id="34819" name="Picture 3" descr="C:\Documents and Settings\Admin\Рабочий стол\для курсовой\stop-sugar-cravings-nutritional-supplements-200X2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шаблоны для презентаций\Krug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88" y="428625"/>
            <a:ext cx="7929562" cy="4094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480048"/>
                </a:solidFill>
                <a:latin typeface="+mn-lt"/>
              </a:rPr>
              <a:t>   </a:t>
            </a:r>
            <a:r>
              <a:rPr lang="ru-RU" sz="2600" b="1" dirty="0">
                <a:solidFill>
                  <a:srgbClr val="480048"/>
                </a:solidFill>
                <a:latin typeface="+mn-lt"/>
              </a:rPr>
              <a:t>Исследования показали, что целый ряд пищевых добавок, при постоянном употреблении, в зависимости от индивидуального влияния, представляет серьезную угрозу здоровью. </a:t>
            </a:r>
          </a:p>
          <a:p>
            <a:pPr>
              <a:defRPr/>
            </a:pPr>
            <a:r>
              <a:rPr lang="ru-RU" sz="2600" b="1" dirty="0">
                <a:solidFill>
                  <a:srgbClr val="480048"/>
                </a:solidFill>
                <a:latin typeface="+mn-lt"/>
              </a:rPr>
              <a:t>   Большая часть искусственных красителей и ароматизаторов получена из синтетических химических веществ. Предполагается, что многие из этих продуктов токсичны для организма человека, и неизвестно, как они могут отразиться на здоровье в будущем.</a:t>
            </a:r>
          </a:p>
        </p:txBody>
      </p:sp>
      <p:pic>
        <p:nvPicPr>
          <p:cNvPr id="33793" name="Picture 1" descr="C:\Documents and Settings\Admin\Рабочий стол\для курсовой\12fc7a4b4c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1942"/>
            <a:ext cx="4170747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1144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24</cp:revision>
  <dcterms:created xsi:type="dcterms:W3CDTF">2011-11-15T15:10:54Z</dcterms:created>
  <dcterms:modified xsi:type="dcterms:W3CDTF">2014-10-08T17:55:04Z</dcterms:modified>
</cp:coreProperties>
</file>