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8"/>
  </p:notesMasterIdLst>
  <p:sldIdLst>
    <p:sldId id="257" r:id="rId2"/>
    <p:sldId id="315" r:id="rId3"/>
    <p:sldId id="303" r:id="rId4"/>
    <p:sldId id="341" r:id="rId5"/>
    <p:sldId id="295" r:id="rId6"/>
    <p:sldId id="335" r:id="rId7"/>
    <p:sldId id="336" r:id="rId8"/>
    <p:sldId id="337" r:id="rId9"/>
    <p:sldId id="334" r:id="rId10"/>
    <p:sldId id="340" r:id="rId11"/>
    <p:sldId id="331" r:id="rId12"/>
    <p:sldId id="293" r:id="rId13"/>
    <p:sldId id="263" r:id="rId14"/>
    <p:sldId id="290" r:id="rId15"/>
    <p:sldId id="299" r:id="rId16"/>
    <p:sldId id="28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6"/>
    <p:penClr>
      <a:srgbClr val="FF0000"/>
    </p:penClr>
  </p:showPr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08" autoAdjust="0"/>
  </p:normalViewPr>
  <p:slideViewPr>
    <p:cSldViewPr>
      <p:cViewPr varScale="1">
        <p:scale>
          <a:sx n="58" d="100"/>
          <a:sy n="5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76F2ADD-57EF-4012-AAE1-0A0CAD9FDA91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09D8B93-5E58-454C-83BD-25E8C8F22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FA2752-F2C0-4464-92A0-00A1B9D528CF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E737308-4EEF-4572-987D-276C57F97E78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37A9A4-C04C-481D-87C5-EBAF6D229B7B}" type="slidenum">
              <a:rPr lang="ru-RU" sz="1200"/>
              <a:pPr algn="r"/>
              <a:t>11</a:t>
            </a:fld>
            <a:endParaRPr lang="ru-RU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CC0B7AB-15A3-4564-B9A0-686C368B1625}" type="slidenum">
              <a:rPr lang="ru-RU" smtClean="0"/>
              <a:pPr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73FB03C-6444-4EDF-B3DB-8C9B2A062CFE}" type="slidenum">
              <a:rPr lang="ru-RU" smtClean="0"/>
              <a:pPr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F595804-FF92-4460-9F8F-C1F3CFD23EDE}" type="slidenum">
              <a:rPr lang="ru-RU" smtClean="0"/>
              <a:pPr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4712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712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A9209-9BA5-4440-96EC-C7810C29D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5B0A3-D5CD-44E1-9108-A82AED208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FF8F2-428C-4D94-A9FA-C69D214E0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99609-5BC2-419C-BFED-4B693C125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7BC81-1893-4435-B950-4D565ABB0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631EE-7DCA-492A-A9F6-8F458A2EC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BE244-45C4-4053-BFE4-BF09411EF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224E4-9BD7-4AB2-A385-B98E19D7C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0133A-4A8B-429E-91FA-62F52574F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4AE5A-6EDE-4F07-81AB-5C26C734D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67DEF-A2AD-47DF-BC52-EB59C97EB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4162A-0599-4C8A-8A47-7832214A0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7E3A7-86EF-4B52-B98D-4AD7001A0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8DCF0-57B1-4490-993E-88D4DB596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B744A-ABDE-41B5-9FF8-4F2EE6019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AE235-4CC3-4418-8B5A-0E0E2B64F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B7AB8-FC53-4574-9AE2-95918FC2B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608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608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608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608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608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608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608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609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609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609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609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609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609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609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609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609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609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610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610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610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610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4610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10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10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10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F73C259C-6F8E-443D-B5C2-1AB3C12D3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610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0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61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4" grpId="0"/>
      <p:bldP spid="46105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10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10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10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10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10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10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10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10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10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10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10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10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10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10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10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5;&#1088;&#1077;&#1079;&#1077;&#1085;&#1090;&#1072;&#1094;&#1080;&#1103;%20&#1040;&#1092;&#1075;&#1072;&#1085;&#1080;&#1089;&#1090;&#1072;&#1085;\&#1052;&#1080;&#1093;&#1072;&#1080;&#1083;%20&#1052;&#1091;&#1088;&#1086;&#1084;&#1086;&#1074;%20-%20&#1041;&#1086;&#1077;&#1074;&#1099;&#1084;%20&#1085;&#1072;&#1075;&#1088;&#1072;&#1078;&#1076;&#1072;&#1077;&#1090;&#1089;&#1103;%20&#1086;&#1088;&#1076;&#1077;&#1085;&#1086;&#1084;%20%20(audiopoisk.com).mp3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Velkin\&#1052;&#1086;&#1080;%20&#1076;&#1086;&#1082;&#1091;&#1084;&#1077;&#1085;&#1090;&#1099;\&#1052;&#1086;&#1103;%20&#1084;&#1091;&#1079;&#1099;&#1082;&#1072;\&#1053;&#1077;&#1080;&#1079;&#1074;&#1077;&#1089;&#1090;&#1085;&#1099;&#1081;%20&#1080;&#1089;&#1087;&#1086;&#1083;&#1085;&#1080;&#1090;&#1077;&#1083;&#1100;\&#1053;&#1077;&#1080;&#1079;&#1074;&#1077;&#1089;&#1090;&#1085;&#1099;&#1081;%20&#1076;&#1080;&#1089;&#1082;%20(21.06.2006%2023-06-58)\07%20&#1044;&#1086;&#1088;&#1086;&#1078;&#1082;&#1072;%207.wma" TargetMode="Externa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afganec.kharkov.ua/index.php/spravochnik/" TargetMode="External"/><Relationship Id="rId3" Type="http://schemas.openxmlformats.org/officeDocument/2006/relationships/notesSlide" Target="../notesSlides/notesSlide6.xml"/><Relationship Id="rId7" Type="http://schemas.openxmlformats.org/officeDocument/2006/relationships/hyperlink" Target="http://artofwar.ru/k/karelin_a_p/" TargetMode="External"/><Relationship Id="rId12" Type="http://schemas.openxmlformats.org/officeDocument/2006/relationships/hyperlink" Target="http://126avtobat.at.ua/index/0-6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hyperlink" Target="http://artofwar.ru/k/karelin_a_p/karelin2-16.shtml" TargetMode="External"/><Relationship Id="rId11" Type="http://schemas.openxmlformats.org/officeDocument/2006/relationships/hyperlink" Target="http://afgan-war-soldiers.narod.ru/" TargetMode="External"/><Relationship Id="rId5" Type="http://schemas.openxmlformats.org/officeDocument/2006/relationships/hyperlink" Target="http://salambacha.com/index.php?newsid=121" TargetMode="External"/><Relationship Id="rId10" Type="http://schemas.openxmlformats.org/officeDocument/2006/relationships/hyperlink" Target="http://www.warheroes.ru/" TargetMode="External"/><Relationship Id="rId4" Type="http://schemas.openxmlformats.org/officeDocument/2006/relationships/hyperlink" Target="http://muzeirddiuy.ucoz.ru/index/0-20" TargetMode="External"/><Relationship Id="rId9" Type="http://schemas.openxmlformats.org/officeDocument/2006/relationships/hyperlink" Target="http://dates.sarbc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571625"/>
            <a:ext cx="7772400" cy="1071563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5400" dirty="0" smtClean="0"/>
              <a:t>«Время выбрало нас»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76375" y="2857500"/>
            <a:ext cx="7199313" cy="366712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Посвящается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памяти </a:t>
            </a:r>
            <a:r>
              <a:rPr lang="en-US" sz="2800" dirty="0" smtClean="0"/>
              <a:t> </a:t>
            </a:r>
            <a:r>
              <a:rPr lang="ru-RU" sz="2800" dirty="0" smtClean="0"/>
              <a:t>воинов, выполнявшим интернациональный долг в Афганистане</a:t>
            </a:r>
          </a:p>
          <a:p>
            <a:pPr marL="2695575" indent="82550" eaLnBrk="1" hangingPunct="1">
              <a:buFont typeface="Wingdings" pitchFamily="2" charset="2"/>
              <a:buNone/>
              <a:defRPr/>
            </a:pPr>
            <a:endParaRPr lang="ru-RU" sz="1800" dirty="0" smtClean="0"/>
          </a:p>
          <a:p>
            <a:pPr marL="2695575" indent="82550" eaLnBrk="1" hangingPunct="1">
              <a:buFont typeface="Wingdings" pitchFamily="2" charset="2"/>
              <a:buNone/>
              <a:defRPr/>
            </a:pPr>
            <a:r>
              <a:rPr lang="ru-RU" sz="1800" dirty="0" smtClean="0"/>
              <a:t>Презентацию подготовила:   </a:t>
            </a:r>
          </a:p>
          <a:p>
            <a:pPr marL="2695575" indent="82550" eaLnBrk="1" hangingPunct="1">
              <a:buFont typeface="Wingdings" pitchFamily="2" charset="2"/>
              <a:buNone/>
              <a:defRPr/>
            </a:pPr>
            <a:r>
              <a:rPr lang="ru-RU" sz="1800" dirty="0" smtClean="0"/>
              <a:t>Иванова Сауле, учащаяся 5 класса</a:t>
            </a:r>
          </a:p>
          <a:p>
            <a:pPr marL="2695575" indent="82550" eaLnBrk="1" hangingPunct="1">
              <a:buFont typeface="Wingdings" pitchFamily="2" charset="2"/>
              <a:buNone/>
              <a:defRPr/>
            </a:pPr>
            <a:r>
              <a:rPr lang="ru-RU" sz="1800" dirty="0" smtClean="0"/>
              <a:t>МОУ СОШ п. Целинный</a:t>
            </a:r>
          </a:p>
          <a:p>
            <a:pPr marL="2695575" indent="82550" eaLnBrk="1" hangingPunct="1">
              <a:buFont typeface="Wingdings" pitchFamily="2" charset="2"/>
              <a:buNone/>
              <a:defRPr/>
            </a:pPr>
            <a:r>
              <a:rPr lang="ru-RU" sz="1800" dirty="0" smtClean="0"/>
              <a:t>Руководитель :                                 </a:t>
            </a:r>
          </a:p>
          <a:p>
            <a:pPr marL="2695575" indent="82550" eaLnBrk="1" hangingPunct="1">
              <a:buFont typeface="Wingdings" pitchFamily="2" charset="2"/>
              <a:buNone/>
              <a:defRPr/>
            </a:pPr>
            <a:r>
              <a:rPr lang="ru-RU" sz="1800" dirty="0" err="1" smtClean="0"/>
              <a:t>Макашева</a:t>
            </a:r>
            <a:r>
              <a:rPr lang="ru-RU" sz="1800" dirty="0" smtClean="0"/>
              <a:t> Галина Александровна,</a:t>
            </a:r>
          </a:p>
          <a:p>
            <a:pPr marL="2695575" indent="82550" eaLnBrk="1" hangingPunct="1">
              <a:buFont typeface="Wingdings" pitchFamily="2" charset="2"/>
              <a:buNone/>
              <a:defRPr/>
            </a:pPr>
            <a:r>
              <a:rPr lang="ru-RU" sz="1800" dirty="0" smtClean="0"/>
              <a:t>учитель МОУ СОШ п. Целинный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      2014 год</a:t>
            </a:r>
          </a:p>
        </p:txBody>
      </p: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4211638" y="333375"/>
            <a:ext cx="4752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Times New Roman" pitchFamily="18" charset="0"/>
              </a:rPr>
              <a:t>. </a:t>
            </a:r>
            <a:r>
              <a:rPr lang="ru-RU" b="1" i="1"/>
              <a:t>Верность, доблесть, отвага и честь –</a:t>
            </a:r>
            <a:br>
              <a:rPr lang="ru-RU" b="1" i="1"/>
            </a:br>
            <a:r>
              <a:rPr lang="ru-RU" b="1" i="1"/>
              <a:t>Эти качества не напоказ. </a:t>
            </a:r>
            <a:br>
              <a:rPr lang="ru-RU" b="1" i="1"/>
            </a:br>
            <a:r>
              <a:rPr lang="ru-RU" b="1" i="1"/>
              <a:t>У Отчизны героев не счесть. </a:t>
            </a:r>
            <a:br>
              <a:rPr lang="ru-RU" b="1" i="1"/>
            </a:br>
            <a:r>
              <a:rPr lang="ru-RU" b="1" i="1"/>
              <a:t>Время выбрало нас!</a:t>
            </a:r>
          </a:p>
        </p:txBody>
      </p:sp>
      <p:pic>
        <p:nvPicPr>
          <p:cNvPr id="5" name="Михаил Муромов - Боевым награждается орденом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831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8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Терещенко Петр Николаевич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0"/>
            <a:ext cx="5111750" cy="612616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Родился 26 мая 1961 года в </a:t>
            </a:r>
            <a:r>
              <a:rPr lang="ru-RU" sz="1600" dirty="0" err="1" smtClean="0"/>
              <a:t>с.Любимово</a:t>
            </a:r>
            <a:r>
              <a:rPr lang="ru-RU" sz="1600" dirty="0" smtClean="0"/>
              <a:t> Советского района Саратовской области. В 1979 году был призван в ряды Советской Армии, направлен в Афганистан. Службу проходил в должности водителя </a:t>
            </a:r>
            <a:r>
              <a:rPr lang="ru-RU" sz="1600" dirty="0" err="1" smtClean="0"/>
              <a:t>КАМАЗа</a:t>
            </a:r>
            <a:r>
              <a:rPr lang="ru-RU" sz="1600" dirty="0" smtClean="0"/>
              <a:t>. Принимал участие в боевых действиях. Погиб 21 апреля 1981 года, проявив мужество и стойкость.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b="1" dirty="0" smtClean="0"/>
              <a:t>Привет из Афганистана 22.02.1981г.</a:t>
            </a:r>
            <a:endParaRPr lang="ru-RU" sz="16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     Здравствуйте, дорогие мои мама и папа! С огромным солдатским приветом вам Петр. Вот 20-го числа получил от вас письмо под номером 8, которое вы писали в феврале, все ваши письма я получил. Я жив, здоров, чего и вам желаю. Служба у нас идет нормально. Так же, как и прежде, езжу на </a:t>
            </a:r>
            <a:r>
              <a:rPr lang="ru-RU" sz="1600" dirty="0" err="1" smtClean="0"/>
              <a:t>камазе</a:t>
            </a:r>
            <a:r>
              <a:rPr lang="ru-RU" sz="1600" dirty="0" smtClean="0"/>
              <a:t>. Сегодня предпраздничный день. День ясный, солнечный, и настроение не очень-то и хорошее, почему я и сам не знаю. Наверно потому, что домой тянет. Ведь с каждым днем все меньше и меньше до </a:t>
            </a:r>
            <a:r>
              <a:rPr lang="ru-RU" sz="1600" dirty="0" err="1" smtClean="0"/>
              <a:t>дембеля</a:t>
            </a:r>
            <a:r>
              <a:rPr lang="ru-RU" sz="1600" dirty="0" smtClean="0"/>
              <a:t> и все больше и больше, и сильнее тянет домой...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     До свидания. Целую вас. Ваш сын Петр.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(Это было предпоследнее письмо родным от Петра)</a:t>
            </a:r>
          </a:p>
          <a:p>
            <a:pPr>
              <a:buFont typeface="Wingdings" pitchFamily="2" charset="2"/>
              <a:buNone/>
              <a:defRPr/>
            </a:pP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2293" name="Рисунок 4" descr="http://muzeirddiuy.ucoz.ru/savi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341438"/>
            <a:ext cx="338455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7003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77787"/>
          </a:xfrm>
        </p:spPr>
        <p:txBody>
          <a:bodyPr anchorCtr="0"/>
          <a:lstStyle/>
          <a:p>
            <a:pPr eaLnBrk="1" hangingPunct="1">
              <a:defRPr/>
            </a:pPr>
            <a:endParaRPr lang="ru-RU" sz="3800" smtClean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33375"/>
            <a:ext cx="8229600" cy="5797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Как мало лет он прожил…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Только двадцать!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Но миг победы больше, чем года.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Как трудно умереть , чтобы остаться, Остаться в наших душах навсегда.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Смотрю, смотрю в лицо его простое,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Печальное тире между двух дат.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И верю я , что только так и стоит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Жить на земле, как жил на ней СОЛДАТ.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</p:spTree>
    <p:custDataLst>
      <p:tags r:id="rId1"/>
    </p:custDataLst>
  </p:cSld>
  <p:clrMapOvr>
    <a:masterClrMapping/>
  </p:clrMapOvr>
  <p:transition advTm="3241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392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1392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9850"/>
          </a:xfrm>
        </p:spPr>
        <p:txBody>
          <a:bodyPr/>
          <a:lstStyle/>
          <a:p>
            <a:r>
              <a:rPr lang="ru-RU" sz="3800" smtClean="0">
                <a:effectLst/>
              </a:rPr>
              <a:t>Потери СССР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sz="2000" dirty="0" smtClean="0"/>
              <a:t>	1979 </a:t>
            </a:r>
            <a:r>
              <a:rPr lang="ru-RU" sz="2000" dirty="0" smtClean="0"/>
              <a:t>год ---- 86 человек  1980 год ---- 1484 человека                                                   1981 год ---- 1298 человек                                                     1982 год ---- 1948 человек                                                      1983 год ---- 1446 человек                                                        1984 год ---- 2343 человека                                                       1985 год ---- 1868 человек                                                      1986 год ---- 1333 человека                                                    1987 год ---- 1215 человек                                                    1988 год ---- 759 человек                                                       1989 год ---- 53 человека</a:t>
            </a:r>
          </a:p>
        </p:txBody>
      </p:sp>
      <p:pic>
        <p:nvPicPr>
          <p:cNvPr id="14340" name="Picture 7" descr="памятни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133600"/>
            <a:ext cx="4038600" cy="2808288"/>
          </a:xfrm>
        </p:spPr>
      </p:pic>
    </p:spTree>
    <p:custDataLst>
      <p:tags r:id="rId1"/>
    </p:custDataLst>
  </p:cSld>
  <p:clrMapOvr>
    <a:masterClrMapping/>
  </p:clrMapOvr>
  <p:transition advTm="26442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 descr="Коричневый мрамор"/>
          <p:cNvSpPr>
            <a:spLocks noChangeArrowheads="1"/>
          </p:cNvSpPr>
          <p:nvPr/>
        </p:nvSpPr>
        <p:spPr bwMode="auto">
          <a:xfrm>
            <a:off x="1403350" y="2420938"/>
            <a:ext cx="6192838" cy="4248150"/>
          </a:xfrm>
          <a:prstGeom prst="can">
            <a:avLst>
              <a:gd name="adj" fmla="val 25000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2339975" y="3500438"/>
            <a:ext cx="4248150" cy="3097212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Times New Roman" pitchFamily="18" charset="0"/>
              <a:cs typeface="+mn-cs"/>
            </a:endParaRPr>
          </a:p>
        </p:txBody>
      </p:sp>
      <p:sp>
        <p:nvSpPr>
          <p:cNvPr id="15364" name="AutoShape 6"/>
          <p:cNvSpPr>
            <a:spLocks noChangeArrowheads="1"/>
          </p:cNvSpPr>
          <p:nvPr/>
        </p:nvSpPr>
        <p:spPr bwMode="auto">
          <a:xfrm>
            <a:off x="430213" y="476250"/>
            <a:ext cx="8713787" cy="1081088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64519" name="WordArt 7"/>
          <p:cNvSpPr>
            <a:spLocks noChangeArrowheads="1" noChangeShapeType="1" noTextEdit="1"/>
          </p:cNvSpPr>
          <p:nvPr/>
        </p:nvSpPr>
        <p:spPr bwMode="auto">
          <a:xfrm>
            <a:off x="1187450" y="476250"/>
            <a:ext cx="7200900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66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Вечная память павшим героям</a:t>
            </a:r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>
            <a:off x="4140200" y="1700213"/>
            <a:ext cx="144463" cy="1295400"/>
          </a:xfrm>
          <a:prstGeom prst="cloudCallout">
            <a:avLst>
              <a:gd name="adj1" fmla="val -43750"/>
              <a:gd name="adj2" fmla="val 70000"/>
            </a:avLst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3419475" y="1628775"/>
            <a:ext cx="647700" cy="1584325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6600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>
            <a:off x="4284663" y="1773238"/>
            <a:ext cx="792162" cy="1439862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6600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64524" name="AutoShape 12"/>
          <p:cNvSpPr>
            <a:spLocks noChangeArrowheads="1"/>
          </p:cNvSpPr>
          <p:nvPr/>
        </p:nvSpPr>
        <p:spPr bwMode="auto">
          <a:xfrm>
            <a:off x="5219700" y="1628775"/>
            <a:ext cx="503238" cy="1584325"/>
          </a:xfrm>
          <a:prstGeom prst="star4">
            <a:avLst>
              <a:gd name="adj" fmla="val 14222"/>
            </a:avLst>
          </a:prstGeom>
          <a:gradFill rotWithShape="1">
            <a:gsLst>
              <a:gs pos="0">
                <a:srgbClr val="6600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64525" name="AutoShape 13"/>
          <p:cNvSpPr>
            <a:spLocks noChangeArrowheads="1"/>
          </p:cNvSpPr>
          <p:nvPr/>
        </p:nvSpPr>
        <p:spPr bwMode="auto">
          <a:xfrm>
            <a:off x="4932363" y="1628775"/>
            <a:ext cx="144462" cy="1295400"/>
          </a:xfrm>
          <a:prstGeom prst="cloudCallout">
            <a:avLst>
              <a:gd name="adj1" fmla="val -43750"/>
              <a:gd name="adj2" fmla="val 70000"/>
            </a:avLst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64526" name="AutoShape 14"/>
          <p:cNvSpPr>
            <a:spLocks noChangeArrowheads="1"/>
          </p:cNvSpPr>
          <p:nvPr/>
        </p:nvSpPr>
        <p:spPr bwMode="auto">
          <a:xfrm>
            <a:off x="3132138" y="1700213"/>
            <a:ext cx="144462" cy="1295400"/>
          </a:xfrm>
          <a:prstGeom prst="cloudCallout">
            <a:avLst>
              <a:gd name="adj1" fmla="val -43750"/>
              <a:gd name="adj2" fmla="val 70000"/>
            </a:avLst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pic>
        <p:nvPicPr>
          <p:cNvPr id="64540" name="07 Дорожка 7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35" descr="AG00130_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7988" y="2060575"/>
            <a:ext cx="4095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36" descr="NA00042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195225">
            <a:off x="5757068" y="2170907"/>
            <a:ext cx="14652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37" descr="SO00483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7625" y="5589588"/>
            <a:ext cx="74136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38" descr="SO00483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1725" y="5805488"/>
            <a:ext cx="74136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39" descr="SO00483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7625" y="5229225"/>
            <a:ext cx="74136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40" descr="SO00483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088" y="4724400"/>
            <a:ext cx="7413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41" descr="SO00483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02638" y="5013325"/>
            <a:ext cx="7413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322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30)">
                                      <p:cBhvr>
                                        <p:cTn id="6" dur="1" fill="hold"/>
                                        <p:tgtEl>
                                          <p:spTgt spid="645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2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2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4540"/>
                </p:tgtEl>
              </p:cMediaNode>
            </p:audio>
          </p:childTnLst>
        </p:cTn>
      </p:par>
    </p:tnLst>
    <p:bldLst>
      <p:bldP spid="64517" grpId="0" animBg="1"/>
      <p:bldP spid="64519" grpId="0" animBg="1"/>
      <p:bldP spid="64520" grpId="0" animBg="1"/>
      <p:bldP spid="64522" grpId="0" animBg="1"/>
      <p:bldP spid="64523" grpId="0" animBg="1"/>
      <p:bldP spid="64524" grpId="0" animBg="1"/>
      <p:bldP spid="64525" grpId="0" animBg="1"/>
      <p:bldP spid="645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/>
              <a:t>15 февраля 1989 года завершился вывод советского  воинского контингента из Афганистана</a:t>
            </a:r>
            <a:endParaRPr lang="ru-RU" sz="2400" dirty="0"/>
          </a:p>
        </p:txBody>
      </p:sp>
      <p:sp>
        <p:nvSpPr>
          <p:cNvPr id="33799" name="Rectangle 7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3941763"/>
            <a:ext cx="4038600" cy="2189162"/>
          </a:xfrm>
          <a:noFill/>
        </p:spPr>
        <p:txBody>
          <a:bodyPr/>
          <a:lstStyle/>
          <a:p>
            <a:pPr>
              <a:buNone/>
            </a:pPr>
            <a:r>
              <a:rPr lang="ru-RU" sz="2000" dirty="0" smtClean="0">
                <a:effectLst/>
              </a:rPr>
              <a:t>	Громов </a:t>
            </a:r>
            <a:r>
              <a:rPr lang="ru-RU" sz="2000" dirty="0" smtClean="0">
                <a:effectLst/>
              </a:rPr>
              <a:t>Борис Всеволодович был последним командующим 40-й армии, лично руководил выводом советских войск из Афганистана</a:t>
            </a:r>
          </a:p>
        </p:txBody>
      </p:sp>
      <p:pic>
        <p:nvPicPr>
          <p:cNvPr id="33801" name="Picture 9" descr="борис громов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16000" y="1600200"/>
            <a:ext cx="2919413" cy="2189163"/>
          </a:xfrm>
        </p:spPr>
      </p:pic>
      <p:pic>
        <p:nvPicPr>
          <p:cNvPr id="33802" name="Picture 10" descr="афган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648200" y="2471738"/>
            <a:ext cx="4038600" cy="2786062"/>
          </a:xfrm>
        </p:spPr>
      </p:pic>
    </p:spTree>
    <p:custDataLst>
      <p:tags r:id="rId1"/>
    </p:custDataLst>
  </p:cSld>
  <p:clrMapOvr>
    <a:masterClrMapping/>
  </p:clrMapOvr>
  <p:transition advTm="1778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7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9850"/>
          </a:xfrm>
        </p:spPr>
        <p:txBody>
          <a:bodyPr/>
          <a:lstStyle/>
          <a:p>
            <a:endParaRPr lang="ru-RU" sz="3800" smtClean="0">
              <a:effectLst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877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/>
              </a:rPr>
              <a:t>	«</a:t>
            </a:r>
            <a:r>
              <a:rPr lang="ru-RU" dirty="0" smtClean="0">
                <a:effectLst/>
              </a:rPr>
              <a:t>Война – явление страшное, жестокое. Но пока существуют на Земле злоба, ненависть, будут существовать и войны, которые наносят раны людям, уносят из жизни сыновей. Российским людям свойственна особая любовь к родному краю, к месту, где они выросли, к своей Родине. Эта любовь испокон века проявляется в их готовности защищать, не жалея жизни, свое Отечество».</a:t>
            </a:r>
          </a:p>
        </p:txBody>
      </p:sp>
    </p:spTree>
    <p:custDataLst>
      <p:tags r:id="rId1"/>
    </p:custDataLst>
  </p:cSld>
  <p:clrMapOvr>
    <a:masterClrMapping/>
  </p:clrMapOvr>
  <p:transition advTm="25101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152525" y="692150"/>
            <a:ext cx="7991475" cy="54800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В презентации использованы материалы:</a:t>
            </a:r>
            <a:r>
              <a:rPr lang="en-US" sz="2800" dirty="0" smtClean="0"/>
              <a:t>      </a:t>
            </a:r>
            <a:r>
              <a:rPr lang="ru-RU" sz="2800" dirty="0" smtClean="0"/>
              <a:t> </a:t>
            </a:r>
            <a:r>
              <a:rPr lang="ru-RU" dirty="0" smtClean="0"/>
              <a:t>  </a:t>
            </a:r>
            <a:endParaRPr lang="en-US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&lt;</a:t>
            </a:r>
            <a:r>
              <a:rPr lang="ru-RU" sz="2000" dirty="0" smtClean="0">
                <a:solidFill>
                  <a:srgbClr val="FFFF00"/>
                </a:solidFill>
              </a:rPr>
              <a:t>http://rsva34.my1.ru/,</a:t>
            </a:r>
            <a:r>
              <a:rPr lang="ru-RU" sz="2000" dirty="0" smtClean="0"/>
              <a:t>                                       </a:t>
            </a:r>
            <a:r>
              <a:rPr lang="en-US" sz="2000" dirty="0" smtClean="0"/>
              <a:t>                           </a:t>
            </a:r>
            <a:r>
              <a:rPr lang="ru-RU" sz="2000" dirty="0" smtClean="0"/>
              <a:t>  </a:t>
            </a:r>
            <a:endParaRPr lang="en-US" sz="2000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sz="2000" u="sng" dirty="0" smtClean="0">
                <a:hlinkClick r:id="rId4"/>
              </a:rPr>
              <a:t>http://muzeirddiuy.ucoz.ru/index/0-20</a:t>
            </a:r>
            <a:endParaRPr lang="ru-RU" sz="2000" dirty="0" smtClean="0"/>
          </a:p>
          <a:p>
            <a:pPr>
              <a:defRPr/>
            </a:pPr>
            <a:r>
              <a:rPr lang="ru-RU" sz="2000" u="sng" dirty="0" smtClean="0">
                <a:hlinkClick r:id="rId5"/>
              </a:rPr>
              <a:t>http://salambacha.com/index.php?newsid=121</a:t>
            </a:r>
            <a:endParaRPr lang="ru-RU" sz="2000" dirty="0" smtClean="0"/>
          </a:p>
          <a:p>
            <a:pPr>
              <a:defRPr/>
            </a:pPr>
            <a:r>
              <a:rPr lang="ru-RU" sz="2000" u="sng" dirty="0" smtClean="0">
                <a:hlinkClick r:id="rId6"/>
              </a:rPr>
              <a:t>http://artofwar.ru/k/karelin_a_p/karelin2-16.shtml</a:t>
            </a:r>
            <a:endParaRPr lang="ru-RU" sz="2000" dirty="0" smtClean="0"/>
          </a:p>
          <a:p>
            <a:pPr>
              <a:defRPr/>
            </a:pPr>
            <a:r>
              <a:rPr lang="ru-RU" sz="2000" b="1" u="sng" dirty="0" smtClean="0">
                <a:hlinkClick r:id="rId7"/>
              </a:rPr>
              <a:t>Карелин Александр Петрович</a:t>
            </a:r>
            <a:r>
              <a:rPr lang="ru-RU" sz="2000" b="1" dirty="0" smtClean="0"/>
              <a:t> "Созвездие солдатской доблести..."</a:t>
            </a:r>
          </a:p>
          <a:p>
            <a:pPr>
              <a:defRPr/>
            </a:pPr>
            <a:r>
              <a:rPr lang="ru-RU" sz="2000" u="sng" dirty="0" smtClean="0">
                <a:hlinkClick r:id="rId8"/>
              </a:rPr>
              <a:t>http://afganec.kharkov.ua/index.php/spravochnik/</a:t>
            </a:r>
            <a:endParaRPr lang="ru-RU" sz="2000" dirty="0" smtClean="0"/>
          </a:p>
          <a:p>
            <a:pPr>
              <a:defRPr/>
            </a:pPr>
            <a:r>
              <a:rPr lang="ru-RU" sz="2000" u="sng" dirty="0" smtClean="0">
                <a:hlinkClick r:id="rId9"/>
              </a:rPr>
              <a:t>http://dates.sarbc.ru/</a:t>
            </a:r>
            <a:endParaRPr lang="ru-RU" sz="2000" dirty="0" smtClean="0"/>
          </a:p>
          <a:p>
            <a:pPr>
              <a:defRPr/>
            </a:pPr>
            <a:r>
              <a:rPr lang="ru-RU" sz="2000" u="sng" dirty="0" smtClean="0">
                <a:hlinkClick r:id="rId10"/>
              </a:rPr>
              <a:t>http://www.warheroes.ru/</a:t>
            </a:r>
            <a:endParaRPr lang="ru-RU" sz="2000" dirty="0" smtClean="0"/>
          </a:p>
          <a:p>
            <a:pPr>
              <a:defRPr/>
            </a:pPr>
            <a:r>
              <a:rPr lang="ru-RU" sz="2000" u="sng" dirty="0" smtClean="0">
                <a:hlinkClick r:id="rId11"/>
              </a:rPr>
              <a:t>http://afgan-war-soldiers.narod.ru/</a:t>
            </a:r>
            <a:endParaRPr lang="ru-RU" sz="2000" dirty="0" smtClean="0"/>
          </a:p>
          <a:p>
            <a:pPr>
              <a:defRPr/>
            </a:pPr>
            <a:r>
              <a:rPr lang="ru-RU" sz="2000" u="sng" dirty="0" smtClean="0">
                <a:hlinkClick r:id="rId12"/>
              </a:rPr>
              <a:t>http://126avtobat.at.ua/index/0-6</a:t>
            </a:r>
            <a:endParaRPr lang="ru-RU" sz="20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2000" dirty="0" smtClean="0"/>
          </a:p>
        </p:txBody>
      </p:sp>
    </p:spTree>
    <p:custDataLst>
      <p:tags r:id="rId1"/>
    </p:custData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428625" y="0"/>
            <a:ext cx="8320088" cy="1285875"/>
          </a:xfrm>
        </p:spPr>
        <p:txBody>
          <a:bodyPr/>
          <a:lstStyle/>
          <a:p>
            <a:pPr>
              <a:defRPr/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15 февраля 2014 года в России отмечают 25-ю годовщину вывода советских войск их Афганистана и других бывших советских республиках. Война в Афганистане длилась 9 лет 1 месяц и 18 дней. Эта военная кампания почти за 10 лет  с 1979 по 1989 годы унесла жизни около 14,5 тысяч военнослужащих. Примерно 50 тысяч получили ранения и увечья, оставшись на всю жизнь инвалидами. Более 250 человек по сегодняшний день числятся без вести пропавшими.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>
              <a:effectLst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28750"/>
            <a:ext cx="4114800" cy="4857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 smtClean="0">
                <a:effectLst/>
              </a:rPr>
              <a:t>Зачем сюда нас всех согнали, 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effectLst/>
              </a:rPr>
              <a:t>Как миротворцев для потех, 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effectLst/>
              </a:rPr>
              <a:t>И автоматы в руки дали, 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effectLst/>
              </a:rPr>
              <a:t>Чтоб заслонили грудью всех. 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effectLst/>
              </a:rPr>
              <a:t>Вчера ещё мы молодые, 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effectLst/>
              </a:rPr>
              <a:t>Сегодня, словно старики, 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effectLst/>
              </a:rPr>
              <a:t>У большинства виски седые, 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effectLst/>
              </a:rPr>
              <a:t>Кто без руки, кто без ноги. 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effectLst/>
              </a:rPr>
              <a:t>Груз-200 давит нам на плечи, 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effectLst/>
              </a:rPr>
              <a:t>Сжимая сердце, как тиски. 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effectLst/>
              </a:rPr>
              <a:t>На землю вновь спустился вечер, 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effectLst/>
              </a:rPr>
              <a:t>Нам груз на Родину везти. 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effectLst/>
              </a:rPr>
              <a:t>Скорей бы вырваться отсюда,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effectLst/>
              </a:rPr>
              <a:t>Запомним это на года. 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effectLst/>
              </a:rPr>
              <a:t>Ох, сколько полегло здесь люду, 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effectLst/>
              </a:rPr>
              <a:t>Не вспоминать бы никогда. 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effectLst/>
              </a:rPr>
              <a:t>Какой расклад от этой бойни? 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effectLst/>
              </a:rPr>
              <a:t>Кошмары снятся по ночам. 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effectLst/>
              </a:rPr>
              <a:t>Кому нужны такие войны, 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effectLst/>
              </a:rPr>
              <a:t>Тот пусть придёт на смену нам </a:t>
            </a:r>
          </a:p>
        </p:txBody>
      </p:sp>
      <p:pic>
        <p:nvPicPr>
          <p:cNvPr id="4100" name="Picture 6" descr="афган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4000500"/>
            <a:ext cx="4284662" cy="2381250"/>
          </a:xfrm>
        </p:spPr>
      </p:pic>
      <p:pic>
        <p:nvPicPr>
          <p:cNvPr id="4101" name="Picture 4" descr="Рисунок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285875"/>
            <a:ext cx="39608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82181">
    <p:wedge/>
  </p:transition>
  <p:timing>
    <p:tnLst>
      <p:par>
        <p:cTn id="1" dur="indefinite" restart="never" nodeType="tmRoot"/>
      </p:par>
    </p:tnLst>
    <p:bldLst>
      <p:bldP spid="8194" grpId="0"/>
      <p:bldP spid="8195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1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1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19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1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1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19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1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1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19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1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1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19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1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1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19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составе ограниченного контингента находилось 4792 человека из Саратовской области, многие из них были награждены орденами и медалями, а двум саратовцам было присвоёно звание Героя Советского Союза, 138 саратовцев погибли. Их подвиг – пример для всех, кто готовит себя к защите Родины, для всех, кто несёт воинскую службу.  Саратовская земля потеряла 137 своих сыновей. Через "афганский котел" прошли и воины </a:t>
            </a:r>
            <a:r>
              <a:rPr lang="ru-RU" sz="2400" dirty="0" err="1" smtClean="0"/>
              <a:t>Ершовского</a:t>
            </a:r>
            <a:r>
              <a:rPr lang="ru-RU" sz="2400" dirty="0" smtClean="0"/>
              <a:t> района. </a:t>
            </a:r>
          </a:p>
        </p:txBody>
      </p:sp>
      <p:pic>
        <p:nvPicPr>
          <p:cNvPr id="5123" name="Picture 7" descr="карт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3000375"/>
            <a:ext cx="4038600" cy="3143250"/>
          </a:xfrm>
        </p:spPr>
      </p:pic>
      <p:pic>
        <p:nvPicPr>
          <p:cNvPr id="5124" name="Picture 5" descr="сидоров-рядово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2928938"/>
            <a:ext cx="4038600" cy="3214687"/>
          </a:xfrm>
        </p:spPr>
      </p:pic>
    </p:spTree>
    <p:custDataLst>
      <p:tags r:id="rId1"/>
    </p:custDataLst>
  </p:cSld>
  <p:clrMapOvr>
    <a:masterClrMapping/>
  </p:clrMapOvr>
  <p:transition advTm="19515">
    <p:wedge/>
  </p:transition>
  <p:timing>
    <p:tnLst>
      <p:par>
        <p:cTn id="1" dur="indefinite" restart="never" nodeType="tmRoot"/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14337"/>
          </a:xfrm>
        </p:spPr>
        <p:txBody>
          <a:bodyPr/>
          <a:lstStyle/>
          <a:p>
            <a:pPr>
              <a:defRPr/>
            </a:pPr>
            <a:endParaRPr lang="ru-RU" smtClean="0"/>
          </a:p>
        </p:txBody>
      </p:sp>
      <p:sp>
        <p:nvSpPr>
          <p:cNvPr id="29704" name="Rectangle 8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836613"/>
            <a:ext cx="4038600" cy="2952750"/>
          </a:xfrm>
          <a:noFill/>
        </p:spPr>
        <p:txBody>
          <a:bodyPr/>
          <a:lstStyle/>
          <a:p>
            <a:pPr>
              <a:buNone/>
            </a:pPr>
            <a:r>
              <a:rPr lang="ru-RU" sz="1400" b="1" dirty="0" smtClean="0">
                <a:effectLst/>
              </a:rPr>
              <a:t>	По </a:t>
            </a:r>
            <a:r>
              <a:rPr lang="ru-RU" sz="1400" b="1" dirty="0" smtClean="0">
                <a:effectLst/>
              </a:rPr>
              <a:t>афганской распаленной солнцем земле </a:t>
            </a:r>
            <a:br>
              <a:rPr lang="ru-RU" sz="1400" b="1" dirty="0" smtClean="0">
                <a:effectLst/>
              </a:rPr>
            </a:br>
            <a:r>
              <a:rPr lang="ru-RU" sz="1400" b="1" dirty="0" smtClean="0">
                <a:effectLst/>
              </a:rPr>
              <a:t>Поднимается пыль среди горных вершин, </a:t>
            </a:r>
            <a:br>
              <a:rPr lang="ru-RU" sz="1400" b="1" dirty="0" smtClean="0">
                <a:effectLst/>
              </a:rPr>
            </a:br>
            <a:r>
              <a:rPr lang="ru-RU" sz="1400" b="1" dirty="0" smtClean="0">
                <a:effectLst/>
              </a:rPr>
              <a:t>Ты сидишь с автоматом в руках на броне, </a:t>
            </a:r>
            <a:br>
              <a:rPr lang="ru-RU" sz="1400" b="1" dirty="0" smtClean="0">
                <a:effectLst/>
              </a:rPr>
            </a:br>
            <a:r>
              <a:rPr lang="ru-RU" sz="1400" b="1" dirty="0" smtClean="0">
                <a:effectLst/>
              </a:rPr>
              <a:t>И все дальше уходит колонна машин. </a:t>
            </a:r>
            <a:br>
              <a:rPr lang="ru-RU" sz="1400" b="1" dirty="0" smtClean="0">
                <a:effectLst/>
              </a:rPr>
            </a:br>
            <a:r>
              <a:rPr lang="ru-RU" sz="1400" b="1" dirty="0" smtClean="0">
                <a:effectLst/>
              </a:rPr>
              <a:t>Не хватает воды, и паек небогат, </a:t>
            </a:r>
            <a:br>
              <a:rPr lang="ru-RU" sz="1400" b="1" dirty="0" smtClean="0">
                <a:effectLst/>
              </a:rPr>
            </a:br>
            <a:r>
              <a:rPr lang="ru-RU" sz="1400" b="1" dirty="0" smtClean="0">
                <a:effectLst/>
              </a:rPr>
              <a:t>И от пота к спине прилипает </a:t>
            </a:r>
            <a:r>
              <a:rPr lang="ru-RU" sz="1400" b="1" dirty="0" err="1" smtClean="0">
                <a:effectLst/>
              </a:rPr>
              <a:t>хабэ</a:t>
            </a:r>
            <a:r>
              <a:rPr lang="ru-RU" sz="1400" b="1" dirty="0" smtClean="0">
                <a:effectLst/>
              </a:rPr>
              <a:t>, </a:t>
            </a:r>
            <a:br>
              <a:rPr lang="ru-RU" sz="1400" b="1" dirty="0" smtClean="0">
                <a:effectLst/>
              </a:rPr>
            </a:br>
            <a:r>
              <a:rPr lang="ru-RU" sz="1400" b="1" dirty="0" smtClean="0">
                <a:effectLst/>
              </a:rPr>
              <a:t>От жары не спастись, здесь она – 50, </a:t>
            </a:r>
            <a:br>
              <a:rPr lang="ru-RU" sz="1400" b="1" dirty="0" smtClean="0">
                <a:effectLst/>
              </a:rPr>
            </a:br>
            <a:r>
              <a:rPr lang="ru-RU" sz="1400" b="1" dirty="0" smtClean="0">
                <a:effectLst/>
              </a:rPr>
              <a:t>Вот такая работа досталось тебе.</a:t>
            </a:r>
          </a:p>
          <a:p>
            <a:pPr>
              <a:buNone/>
            </a:pPr>
            <a:r>
              <a:rPr lang="ru-RU" sz="1400" b="1" dirty="0" smtClean="0">
                <a:effectLst/>
              </a:rPr>
              <a:t>	Мы </a:t>
            </a:r>
            <a:r>
              <a:rPr lang="ru-RU" sz="1400" b="1" dirty="0" smtClean="0">
                <a:effectLst/>
              </a:rPr>
              <a:t>в горы делаем бросок, </a:t>
            </a:r>
            <a:br>
              <a:rPr lang="ru-RU" sz="1400" b="1" dirty="0" smtClean="0">
                <a:effectLst/>
              </a:rPr>
            </a:br>
            <a:r>
              <a:rPr lang="ru-RU" sz="1400" b="1" dirty="0" smtClean="0">
                <a:effectLst/>
              </a:rPr>
              <a:t>В желудке пусто, в фляге пусто, </a:t>
            </a:r>
            <a:br>
              <a:rPr lang="ru-RU" sz="1400" b="1" dirty="0" smtClean="0">
                <a:effectLst/>
              </a:rPr>
            </a:br>
            <a:r>
              <a:rPr lang="ru-RU" sz="1400" b="1" dirty="0" smtClean="0">
                <a:effectLst/>
              </a:rPr>
              <a:t>А на зубах скрипит песок, </a:t>
            </a:r>
            <a:br>
              <a:rPr lang="ru-RU" sz="1400" b="1" dirty="0" smtClean="0">
                <a:effectLst/>
              </a:rPr>
            </a:br>
            <a:r>
              <a:rPr lang="ru-RU" sz="1400" b="1" dirty="0" smtClean="0">
                <a:effectLst/>
              </a:rPr>
              <a:t>Как будто ем я что-то с хрустом. </a:t>
            </a:r>
            <a:br>
              <a:rPr lang="ru-RU" sz="1400" b="1" dirty="0" smtClean="0">
                <a:effectLst/>
              </a:rPr>
            </a:br>
            <a:r>
              <a:rPr lang="ru-RU" sz="1400" b="1" dirty="0" smtClean="0">
                <a:effectLst/>
              </a:rPr>
              <a:t>Но, зубы сжав и автомат, </a:t>
            </a:r>
            <a:br>
              <a:rPr lang="ru-RU" sz="1400" b="1" dirty="0" smtClean="0">
                <a:effectLst/>
              </a:rPr>
            </a:br>
            <a:r>
              <a:rPr lang="ru-RU" sz="1400" b="1" dirty="0" smtClean="0">
                <a:effectLst/>
              </a:rPr>
              <a:t>От пота вытерев лицо, </a:t>
            </a:r>
            <a:br>
              <a:rPr lang="ru-RU" sz="1400" b="1" dirty="0" smtClean="0">
                <a:effectLst/>
              </a:rPr>
            </a:br>
            <a:r>
              <a:rPr lang="ru-RU" sz="1400" b="1" dirty="0" smtClean="0">
                <a:effectLst/>
              </a:rPr>
              <a:t>Шепчу себе, что путь назад </a:t>
            </a:r>
            <a:br>
              <a:rPr lang="ru-RU" sz="1400" b="1" dirty="0" smtClean="0">
                <a:effectLst/>
              </a:rPr>
            </a:br>
            <a:r>
              <a:rPr lang="ru-RU" sz="1400" b="1" dirty="0" smtClean="0">
                <a:effectLst/>
              </a:rPr>
              <a:t>Свободен лишь для </a:t>
            </a:r>
            <a:r>
              <a:rPr lang="ru-RU" sz="1400" b="1" dirty="0" err="1" smtClean="0">
                <a:effectLst/>
              </a:rPr>
              <a:t>подлецов</a:t>
            </a:r>
            <a:r>
              <a:rPr lang="ru-RU" sz="1400" b="1" dirty="0" smtClean="0">
                <a:effectLst/>
              </a:rPr>
              <a:t>. </a:t>
            </a:r>
            <a:br>
              <a:rPr lang="ru-RU" sz="1400" b="1" dirty="0" smtClean="0">
                <a:effectLst/>
              </a:rPr>
            </a:br>
            <a:r>
              <a:rPr lang="ru-RU" sz="1400" b="1" dirty="0" smtClean="0">
                <a:effectLst/>
              </a:rPr>
              <a:t>И я иду в безмолвье ада, </a:t>
            </a:r>
            <a:br>
              <a:rPr lang="ru-RU" sz="1400" b="1" dirty="0" smtClean="0">
                <a:effectLst/>
              </a:rPr>
            </a:br>
            <a:r>
              <a:rPr lang="ru-RU" sz="1400" b="1" dirty="0" smtClean="0">
                <a:effectLst/>
              </a:rPr>
              <a:t>Раз надо Родине – мне надо.</a:t>
            </a:r>
          </a:p>
        </p:txBody>
      </p:sp>
      <p:pic>
        <p:nvPicPr>
          <p:cNvPr id="29703" name="Picture 7" descr="начало войны в афгане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16463" y="765175"/>
            <a:ext cx="4427537" cy="24479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8172450" y="6061075"/>
            <a:ext cx="647700" cy="69850"/>
          </a:xfrm>
        </p:spPr>
        <p:txBody>
          <a:bodyPr/>
          <a:lstStyle/>
          <a:p>
            <a:pPr>
              <a:defRPr/>
            </a:pPr>
            <a:endParaRPr lang="ru-RU" smtClean="0"/>
          </a:p>
        </p:txBody>
      </p:sp>
      <p:pic>
        <p:nvPicPr>
          <p:cNvPr id="6150" name="Picture 4" descr="вместо машины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16463" y="3357563"/>
            <a:ext cx="4257675" cy="2592387"/>
          </a:xfrm>
        </p:spPr>
      </p:pic>
    </p:spTree>
    <p:custDataLst>
      <p:tags r:id="rId1"/>
    </p:custDataLst>
  </p:cSld>
  <p:clrMapOvr>
    <a:masterClrMapping/>
  </p:clrMapOvr>
  <p:transition advTm="2943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704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 smtClean="0">
                <a:effectLst/>
              </a:rPr>
              <a:t>ПЕРВЫЙ ГЕРОЙ АФГАНСКОЙ ВОЙНЫ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000" dirty="0" smtClean="0">
                <a:effectLst/>
              </a:rPr>
              <a:t>	85 </a:t>
            </a:r>
            <a:r>
              <a:rPr lang="ru-RU" sz="2000" dirty="0" smtClean="0">
                <a:effectLst/>
              </a:rPr>
              <a:t>лет назад образованы органы государственной безопасности. Одну из героических страниц в их историю вписал полковник КГБ Григорий Иванович Бояринов.  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Он погиб 27 декабря 1979-го в Афганистане во время штурма резиденции президента Амина дворца </a:t>
            </a:r>
            <a:r>
              <a:rPr lang="ru-RU" sz="2000" dirty="0" err="1" smtClean="0">
                <a:effectLst/>
              </a:rPr>
              <a:t>Тадж-Бек</a:t>
            </a:r>
            <a:r>
              <a:rPr lang="ru-RU" sz="2000" dirty="0" smtClean="0">
                <a:effectLst/>
              </a:rPr>
              <a:t>. За тот бой офицер удостоен звания Героя Советского Союза. Посмертно. Он стал первым Героем той 10-летней афганской войны. </a:t>
            </a:r>
          </a:p>
        </p:txBody>
      </p:sp>
      <p:pic>
        <p:nvPicPr>
          <p:cNvPr id="7172" name="Picture 6" descr="первый герой афг во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444625"/>
            <a:ext cx="4000500" cy="4484688"/>
          </a:xfrm>
        </p:spPr>
      </p:pic>
    </p:spTree>
    <p:custDataLst>
      <p:tags r:id="rId1"/>
    </p:custDataLst>
  </p:cSld>
  <p:clrMapOvr>
    <a:masterClrMapping/>
  </p:clrMapOvr>
  <p:transition advTm="15054">
    <p:wedge/>
  </p:transition>
  <p:timing>
    <p:tnLst>
      <p:par>
        <p:cTn id="1" dur="indefinite" restart="never" nodeType="tmRoot"/>
      </p:par>
    </p:tnLst>
    <p:bldLst>
      <p:bldP spid="9218" grpId="0"/>
      <p:bldP spid="9219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62950" cy="1052513"/>
          </a:xfrm>
        </p:spPr>
        <p:txBody>
          <a:bodyPr/>
          <a:lstStyle/>
          <a:p>
            <a:pPr>
              <a:defRPr/>
            </a:pPr>
            <a:r>
              <a:rPr lang="ru-RU" sz="3800" dirty="0" smtClean="0"/>
              <a:t>Герои Советского Союза  -</a:t>
            </a:r>
            <a:br>
              <a:rPr lang="ru-RU" sz="3800" dirty="0" smtClean="0"/>
            </a:br>
            <a:r>
              <a:rPr lang="ru-RU" sz="3800" dirty="0" smtClean="0"/>
              <a:t>саратовцы</a:t>
            </a:r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0" y="1143000"/>
            <a:ext cx="4857750" cy="857250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/>
              <a:t>Борис Всеволодович Громов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3"/>
          </p:nvPr>
        </p:nvSpPr>
        <p:spPr>
          <a:xfrm>
            <a:off x="4357688" y="1143000"/>
            <a:ext cx="4572000" cy="428625"/>
          </a:xfrm>
        </p:spPr>
        <p:txBody>
          <a:bodyPr/>
          <a:lstStyle/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r>
              <a:rPr lang="ru-RU" sz="2000" dirty="0" smtClean="0"/>
              <a:t>Юрий Николаевич Миролюбов</a:t>
            </a:r>
            <a:endParaRPr lang="ru-RU" sz="2000" dirty="0"/>
          </a:p>
        </p:txBody>
      </p:sp>
      <p:pic>
        <p:nvPicPr>
          <p:cNvPr id="8197" name="Picture 10" descr="Ново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916113"/>
            <a:ext cx="273685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Содержимое 39"/>
          <p:cNvSpPr>
            <a:spLocks noGrp="1"/>
          </p:cNvSpPr>
          <p:nvPr>
            <p:ph sz="quarter" idx="4"/>
          </p:nvPr>
        </p:nvSpPr>
        <p:spPr>
          <a:xfrm>
            <a:off x="5940425" y="1844675"/>
            <a:ext cx="2808288" cy="4281488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8199" name="Picture 8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0063" y="1928813"/>
            <a:ext cx="5000625" cy="4143375"/>
          </a:xfrm>
          <a:noFill/>
        </p:spPr>
      </p:pic>
    </p:spTree>
    <p:custDataLst>
      <p:tags r:id="rId1"/>
    </p:custDataLst>
  </p:cSld>
  <p:clrMapOvr>
    <a:masterClrMapping/>
  </p:clrMapOvr>
  <p:transition advTm="1109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84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00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Юрий Миролюбов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sz="1600" dirty="0" smtClean="0"/>
              <a:t>	Миролюбов </a:t>
            </a:r>
            <a:r>
              <a:rPr lang="ru-RU" sz="1600" dirty="0" smtClean="0"/>
              <a:t>Юрий Николаевич – старший  водитель бронетранспортёра (БТР) 667-го отдельного отряда специального назначения Главного разведывательного управления Генерального штаба Вооружённых Сил СССР в составе  40- армии Краснознамённого Туркестанского военного округа (ограниченного контингента  советских войск в Демократической республике Афганистан), сержант. . В одном из боёв был ранен, но остался в строю. На его боевом счету – 10 уничтоженных </a:t>
            </a:r>
            <a:r>
              <a:rPr lang="ru-RU" sz="1600" dirty="0" err="1" smtClean="0"/>
              <a:t>душманов</a:t>
            </a:r>
            <a:r>
              <a:rPr lang="ru-RU" sz="1600" dirty="0" smtClean="0"/>
              <a:t>.</a:t>
            </a:r>
          </a:p>
          <a:p>
            <a:pPr>
              <a:defRPr/>
            </a:pPr>
            <a:r>
              <a:rPr lang="ru-RU" sz="1600" dirty="0" smtClean="0"/>
              <a:t>Старший водитель БТР 15-й отдельной бригады спецназа сержант Юрий Миролюбов отличился в боевой операции по уничтожению вражеского каравана: в ходе боя с группой бойцов обошёл ожесточённо сопротивляющегося противника и атаковал его  с тыла. В этом бою заменил раненого пулемётчика, нанёс большой урон боевикам и вынудил уцелевших </a:t>
            </a:r>
            <a:r>
              <a:rPr lang="ru-RU" sz="1600" dirty="0" err="1" smtClean="0"/>
              <a:t>душманов</a:t>
            </a:r>
            <a:r>
              <a:rPr lang="ru-RU" sz="1600" dirty="0" smtClean="0"/>
              <a:t> к сдаче в плен.</a:t>
            </a:r>
          </a:p>
          <a:p>
            <a:pPr>
              <a:defRPr/>
            </a:pPr>
            <a:endParaRPr lang="ru-RU" sz="1800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0245" name="Содержимое 36" descr="Миролюбов Юрий Николаевич"/>
          <p:cNvPicPr>
            <a:picLocks noGrp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052513"/>
            <a:ext cx="3527425" cy="5113337"/>
          </a:xfrm>
        </p:spPr>
      </p:pic>
    </p:spTree>
    <p:custDataLst>
      <p:tags r:id="rId1"/>
    </p:custDataLst>
  </p:cSld>
  <p:clrMapOvr>
    <a:masterClrMapping/>
  </p:clrMapOvr>
  <p:transition advTm="3237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80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Борис Громов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sz="1600" dirty="0" smtClean="0"/>
              <a:t>	Генерал-полковник</a:t>
            </a:r>
            <a:r>
              <a:rPr lang="ru-RU" sz="1600" dirty="0" smtClean="0"/>
              <a:t>, уроженец города Саратова, пять с половиной лет был на афганской войне. Трижды направлялся туда. Первый раз  -  в качестве командира дивизии, второй  - как  генерал по особым поручениям от Министерства обороны для координации деятельности советских и афганских войск и проведения совместных операций и, наконец, третий  -  в должности командующего 40-ой армией.</a:t>
            </a:r>
          </a:p>
          <a:p>
            <a:pPr>
              <a:defRPr/>
            </a:pPr>
            <a:r>
              <a:rPr lang="ru-RU" sz="1600" dirty="0" smtClean="0"/>
              <a:t>	На войне случалось всякое, ходил на боевые задания с полком. В одном из боёв, когда мятежники прорвались на командно-наблюдательный пункт, на котором находился Громов, он вызвал на себя огонь полковой артиллерии. Будучи командующим, разработал и осуществил операцию «Магистраль» по овладению ключевой дорогой на г. Хост, применив обманный маневр. За эту операцию генерал удостоен звания Героя Советского Союза.</a:t>
            </a:r>
          </a:p>
          <a:p>
            <a:pPr>
              <a:defRPr/>
            </a:pP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25538"/>
            <a:ext cx="3178175" cy="50006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0245" name="Содержимое 37" descr="http://img-fotki.yandex.ru/get/9514/7537832.0/0_befd9_25ff9b_XXL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125538"/>
            <a:ext cx="3673475" cy="5040312"/>
          </a:xfrm>
        </p:spPr>
      </p:pic>
    </p:spTree>
    <p:custDataLst>
      <p:tags r:id="rId1"/>
    </p:custDataLst>
  </p:cSld>
  <p:clrMapOvr>
    <a:masterClrMapping/>
  </p:clrMapOvr>
  <p:transition advTm="30373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ru-RU" sz="3200" dirty="0" smtClean="0"/>
              <a:t>Наши земляки, погибшие при исполнении интернационального долга в Афганистане</a:t>
            </a:r>
            <a:endParaRPr lang="ru-RU" sz="3200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defRPr/>
            </a:pPr>
            <a:r>
              <a:rPr lang="ru-RU" sz="2000" dirty="0" smtClean="0"/>
              <a:t>Макаров Николай Борисович</a:t>
            </a:r>
            <a:endParaRPr lang="ru-RU" sz="2000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6037"/>
          </a:xfrm>
        </p:spPr>
        <p:txBody>
          <a:bodyPr/>
          <a:lstStyle/>
          <a:p>
            <a:pPr algn="ctr">
              <a:defRPr/>
            </a:pPr>
            <a:endParaRPr lang="ru-RU" sz="2000" dirty="0"/>
          </a:p>
        </p:txBody>
      </p:sp>
      <p:pic>
        <p:nvPicPr>
          <p:cNvPr id="11269" name="Содержимое 15" descr="http://muzeirddiuy.ucoz.ru/makarov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38" y="2143125"/>
            <a:ext cx="3643312" cy="4429125"/>
          </a:xfrm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1628775"/>
            <a:ext cx="4041775" cy="4824413"/>
          </a:xfrm>
        </p:spPr>
        <p:txBody>
          <a:bodyPr/>
          <a:lstStyle/>
          <a:p>
            <a:pPr>
              <a:buNone/>
              <a:defRPr/>
            </a:pPr>
            <a:r>
              <a:rPr lang="ru-RU" sz="1600" dirty="0" smtClean="0"/>
              <a:t>	Николай </a:t>
            </a:r>
            <a:r>
              <a:rPr lang="ru-RU" sz="1600" dirty="0" smtClean="0"/>
              <a:t>с боевыми товарищами оборонял горную вершину. Когда ночью на их позицию посыпался огненный смерч, нашего земляка ранило в голову. В этот день у Николая был день рождения. Друзья старались спасти его жизнь, но только через сутки раненого смогли доставить в госпиталь. Было поздно. Макаров скончался 11 июля 1988 года. Воевал Николай, по рассказам друзей, бесстрашно, себя не жалея, был награжден юбилейной медалью "70 лет Вооруженных сил СССР", медалью "Воину-интернационалисту от благодарного афганского народа".</a:t>
            </a:r>
          </a:p>
          <a:p>
            <a:pPr>
              <a:defRPr/>
            </a:pP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40623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3.1|3.8|3.6|3.9|3.1|3.3|3.2|2.9|3.2|2.3|2.5|3.3|2.5|3.3|3.3|3.1|2.7|2.2|2.9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8|3.5|3.8|5.6|3.5|4.3|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6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.3|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6|1.1|1.4|2.4|3|4.6|3.7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1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4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5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1.8|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5|1.9|1.2|1.5"/>
</p:tagLst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1509</TotalTime>
  <Words>532</Words>
  <Application>Microsoft Office PowerPoint</Application>
  <PresentationFormat>Экран (4:3)</PresentationFormat>
  <Paragraphs>102</Paragraphs>
  <Slides>16</Slides>
  <Notes>6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Занавес</vt:lpstr>
      <vt:lpstr>«Время выбрало нас»</vt:lpstr>
      <vt:lpstr>  15 февраля 2014 года в России отмечают 25-ю годовщину вывода советских войск их Афганистана и других бывших советских республиках. Война в Афганистане длилась 9 лет 1 месяц и 18 дней. Эта военная кампания почти за 10 лет  с 1979 по 1989 годы унесла жизни около 14,5 тысяч военнослужащих. Примерно 50 тысяч получили ранения и увечья, оставшись на всю жизнь инвалидами. Более 250 человек по сегодняшний день числятся без вести пропавшими.  </vt:lpstr>
      <vt:lpstr>     В составе ограниченного контингента находилось 4792 человека из Саратовской области, многие из них были награждены орденами и медалями, а двум саратовцам было присвоёно звание Героя Советского Союза, 138 саратовцев погибли. Их подвиг – пример для всех, кто готовит себя к защите Родины, для всех, кто несёт воинскую службу.  Саратовская земля потеряла 137 своих сыновей. Через "афганский котел" прошли и воины Ершовского района. </vt:lpstr>
      <vt:lpstr>Слайд 4</vt:lpstr>
      <vt:lpstr>ПЕРВЫЙ ГЕРОЙ АФГАНСКОЙ ВОЙНЫ</vt:lpstr>
      <vt:lpstr>Герои Советского Союза  - саратовцы</vt:lpstr>
      <vt:lpstr>Юрий Миролюбов</vt:lpstr>
      <vt:lpstr>Борис Громов</vt:lpstr>
      <vt:lpstr>Наши земляки, погибшие при исполнении интернационального долга в Афганистане</vt:lpstr>
      <vt:lpstr>Терещенко Петр Николаевич </vt:lpstr>
      <vt:lpstr>Слайд 11</vt:lpstr>
      <vt:lpstr>Потери СССР</vt:lpstr>
      <vt:lpstr>Слайд 13</vt:lpstr>
      <vt:lpstr>15 февраля 1989 года завершился вывод советского  воинского контингента из Афганистана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Время выбрало нас</dc:title>
  <dc:subject>Афганистан</dc:subject>
  <dc:creator>Дербенцева Ольга</dc:creator>
  <cp:lastModifiedBy>user</cp:lastModifiedBy>
  <cp:revision>58</cp:revision>
  <dcterms:created xsi:type="dcterms:W3CDTF">1601-01-01T00:00:00Z</dcterms:created>
  <dcterms:modified xsi:type="dcterms:W3CDTF">2014-02-09T06:41:06Z</dcterms:modified>
</cp:coreProperties>
</file>