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0"/>
  </p:notesMasterIdLst>
  <p:sldIdLst>
    <p:sldId id="282" r:id="rId2"/>
    <p:sldId id="256" r:id="rId3"/>
    <p:sldId id="275" r:id="rId4"/>
    <p:sldId id="280" r:id="rId5"/>
    <p:sldId id="284" r:id="rId6"/>
    <p:sldId id="276" r:id="rId7"/>
    <p:sldId id="259" r:id="rId8"/>
    <p:sldId id="260" r:id="rId9"/>
    <p:sldId id="261" r:id="rId10"/>
    <p:sldId id="281" r:id="rId11"/>
    <p:sldId id="271" r:id="rId12"/>
    <p:sldId id="277" r:id="rId13"/>
    <p:sldId id="278" r:id="rId14"/>
    <p:sldId id="279" r:id="rId15"/>
    <p:sldId id="265" r:id="rId16"/>
    <p:sldId id="266" r:id="rId17"/>
    <p:sldId id="267" r:id="rId18"/>
    <p:sldId id="283" r:id="rId1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323119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16413"/>
            <a:ext cx="5856287" cy="4060825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F0BA33C-E912-433D-B560-5AD4D78E9E06}" type="datetimeFigureOut">
              <a:rPr/>
              <a:pPr>
                <a:defRPr/>
              </a:pPr>
              <a:t>3/10/2014</a:t>
            </a:fld>
            <a:endParaRPr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dirty="0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3157B0E-5E05-4455-BB24-BF2472A1B5E4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8427-203C-4BB5-900A-7CD5C04EDA83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7C975-74A4-4933-ABFD-54DABC6A1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595C6E-25B6-4289-85F2-4A7014E5AAD6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37CD8EA-F921-482B-8D79-72BE12D34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46FA-205B-4E65-8576-BE3414E7F3CF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B78AF-0C4D-4840-879B-43437A3C3D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31822D4-AEEC-48B6-9D3B-535F653BBCA4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F73489-FF40-4107-A440-0AFB5E7A1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9BD6B-C281-4187-B6E6-76186C3756E9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9524-C4A6-49DF-9A22-ED568FC487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4A793-38A6-4A14-A035-D5E1A34C4FD8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D0085-06BF-4961-A68D-92462A356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8E242-3AA1-44A4-A5D3-882DA95C3481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B073C-717E-4E0A-8EC5-F8E9B22BBC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C4615-9819-4C5D-9838-28827CF7233E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FC564-9489-4AD8-8749-85E91F9FCA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44875-8160-46E5-8807-F3098210EE2A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3881-20FD-4B0B-BF2D-E6521FBC1B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32AB46-052E-4402-950D-E8C4521CE72E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26A9A3-39BD-4E52-B7D5-DFF3C49F1D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628BF8C-3814-4EE7-8369-17E3A7E4A16F}" type="datetimeFigureOut">
              <a:rPr lang="en-US"/>
              <a:pPr>
                <a:defRPr/>
              </a:pPr>
              <a:t>9/21/2014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E95D535-BA33-4A47-BB79-18B7896B33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6" r:id="rId2"/>
    <p:sldLayoutId id="2147483804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5" r:id="rId9"/>
    <p:sldLayoutId id="2147483802" r:id="rId10"/>
    <p:sldLayoutId id="21474838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488832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marL="914400" indent="-914400"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Презентация к уроку </a:t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по теме: </a:t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«Лоскутное шитьё» </a:t>
            </a:r>
            <a:endParaRPr lang="ru-RU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9154" name="Picture 2" descr="F:\куклы\DSC01372.JPG"/>
          <p:cNvPicPr>
            <a:picLocks noChangeAspect="1" noChangeArrowheads="1"/>
          </p:cNvPicPr>
          <p:nvPr/>
        </p:nvPicPr>
        <p:blipFill>
          <a:blip r:embed="rId2" cstate="email">
            <a:lum bright="20000" contrast="40000"/>
          </a:blip>
          <a:srcRect/>
          <a:stretch>
            <a:fillRect/>
          </a:stretch>
        </p:blipFill>
        <p:spPr bwMode="auto">
          <a:xfrm>
            <a:off x="357158" y="4357694"/>
            <a:ext cx="7599218" cy="2143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11560" y="2465489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технологии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Щербакова Вера Сергеевна</a:t>
            </a:r>
          </a:p>
          <a:p>
            <a:pPr algn="ctr"/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МБОУ «Горковская СОШ»</a:t>
            </a:r>
          </a:p>
          <a:p>
            <a:pPr algn="ctr"/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с. Горки, Шурышкарский р-н,</a:t>
            </a:r>
          </a:p>
          <a:p>
            <a:pPr algn="ctr"/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Ямало-Ненецкий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автономный округ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29264"/>
            <a:ext cx="53578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latin typeface="Monotype Corsiva" pitchFamily="64" charset="0"/>
              </a:rPr>
              <a:t> 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У тряпичных кукол лицо не изображалось. Такая «безликая кукла» служила оберегом. Отсутствие лица было знаком, что кукла – вещь неодушевленная, значит не доступная для вселения в нее злых духов.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500042"/>
            <a:ext cx="56462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Обрядовая кукла</a:t>
            </a:r>
          </a:p>
        </p:txBody>
      </p:sp>
      <p:pic>
        <p:nvPicPr>
          <p:cNvPr id="48130" name="Picture 2" descr="F:\куклы\DSC013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1571612"/>
            <a:ext cx="2928958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-285750" y="500063"/>
            <a:ext cx="8748713" cy="37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Monotype Corsiva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b="1" i="1" dirty="0">
                <a:solidFill>
                  <a:schemeClr val="tx1"/>
                </a:solidFill>
                <a:latin typeface="Monotype Corsiva" pitchFamily="64" charset="0"/>
              </a:rPr>
              <a:t>Некоторые обрядовые куклы были лечебными:это Козьма и Демьян,изготовляли их из лечебных трав</a:t>
            </a:r>
            <a:r>
              <a:rPr lang="en-GB" sz="3600" b="1" i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.«Кубышка-травница»</a:t>
            </a:r>
            <a:r>
              <a:rPr lang="en-GB" sz="3600" b="1" dirty="0">
                <a:solidFill>
                  <a:schemeClr val="tx1"/>
                </a:solidFill>
                <a:latin typeface="Monotype Corsiva" pitchFamily="64" charset="0"/>
              </a:rPr>
              <a:t> – наполнена душистой лекарственной травой, она следит, чтобы болезнь не проникла в дом, защищает от злых духов болезни, утешает.</a:t>
            </a:r>
          </a:p>
          <a:p>
            <a:pPr algn="ctr" eaLnBrk="1" hangingPunct="1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Monotype Corsiva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3600" b="1" dirty="0">
              <a:solidFill>
                <a:schemeClr val="tx1"/>
              </a:solidFill>
              <a:latin typeface="Monotype Corsiva" pitchFamily="64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95288" y="3571875"/>
            <a:ext cx="4819650" cy="2949575"/>
            <a:chOff x="249" y="3022"/>
            <a:chExt cx="1541" cy="1086"/>
          </a:xfrm>
        </p:grpSpPr>
        <p:pic>
          <p:nvPicPr>
            <p:cNvPr id="17413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3022"/>
              <a:ext cx="1542" cy="1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4" name="AutoShape 21"/>
            <p:cNvSpPr>
              <a:spLocks noChangeArrowheads="1"/>
            </p:cNvSpPr>
            <p:nvPr/>
          </p:nvSpPr>
          <p:spPr bwMode="auto">
            <a:xfrm>
              <a:off x="249" y="3022"/>
              <a:ext cx="1542" cy="1087"/>
            </a:xfrm>
            <a:prstGeom prst="roundRect">
              <a:avLst>
                <a:gd name="adj" fmla="val 88"/>
              </a:avLst>
            </a:prstGeom>
            <a:noFill/>
            <a:ln w="38160">
              <a:solidFill>
                <a:srgbClr val="99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17412" name="AutoShape 22"/>
          <p:cNvSpPr>
            <a:spLocks noChangeArrowheads="1"/>
          </p:cNvSpPr>
          <p:nvPr/>
        </p:nvSpPr>
        <p:spPr bwMode="auto">
          <a:xfrm>
            <a:off x="5429250" y="6072188"/>
            <a:ext cx="2073275" cy="396875"/>
          </a:xfrm>
          <a:prstGeom prst="roundRect">
            <a:avLst>
              <a:gd name="adj" fmla="val 39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Clr>
                <a:srgbClr val="0000FF"/>
              </a:buClr>
              <a:buSzPct val="100000"/>
              <a:buFont typeface="Monotype Corsiva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solidFill>
                  <a:srgbClr val="0000FF"/>
                </a:solidFill>
                <a:latin typeface="Monotype Corsiva" pitchFamily="64" charset="0"/>
              </a:rPr>
              <a:t>Кубышка травница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6359819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«Кубышка-травница»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5000628" cy="56938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Эта куколка наполняется лекарственной душистой травой. </a:t>
            </a:r>
          </a:p>
          <a:p>
            <a:pPr algn="ctr"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Её подвешивали в комнате над колыбелью, чтобы травяной дух отгоняли злых духов болезни.</a:t>
            </a:r>
          </a:p>
          <a:p>
            <a:pPr algn="ctr"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 куколки исходила теплота и доброта, как от заботливой хозяйки.</a:t>
            </a:r>
          </a:p>
          <a:p>
            <a:pPr algn="ctr"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Через год травку нужно поменять. Именно так поступали наши предки.</a:t>
            </a:r>
          </a:p>
        </p:txBody>
      </p:sp>
      <p:pic>
        <p:nvPicPr>
          <p:cNvPr id="44035" name="Picture 3" descr="F:\куклы\DSC013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90" y="2285992"/>
            <a:ext cx="3943913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42852"/>
            <a:ext cx="5056074" cy="7858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«Хозяюшка»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9408794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Вариантов оформления множество. Готовую Хозяюшку</a:t>
            </a:r>
          </a:p>
          <a:p>
            <a:pPr algn="ctr"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Поместите на почётное место в кухне, тогда под её приветливым взглядом самая незаурядное рукоделие превратиться в изысканный наряд.</a:t>
            </a:r>
          </a:p>
        </p:txBody>
      </p:sp>
      <p:pic>
        <p:nvPicPr>
          <p:cNvPr id="45058" name="Picture 2" descr="F:\куклы\DSC013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26797" y="3140656"/>
            <a:ext cx="4559715" cy="35078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4270256" cy="78581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«Крупеничка»</a:t>
            </a:r>
            <a:endParaRPr lang="ru-RU" dirty="0"/>
          </a:p>
        </p:txBody>
      </p:sp>
      <p:pic>
        <p:nvPicPr>
          <p:cNvPr id="46082" name="Picture 2" descr="F:\куклы\DSC013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617247">
            <a:off x="5494766" y="2390841"/>
            <a:ext cx="4141126" cy="25955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0" y="1214422"/>
            <a:ext cx="5286412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Мы предлагаем вам сделать тряпичную куклу «Крупеничку»,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как это сделали мы на занятиях кружка «Умелец».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Эта кукла символизировала достаток в доме, была оберегом семьи.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Делали её после сбора урожая. 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Куклу наряжали и бережно хранили до следующего сева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в красном углу губы рядом с иконами.</a:t>
            </a:r>
          </a:p>
          <a:p>
            <a:pPr algn="ctr">
              <a:defRPr/>
            </a:pPr>
            <a:endParaRPr lang="ru-RU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68313" y="1600200"/>
            <a:ext cx="7991475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1313" indent="-341313" eaLnBrk="1" hangingPunct="1">
              <a:spcBef>
                <a:spcPts val="900"/>
              </a:spcBef>
              <a:buClr>
                <a:srgbClr val="000000"/>
              </a:buClr>
              <a:buSzPct val="100000"/>
              <a:buFont typeface="Monotype Corsiva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tx1"/>
                </a:solidFill>
                <a:latin typeface="Monotype Corsiva" pitchFamily="64" charset="0"/>
              </a:rPr>
              <a:t>   </a:t>
            </a: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Богата земля русская обрядами и участниками бывают куклы.Во многом куклы были связаны со всевозможными обрядами во время проведения праздников. Обрядовых кукол почитали и ставили в избе, в красный угол.</a:t>
            </a:r>
          </a:p>
          <a:p>
            <a:pPr marL="341313" indent="-341313" eaLnBrk="1" hangingPunct="1">
              <a:spcBef>
                <a:spcPts val="900"/>
              </a:spcBef>
              <a:buClr>
                <a:srgbClr val="000000"/>
              </a:buClr>
              <a:buSzPct val="100000"/>
              <a:buFont typeface="Monotype Corsiva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600" b="1" dirty="0">
              <a:solidFill>
                <a:schemeClr val="tx1"/>
              </a:solidFill>
              <a:latin typeface="Monotype Corsiva" pitchFamily="6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6"/>
          <p:cNvSpPr>
            <a:spLocks noChangeArrowheads="1"/>
          </p:cNvSpPr>
          <p:nvPr/>
        </p:nvSpPr>
        <p:spPr bwMode="auto">
          <a:xfrm>
            <a:off x="5038725" y="3644900"/>
            <a:ext cx="2846388" cy="366713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2928938" y="4643438"/>
            <a:ext cx="46482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Clr>
                <a:srgbClr val="0000FF"/>
              </a:buClr>
              <a:buSzPct val="100000"/>
              <a:buFont typeface="Monotype Corsiva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i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Веснянк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а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 </a:t>
            </a:r>
            <a:r>
              <a:rPr lang="en-GB" sz="2400" b="1" dirty="0">
                <a:solidFill>
                  <a:schemeClr val="tx1"/>
                </a:solidFill>
                <a:latin typeface="Monotype Corsiva" pitchFamily="64" charset="0"/>
              </a:rPr>
              <a:t>- </a:t>
            </a:r>
            <a:r>
              <a:rPr lang="en-GB" sz="2000" b="1" dirty="0">
                <a:solidFill>
                  <a:schemeClr val="tx1"/>
                </a:solidFill>
                <a:latin typeface="Monotype Corsiva" pitchFamily="64" charset="0"/>
              </a:rPr>
              <a:t>куколка помощница, с ней можно поделиться горестями и радостями. Веселая задорная кукла, которую делали молодые девушки на приход весны. Она – оберег молодости и красоты.</a:t>
            </a:r>
            <a:endParaRPr lang="en-GB" sz="2400" b="1" dirty="0">
              <a:solidFill>
                <a:schemeClr val="tx1"/>
              </a:solidFill>
              <a:latin typeface="Monotype Corsiva" pitchFamily="64" charset="0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357188" y="4786313"/>
            <a:ext cx="2376487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Clr>
                <a:srgbClr val="0000FF"/>
              </a:buClr>
              <a:buSzPct val="100000"/>
              <a:buFont typeface="Monotype Corsiva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Коляда </a:t>
            </a:r>
            <a:r>
              <a:rPr lang="en-GB" sz="2000" b="1" dirty="0">
                <a:solidFill>
                  <a:schemeClr val="tx1"/>
                </a:solidFill>
                <a:latin typeface="Monotype Corsiva" pitchFamily="64" charset="0"/>
              </a:rPr>
              <a:t>– приносит в дом счастья, мир и согласие.</a:t>
            </a:r>
          </a:p>
        </p:txBody>
      </p:sp>
      <p:pic>
        <p:nvPicPr>
          <p:cNvPr id="13338" name="Picture 26" descr="F:\куклы\DSC013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-142908" y="2214554"/>
            <a:ext cx="328614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40" name="Picture 28" descr="F:\куклы\DSC0136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44" y="1285860"/>
            <a:ext cx="2702111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Прямоугольник 28"/>
          <p:cNvSpPr/>
          <p:nvPr/>
        </p:nvSpPr>
        <p:spPr>
          <a:xfrm>
            <a:off x="1214414" y="357166"/>
            <a:ext cx="59668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Обрядовые куклы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/>
      <p:bldP spid="133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Clr>
                <a:srgbClr val="660066"/>
              </a:buClr>
              <a:buSzPct val="100000"/>
              <a:buFont typeface="Monotype Corsiva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u="sng" dirty="0">
                <a:solidFill>
                  <a:srgbClr val="660066"/>
                </a:solidFill>
                <a:latin typeface="Monotype Corsiva" pitchFamily="64" charset="0"/>
              </a:rPr>
              <a:t>Масленица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285728"/>
            <a:ext cx="2881312" cy="341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Monotype Corsiva" pitchFamily="6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4" charset="0"/>
              </a:rPr>
              <a:t>Обрядовую куклу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4" charset="0"/>
              </a:rPr>
              <a:t>«</a:t>
            </a:r>
            <a:r>
              <a:rPr lang="en-GB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4" charset="0"/>
              </a:rPr>
              <a:t>Масленица» делали из соломы или лыка, но обязательно использовали дерево – тонкий ствол березы. Солома, как и дерево, олицетворяла буйную силу растительности.</a:t>
            </a:r>
          </a:p>
        </p:txBody>
      </p:sp>
      <p:pic>
        <p:nvPicPr>
          <p:cNvPr id="14347" name="Picture 11" descr="C:\Documents and Settings\Женик\Рабочий стол\щвс\DSC0239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214290"/>
            <a:ext cx="2571768" cy="3575385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Прямоугольник 11"/>
          <p:cNvSpPr/>
          <p:nvPr/>
        </p:nvSpPr>
        <p:spPr>
          <a:xfrm>
            <a:off x="357158" y="4286256"/>
            <a:ext cx="6795835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Каждый год в нашей школе мы празднуем Масленицу</a:t>
            </a:r>
          </a:p>
          <a:p>
            <a:pPr algn="ctr"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сжигаем соломенную куклу, которую делаем сами.</a:t>
            </a:r>
          </a:p>
          <a:p>
            <a:pPr algn="ctr"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Она у нас всегда разная и красивая. Её мы украшаем различными лентами.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3116"/>
            <a:ext cx="724204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Спасибо за внимание!!!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0" name="Picture 38" descr="F:\куклы\DSC013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3000372"/>
            <a:ext cx="3929058" cy="27946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071538" y="142852"/>
            <a:ext cx="5643602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Волшебный мир</a:t>
            </a:r>
          </a:p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народной куклы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7688" y="2643188"/>
            <a:ext cx="3786187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i="1" dirty="0">
                <a:solidFill>
                  <a:schemeClr val="bg2">
                    <a:lumMod val="25000"/>
                  </a:schemeClr>
                </a:solidFill>
              </a:rPr>
              <a:t>Кукла не просто молчаливое существо, несущее в себе тепло человеческих рук,</a:t>
            </a:r>
          </a:p>
          <a:p>
            <a:pPr algn="ctr">
              <a:defRPr/>
            </a:pPr>
            <a:r>
              <a:rPr lang="ru-RU" sz="2400" i="1" dirty="0">
                <a:solidFill>
                  <a:schemeClr val="bg2">
                    <a:lumMod val="25000"/>
                  </a:schemeClr>
                </a:solidFill>
              </a:rPr>
              <a:t>е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</a:rPr>
              <a:t>го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</a:rPr>
              <a:t>создавших. Глядя на такую куклу, мы начинаем улыбаться, и сердце наполняется теплом. И мир становится чуточку добрее…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" y="1785926"/>
            <a:ext cx="821533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Маленькая девочка без куклы почти так же несчастна </a:t>
            </a:r>
          </a:p>
          <a:p>
            <a:pPr algn="ctr">
              <a:defRPr/>
            </a:pP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точно также немыслима, как женщина без детей.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571500"/>
            <a:ext cx="4572000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Кукла не рождается сама. Ее создает человек. Являясь частью культуры всего человечества, кукла сохраняет в своем образе самобытность и характерные черты создающего ее народа. </a:t>
            </a:r>
            <a:r>
              <a:rPr lang="en-GB" sz="2800" b="1" dirty="0">
                <a:solidFill>
                  <a:schemeClr val="bg2">
                    <a:lumMod val="50000"/>
                  </a:schemeClr>
                </a:solidFill>
              </a:rPr>
              <a:t>В этом главная ценность традиционной народной куклы.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1986" name="Picture 2" descr="F:\куклы\DSC013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40527">
            <a:off x="4639134" y="608056"/>
            <a:ext cx="4071966" cy="34375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987" name="Picture 3" descr="F:\куклы\DSC0134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733452">
            <a:off x="5095908" y="3692122"/>
            <a:ext cx="2214578" cy="29361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:\куклы\DSC013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7" y="142852"/>
            <a:ext cx="4687791" cy="6215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уклы\DSC013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57166"/>
            <a:ext cx="7108241" cy="60007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0" y="500063"/>
            <a:ext cx="4572000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Куклы в древности служили обрядовым символом, они участвовали в магических заклинаниях и мистериях.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Куклам приписывались различные волшебные свойства: они могли защитить человека от злых сил, принять на себя болезни и несчастья, помочь хорошему урожаю.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1285875"/>
            <a:ext cx="417671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К любому празднику в семье мастерили куклу, в которую вкладывалась частица души. Поэтому выбрасывать таких кукол считалось делом грешным.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Их бережно складывали в сундук, а на их месте появлялась новая.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Monotype Corsiva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>
              <a:solidFill>
                <a:schemeClr val="tx2">
                  <a:lumMod val="75000"/>
                </a:schemeClr>
              </a:solidFill>
              <a:latin typeface="Monotype Corsiva" pitchFamily="6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71938" y="1357313"/>
            <a:ext cx="5072062" cy="5214937"/>
            <a:chOff x="2880" y="1071"/>
            <a:chExt cx="2441" cy="2490"/>
          </a:xfrm>
        </p:grpSpPr>
        <p:grpSp>
          <p:nvGrpSpPr>
            <p:cNvPr id="13317" name="Group 3"/>
            <p:cNvGrpSpPr>
              <a:grpSpLocks/>
            </p:cNvGrpSpPr>
            <p:nvPr/>
          </p:nvGrpSpPr>
          <p:grpSpPr bwMode="auto">
            <a:xfrm>
              <a:off x="2880" y="1071"/>
              <a:ext cx="2441" cy="2490"/>
              <a:chOff x="2880" y="1071"/>
              <a:chExt cx="2441" cy="2490"/>
            </a:xfrm>
          </p:grpSpPr>
          <p:pic>
            <p:nvPicPr>
              <p:cNvPr id="12295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880" y="1071"/>
                <a:ext cx="2442" cy="2491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13320" name="AutoShape 5"/>
              <p:cNvSpPr>
                <a:spLocks noChangeArrowheads="1"/>
              </p:cNvSpPr>
              <p:nvPr/>
            </p:nvSpPr>
            <p:spPr bwMode="auto">
              <a:xfrm>
                <a:off x="2880" y="1071"/>
                <a:ext cx="2442" cy="2491"/>
              </a:xfrm>
              <a:prstGeom prst="roundRect">
                <a:avLst>
                  <a:gd name="adj" fmla="val 37"/>
                </a:avLst>
              </a:prstGeom>
              <a:noFill/>
              <a:ln w="38160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2880" y="1071"/>
              <a:ext cx="2442" cy="2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1500166" y="428604"/>
            <a:ext cx="51030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История куклы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-194596" y="1484784"/>
            <a:ext cx="8351838" cy="40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1313" indent="-341313" algn="just" eaLnBrk="1" hangingPunct="1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Monotype Corsiva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b="1" dirty="0">
                <a:solidFill>
                  <a:schemeClr val="tx1"/>
                </a:solidFill>
                <a:latin typeface="Monotype Corsiva" pitchFamily="64" charset="0"/>
              </a:rPr>
              <a:t>    </a:t>
            </a:r>
            <a:r>
              <a:rPr lang="ru-RU" sz="3200" b="1" dirty="0">
                <a:solidFill>
                  <a:schemeClr val="tx1"/>
                </a:solidFill>
                <a:latin typeface="Monotype Corsiva" pitchFamily="64" charset="0"/>
              </a:rPr>
              <a:t>  </a:t>
            </a:r>
            <a:r>
              <a:rPr lang="en-GB" sz="32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Взрослые делали для себя кукол.Дети играли с ними, укладывали спать, лечили. Куклы играли непоследнюю роль в жизни людей. В семьях куклы передавались из поколения в поколение.   Их не выбрасывали, а  копили. Если дети плохо играли с куклами – это было очень нехорошо. А если девушка  до замужества играла с куклами, это говорило о том, что в её доме всегда будет достаток и она станет хорошей матерью и хозяйкой.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500165" y="374073"/>
            <a:ext cx="614754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История куклы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23850" y="1268413"/>
            <a:ext cx="4392613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1313" indent="-341313" eaLnBrk="1" hangingPunct="1">
              <a:spcBef>
                <a:spcPts val="900"/>
              </a:spcBef>
              <a:buClr>
                <a:srgbClr val="000000"/>
              </a:buClr>
              <a:buSzPct val="100000"/>
              <a:buFont typeface="Monotype Corsiva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Куклы делятся на 4 группы:</a:t>
            </a:r>
          </a:p>
          <a:p>
            <a:pPr marL="341313" indent="-341313" eaLnBrk="1" hangingPunct="1">
              <a:spcBef>
                <a:spcPts val="900"/>
              </a:spcBef>
              <a:buClr>
                <a:srgbClr val="000000"/>
              </a:buClr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Куклы-обереги;</a:t>
            </a:r>
          </a:p>
          <a:p>
            <a:pPr marL="341313" indent="-341313" eaLnBrk="1" hangingPunct="1">
              <a:spcBef>
                <a:spcPts val="900"/>
              </a:spcBef>
              <a:buClr>
                <a:srgbClr val="000000"/>
              </a:buClr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Игровые;</a:t>
            </a:r>
          </a:p>
          <a:p>
            <a:pPr marL="341313" indent="-341313" eaLnBrk="1" hangingPunct="1">
              <a:spcBef>
                <a:spcPts val="900"/>
              </a:spcBef>
              <a:buClr>
                <a:srgbClr val="000000"/>
              </a:buClr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Обрядовые;</a:t>
            </a:r>
          </a:p>
          <a:p>
            <a:pPr marL="341313" indent="-341313" eaLnBrk="1" hangingPunct="1">
              <a:spcBef>
                <a:spcPts val="900"/>
              </a:spcBef>
              <a:buClr>
                <a:srgbClr val="000000"/>
              </a:buClr>
              <a:buSzPct val="10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Monotype Corsiva" pitchFamily="64" charset="0"/>
              </a:rPr>
              <a:t>Лечебные.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143375" y="1214438"/>
            <a:ext cx="4175125" cy="5222875"/>
            <a:chOff x="2789" y="754"/>
            <a:chExt cx="2630" cy="3290"/>
          </a:xfrm>
        </p:grpSpPr>
        <p:grpSp>
          <p:nvGrpSpPr>
            <p:cNvPr id="15365" name="Group 3"/>
            <p:cNvGrpSpPr>
              <a:grpSpLocks/>
            </p:cNvGrpSpPr>
            <p:nvPr/>
          </p:nvGrpSpPr>
          <p:grpSpPr bwMode="auto">
            <a:xfrm>
              <a:off x="2789" y="754"/>
              <a:ext cx="2630" cy="3290"/>
              <a:chOff x="2789" y="754"/>
              <a:chExt cx="2630" cy="3290"/>
            </a:xfrm>
          </p:grpSpPr>
          <p:pic>
            <p:nvPicPr>
              <p:cNvPr id="15367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789" y="754"/>
                <a:ext cx="2631" cy="3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368" name="AutoShape 5"/>
              <p:cNvSpPr>
                <a:spLocks noChangeArrowheads="1"/>
              </p:cNvSpPr>
              <p:nvPr/>
            </p:nvSpPr>
            <p:spPr bwMode="auto">
              <a:xfrm>
                <a:off x="2789" y="754"/>
                <a:ext cx="2631" cy="3291"/>
              </a:xfrm>
              <a:prstGeom prst="roundRect">
                <a:avLst>
                  <a:gd name="adj" fmla="val 37"/>
                </a:avLst>
              </a:prstGeom>
              <a:noFill/>
              <a:ln w="38160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789" y="754"/>
              <a:ext cx="2631" cy="3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0" y="357166"/>
            <a:ext cx="885127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Типы кукол по назначению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437</TotalTime>
  <Words>663</Words>
  <Application>Microsoft Office PowerPoint</Application>
  <PresentationFormat>Экран (4:3)</PresentationFormat>
  <Paragraphs>56</Paragraphs>
  <Slides>18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Презентация к уроку  по теме:  «Лоскутное шитьё»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У тряпичных кукол лицо не изображалось. Такая «безликая кукла» служила оберегом. Отсутствие лица было знаком, что кукла – вещь неодушевленная, значит не доступная для вселения в нее злых духов.</vt:lpstr>
      <vt:lpstr>Презентация PowerPoint</vt:lpstr>
      <vt:lpstr>Презентация PowerPoint</vt:lpstr>
      <vt:lpstr>   «Хозяюшка»</vt:lpstr>
      <vt:lpstr>  «Крупеничка»</vt:lpstr>
      <vt:lpstr>Презентация PowerPoint</vt:lpstr>
      <vt:lpstr>Презентация PowerPoint</vt:lpstr>
      <vt:lpstr>Презентация PowerPoint</vt:lpstr>
      <vt:lpstr>        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digital</cp:lastModifiedBy>
  <cp:revision>35</cp:revision>
  <dcterms:modified xsi:type="dcterms:W3CDTF">2014-09-21T14:22:55Z</dcterms:modified>
</cp:coreProperties>
</file>