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B802C2-8775-41FB-B4AD-7F449FCA917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3429000"/>
            <a:ext cx="5940425" cy="13684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32400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41005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557338"/>
            <a:ext cx="1909762" cy="48942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557338"/>
            <a:ext cx="5581650" cy="48942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133600"/>
            <a:ext cx="37449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133600"/>
            <a:ext cx="37465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557338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133600"/>
            <a:ext cx="7643812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popular/ukrf/10_18.html" TargetMode="External"/><Relationship Id="rId3" Type="http://schemas.openxmlformats.org/officeDocument/2006/relationships/hyperlink" Target="http://www.consultant.ru/popular/gkrf2/4_66.html" TargetMode="External"/><Relationship Id="rId7" Type="http://schemas.openxmlformats.org/officeDocument/2006/relationships/hyperlink" Target="http://www.consultant.ru/popular/ukrf/10_5.html" TargetMode="External"/><Relationship Id="rId2" Type="http://schemas.openxmlformats.org/officeDocument/2006/relationships/hyperlink" Target="http://podrostok.edu.yar.ru/glossary.html?word=5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drostok.edu.yar.ru/glossary.html?word=76" TargetMode="External"/><Relationship Id="rId5" Type="http://schemas.openxmlformats.org/officeDocument/2006/relationships/hyperlink" Target="http://www.consultant.ru/popular/gkrf1/5_4.html" TargetMode="External"/><Relationship Id="rId10" Type="http://schemas.openxmlformats.org/officeDocument/2006/relationships/hyperlink" Target="http://www.trudkodeks.ru/trudkodeks/trud/trudovoj_kodeks_-_glava_30.html" TargetMode="External"/><Relationship Id="rId4" Type="http://schemas.openxmlformats.org/officeDocument/2006/relationships/hyperlink" Target="http://www.trudkodeks.ru/trudkodeks/trud/trudovoj_kodeks_-_tk_rf_-_glava_37.html" TargetMode="External"/><Relationship Id="rId9" Type="http://schemas.openxmlformats.org/officeDocument/2006/relationships/hyperlink" Target="http://www.consultant.ru/popular/ukrf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consultant.ru/cons/cgi/online.cgi?req=doc;base=LAW;n=159306;div=LAW;dst=100003;rnd=0.32654863464708817" TargetMode="External"/><Relationship Id="rId2" Type="http://schemas.openxmlformats.org/officeDocument/2006/relationships/hyperlink" Target="http://podrostok.edu.yar.ru/glossary.html?word=5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udkodeks.ru/trudkodeks/trud/trudovoj_kodeks_-_glava_2.htm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popular/ukrf/10_18.html" TargetMode="External"/><Relationship Id="rId3" Type="http://schemas.openxmlformats.org/officeDocument/2006/relationships/hyperlink" Target="http://www.consultant.ru/popular/gkrf2/4_66.html" TargetMode="External"/><Relationship Id="rId7" Type="http://schemas.openxmlformats.org/officeDocument/2006/relationships/hyperlink" Target="http://www.consultant.ru/popular/ukrf/10_5.html" TargetMode="External"/><Relationship Id="rId2" Type="http://schemas.openxmlformats.org/officeDocument/2006/relationships/hyperlink" Target="http://podrostok.edu.yar.ru/glossary.html?word=5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drostok.edu.yar.ru/glossary.html?word=76" TargetMode="External"/><Relationship Id="rId5" Type="http://schemas.openxmlformats.org/officeDocument/2006/relationships/hyperlink" Target="http://www.consultant.ru/popular/gkrf1/5_4.html" TargetMode="External"/><Relationship Id="rId10" Type="http://schemas.openxmlformats.org/officeDocument/2006/relationships/hyperlink" Target="http://www.trudkodeks.ru/trudkodeks/trud/trudovoj_kodeks_-_glava_30.html" TargetMode="External"/><Relationship Id="rId4" Type="http://schemas.openxmlformats.org/officeDocument/2006/relationships/hyperlink" Target="http://www.trudkodeks.ru/trudkodeks/trud/trudovoj_kodeks_-_tk_rf_-_glava_37.html" TargetMode="External"/><Relationship Id="rId9" Type="http://schemas.openxmlformats.org/officeDocument/2006/relationships/hyperlink" Target="http://www.consultant.ru/popular/ukrf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573463"/>
            <a:ext cx="5256212" cy="838200"/>
          </a:xfrm>
          <a:noFill/>
        </p:spPr>
        <p:txBody>
          <a:bodyPr/>
          <a:lstStyle/>
          <a:p>
            <a:r>
              <a:rPr lang="ru-RU" sz="3600" dirty="0" smtClean="0">
                <a:latin typeface="Tahoma" charset="0"/>
              </a:rPr>
              <a:t>Права подростка</a:t>
            </a:r>
            <a:br>
              <a:rPr lang="ru-RU" sz="3600" dirty="0" smtClean="0">
                <a:latin typeface="Tahoma" charset="0"/>
              </a:rPr>
            </a:br>
            <a:endParaRPr lang="uk-UA" sz="3600" dirty="0"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154488"/>
            <a:ext cx="3529012" cy="4984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uk-U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ru-RU" b="1" dirty="0" smtClean="0">
                <a:solidFill>
                  <a:schemeClr val="accent1"/>
                </a:solidFill>
              </a:rPr>
              <a:t>Запрещено принимать несовершеннолетних на работу, связанную с вредными и опасными условиями труда, подземную работу и работу, связанную с поднятием тяжестей выше норм.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Трудовые права подростков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457203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1071546"/>
            <a:ext cx="6553200" cy="785818"/>
          </a:xfrm>
        </p:spPr>
        <p:txBody>
          <a:bodyPr/>
          <a:lstStyle/>
          <a:p>
            <a:r>
              <a:rPr lang="ru-RU" b="1" dirty="0" smtClean="0"/>
              <a:t>Ответственность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714488"/>
            <a:ext cx="7643812" cy="4808550"/>
          </a:xfrm>
        </p:spPr>
        <p:txBody>
          <a:bodyPr/>
          <a:lstStyle/>
          <a:p>
            <a:r>
              <a:rPr lang="ru-RU" sz="2000" b="1" dirty="0" smtClean="0"/>
              <a:t>Самостоятельная гражданская </a:t>
            </a:r>
            <a:r>
              <a:rPr lang="ru-RU" sz="2000" b="1" dirty="0" smtClean="0">
                <a:solidFill>
                  <a:schemeClr val="accent4"/>
                </a:solidFill>
                <a:hlinkClick r:id="rId2"/>
              </a:rPr>
              <a:t>ответственность</a:t>
            </a:r>
            <a:r>
              <a:rPr lang="ru-RU" sz="2000" b="1" dirty="0" smtClean="0">
                <a:solidFill>
                  <a:schemeClr val="accent4"/>
                </a:solidFill>
              </a:rPr>
              <a:t> </a:t>
            </a:r>
            <a:r>
              <a:rPr lang="ru-RU" sz="2000" b="1" dirty="0" smtClean="0">
                <a:solidFill>
                  <a:schemeClr val="accent1"/>
                </a:solidFill>
              </a:rPr>
              <a:t>за причиненный вред</a:t>
            </a:r>
          </a:p>
          <a:p>
            <a:r>
              <a:rPr lang="ru-RU" sz="2000" dirty="0" smtClean="0">
                <a:solidFill>
                  <a:schemeClr val="accent1"/>
                </a:solidFill>
                <a:hlinkClick r:id="rId3"/>
              </a:rPr>
              <a:t>Ст.1074 Гражданского кодекса РФ в ред. от 30.01.2014г.</a:t>
            </a:r>
            <a:r>
              <a:rPr lang="ru-RU" sz="2000" b="1" dirty="0" smtClean="0">
                <a:solidFill>
                  <a:schemeClr val="accent1"/>
                </a:solidFill>
              </a:rPr>
              <a:t>Материальная ответственность перед работодателем</a:t>
            </a:r>
          </a:p>
          <a:p>
            <a:r>
              <a:rPr lang="ru-RU" sz="2000" dirty="0" smtClean="0">
                <a:solidFill>
                  <a:schemeClr val="accent1"/>
                </a:solidFill>
                <a:hlinkClick r:id="rId4"/>
              </a:rPr>
              <a:t>Ст.232 Трудового кодекса </a:t>
            </a:r>
            <a:r>
              <a:rPr lang="ru-RU" sz="2000" dirty="0" smtClean="0">
                <a:solidFill>
                  <a:schemeClr val="accent1"/>
                </a:solidFill>
                <a:hlinkClick r:id="rId4"/>
              </a:rPr>
              <a:t>РФ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Самостоятельная </a:t>
            </a:r>
            <a:r>
              <a:rPr lang="ru-RU" sz="2000" b="1" dirty="0" smtClean="0">
                <a:solidFill>
                  <a:schemeClr val="accent1"/>
                </a:solidFill>
              </a:rPr>
              <a:t>имущественная ответственность по заключенным сделкам</a:t>
            </a:r>
          </a:p>
          <a:p>
            <a:r>
              <a:rPr lang="ru-RU" sz="2000" dirty="0" smtClean="0">
                <a:solidFill>
                  <a:schemeClr val="accent1"/>
                </a:solidFill>
                <a:hlinkClick r:id="rId5"/>
              </a:rPr>
              <a:t>Ч.3 ст.26 Гражданского кодекса РФ в ред. от 30.01.2014г.</a:t>
            </a:r>
            <a:r>
              <a:rPr lang="ru-RU" sz="2000" b="1" dirty="0" smtClean="0">
                <a:solidFill>
                  <a:schemeClr val="accent1"/>
                </a:solidFill>
              </a:rPr>
              <a:t>Уголовная ответственность за наиболее тяжкие виды </a:t>
            </a:r>
            <a:r>
              <a:rPr lang="ru-RU" sz="2000" b="1" dirty="0" smtClean="0">
                <a:solidFill>
                  <a:schemeClr val="accent1"/>
                </a:solidFill>
                <a:hlinkClick r:id="rId6"/>
              </a:rPr>
              <a:t>преступлений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r>
              <a:rPr lang="ru-RU" sz="2000" dirty="0" smtClean="0">
                <a:solidFill>
                  <a:schemeClr val="accent1"/>
                </a:solidFill>
                <a:hlinkClick r:id="rId7"/>
              </a:rPr>
              <a:t>Ч.2,3 ст.20</a:t>
            </a:r>
            <a:r>
              <a:rPr lang="ru-RU" sz="2000" dirty="0" smtClean="0">
                <a:solidFill>
                  <a:schemeClr val="accent1"/>
                </a:solidFill>
              </a:rPr>
              <a:t>, </a:t>
            </a:r>
            <a:r>
              <a:rPr lang="ru-RU" sz="2000" dirty="0" smtClean="0">
                <a:solidFill>
                  <a:schemeClr val="accent1"/>
                </a:solidFill>
                <a:hlinkClick r:id="rId8"/>
              </a:rPr>
              <a:t>ст.87</a:t>
            </a:r>
            <a:r>
              <a:rPr lang="ru-RU" sz="2000" dirty="0" smtClean="0">
                <a:solidFill>
                  <a:schemeClr val="accent1"/>
                </a:solidFill>
              </a:rPr>
              <a:t> </a:t>
            </a:r>
            <a:r>
              <a:rPr lang="ru-RU" sz="2000" dirty="0" smtClean="0">
                <a:solidFill>
                  <a:schemeClr val="accent1"/>
                </a:solidFill>
                <a:hlinkClick r:id="rId9"/>
              </a:rPr>
              <a:t>Уголовного кодекса </a:t>
            </a:r>
            <a:r>
              <a:rPr lang="ru-RU" sz="2000" dirty="0" smtClean="0">
                <a:solidFill>
                  <a:schemeClr val="accent1"/>
                </a:solidFill>
                <a:hlinkClick r:id="rId9"/>
              </a:rPr>
              <a:t>РФ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Дисциплинарная </a:t>
            </a:r>
            <a:r>
              <a:rPr lang="ru-RU" sz="2000" b="1" dirty="0" smtClean="0">
                <a:solidFill>
                  <a:schemeClr val="accent1"/>
                </a:solidFill>
              </a:rPr>
              <a:t>ответственность за нарушение трудовой дисциплины</a:t>
            </a:r>
          </a:p>
          <a:p>
            <a:r>
              <a:rPr lang="ru-RU" sz="2000" dirty="0" smtClean="0">
                <a:solidFill>
                  <a:schemeClr val="accent1"/>
                </a:solidFill>
                <a:hlinkClick r:id="rId10"/>
              </a:rPr>
              <a:t>Ст.192 Трудового кодекса РФ</a:t>
            </a:r>
            <a:endParaRPr lang="ru-RU" sz="2000" dirty="0" smtClean="0">
              <a:solidFill>
                <a:schemeClr val="accent1"/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500042"/>
            <a:ext cx="6553200" cy="12858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Обязанности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hlinkClick r:id="rId2"/>
              </a:rPr>
              <a:t>Обязанность</a:t>
            </a:r>
            <a:r>
              <a:rPr lang="ru-RU" b="1" dirty="0" smtClean="0">
                <a:solidFill>
                  <a:schemeClr val="bg2"/>
                </a:solidFill>
              </a:rPr>
              <a:t> иметь паспорт</a:t>
            </a:r>
          </a:p>
          <a:p>
            <a:r>
              <a:rPr lang="ru-RU" dirty="0" smtClean="0">
                <a:solidFill>
                  <a:schemeClr val="bg2"/>
                </a:solidFill>
                <a:hlinkClick r:id="rId3"/>
              </a:rPr>
              <a:t>Постановление Правительства РФ от 08.07.1997 №828 «Об утверждении положения о паспорте гражданина РФ, образца бланка и описания паспорта гражданина РФ» (ред. 18.02.2014г.)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Обязанность работать добросовестно, соблюдать трудовую дисциплину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Ч.2 ст.21 Трудового кодекса РФ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857232"/>
            <a:ext cx="6553200" cy="508000"/>
          </a:xfrm>
        </p:spPr>
        <p:txBody>
          <a:bodyPr/>
          <a:lstStyle/>
          <a:p>
            <a:r>
              <a:rPr lang="ru-RU" b="1" dirty="0" smtClean="0"/>
              <a:t>Ответственность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Самостоятельная гражданская </a:t>
            </a:r>
            <a:r>
              <a:rPr lang="ru-RU" sz="1800" b="1" dirty="0" smtClean="0">
                <a:hlinkClick r:id="rId2"/>
              </a:rPr>
              <a:t>ответственность</a:t>
            </a:r>
            <a:r>
              <a:rPr lang="ru-RU" sz="1800" b="1" dirty="0" smtClean="0"/>
              <a:t> за причиненный вред</a:t>
            </a:r>
          </a:p>
          <a:p>
            <a:r>
              <a:rPr lang="ru-RU" sz="1800" dirty="0" smtClean="0">
                <a:hlinkClick r:id="rId3"/>
              </a:rPr>
              <a:t>Ст.1074 Гражданского кодекса РФ в ред. от 30.01.2014г.</a:t>
            </a:r>
            <a:r>
              <a:rPr lang="ru-RU" sz="1800" b="1" dirty="0" smtClean="0"/>
              <a:t>Материальная ответственность перед работодателем</a:t>
            </a:r>
          </a:p>
          <a:p>
            <a:r>
              <a:rPr lang="ru-RU" sz="1800" dirty="0" smtClean="0">
                <a:hlinkClick r:id="rId4"/>
              </a:rPr>
              <a:t>Ст.232 Трудового кодекса </a:t>
            </a:r>
            <a:r>
              <a:rPr lang="ru-RU" sz="1800" dirty="0" err="1" smtClean="0">
                <a:hlinkClick r:id="rId4"/>
              </a:rPr>
              <a:t>РФ</a:t>
            </a:r>
            <a:r>
              <a:rPr lang="ru-RU" sz="1800" b="1" dirty="0" err="1" smtClean="0"/>
              <a:t>Самостоятельная</a:t>
            </a:r>
            <a:r>
              <a:rPr lang="ru-RU" sz="1800" b="1" dirty="0" smtClean="0"/>
              <a:t> имущественная ответственность по заключенным сделкам</a:t>
            </a:r>
          </a:p>
          <a:p>
            <a:r>
              <a:rPr lang="ru-RU" sz="1800" dirty="0" smtClean="0">
                <a:hlinkClick r:id="rId5"/>
              </a:rPr>
              <a:t>Ч.3 ст.26 Гражданского кодекса РФ в ред. от 30.01.2014г.</a:t>
            </a:r>
            <a:r>
              <a:rPr lang="ru-RU" sz="1800" b="1" dirty="0" smtClean="0"/>
              <a:t>Уголовная ответственность за наиболее тяжкие виды </a:t>
            </a:r>
            <a:r>
              <a:rPr lang="ru-RU" sz="1800" b="1" dirty="0" smtClean="0">
                <a:hlinkClick r:id="rId6"/>
              </a:rPr>
              <a:t>преступлений</a:t>
            </a:r>
            <a:endParaRPr lang="ru-RU" sz="1800" b="1" dirty="0" smtClean="0"/>
          </a:p>
          <a:p>
            <a:r>
              <a:rPr lang="ru-RU" sz="1800" dirty="0" smtClean="0">
                <a:hlinkClick r:id="rId7"/>
              </a:rPr>
              <a:t>Ч.2,3 ст.20</a:t>
            </a:r>
            <a:r>
              <a:rPr lang="ru-RU" sz="1800" dirty="0" smtClean="0"/>
              <a:t>, </a:t>
            </a:r>
            <a:r>
              <a:rPr lang="ru-RU" sz="1800" dirty="0" smtClean="0">
                <a:hlinkClick r:id="rId8"/>
              </a:rPr>
              <a:t>ст.87</a:t>
            </a:r>
            <a:r>
              <a:rPr lang="ru-RU" sz="1800" dirty="0" smtClean="0"/>
              <a:t> </a:t>
            </a:r>
            <a:r>
              <a:rPr lang="ru-RU" sz="1800" dirty="0" smtClean="0">
                <a:hlinkClick r:id="rId9"/>
              </a:rPr>
              <a:t>Уголовного кодекса </a:t>
            </a:r>
            <a:r>
              <a:rPr lang="ru-RU" sz="1800" dirty="0" err="1" smtClean="0">
                <a:hlinkClick r:id="rId9"/>
              </a:rPr>
              <a:t>РФ</a:t>
            </a:r>
            <a:r>
              <a:rPr lang="ru-RU" sz="1800" b="1" dirty="0" err="1" smtClean="0"/>
              <a:t>Дисциплинарная</a:t>
            </a:r>
            <a:r>
              <a:rPr lang="ru-RU" sz="1800" b="1" dirty="0" smtClean="0"/>
              <a:t> ответственность за нарушение трудовой дисциплины</a:t>
            </a:r>
          </a:p>
          <a:p>
            <a:r>
              <a:rPr lang="ru-RU" sz="1800" dirty="0" smtClean="0">
                <a:hlinkClick r:id="rId10"/>
              </a:rPr>
              <a:t>Ст.192 Трудового кодекса РФ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34128" y="495743"/>
            <a:ext cx="4838268" cy="1280624"/>
          </a:xfrm>
        </p:spPr>
        <p:txBody>
          <a:bodyPr/>
          <a:lstStyle/>
          <a:p>
            <a:r>
              <a:rPr lang="uk-UA" sz="3200" b="1" dirty="0" smtClean="0">
                <a:latin typeface="Tahoma" charset="0"/>
              </a:rPr>
              <a:t>ПРАВА ПОДРОСТКА</a:t>
            </a:r>
            <a:endParaRPr lang="uk-UA" sz="3200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060575"/>
            <a:ext cx="7632700" cy="431958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uk-UA" sz="3600" dirty="0" err="1" smtClean="0">
                <a:solidFill>
                  <a:schemeClr val="bg2"/>
                </a:solidFill>
              </a:rPr>
              <a:t>Выполнила</a:t>
            </a:r>
            <a:r>
              <a:rPr lang="uk-UA" sz="3600" dirty="0" smtClean="0">
                <a:solidFill>
                  <a:schemeClr val="bg2"/>
                </a:solidFill>
              </a:rPr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uk-UA" sz="3600" dirty="0" smtClean="0">
                <a:solidFill>
                  <a:schemeClr val="bg2"/>
                </a:solidFill>
              </a:rPr>
              <a:t>учитель </a:t>
            </a:r>
            <a:r>
              <a:rPr lang="uk-UA" sz="3600" dirty="0" err="1" smtClean="0">
                <a:solidFill>
                  <a:schemeClr val="bg2"/>
                </a:solidFill>
              </a:rPr>
              <a:t>высшей</a:t>
            </a:r>
            <a:r>
              <a:rPr lang="uk-UA" sz="3600" dirty="0" smtClean="0">
                <a:solidFill>
                  <a:schemeClr val="bg2"/>
                </a:solidFill>
              </a:rPr>
              <a:t> </a:t>
            </a:r>
            <a:r>
              <a:rPr lang="uk-UA" sz="3600" dirty="0" err="1" smtClean="0">
                <a:solidFill>
                  <a:schemeClr val="bg2"/>
                </a:solidFill>
              </a:rPr>
              <a:t>категории</a:t>
            </a:r>
            <a:r>
              <a:rPr lang="uk-UA" sz="3600" dirty="0" smtClean="0">
                <a:solidFill>
                  <a:schemeClr val="bg2"/>
                </a:solidFill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uk-UA" sz="3600" dirty="0" smtClean="0">
                <a:solidFill>
                  <a:schemeClr val="bg2"/>
                </a:solidFill>
              </a:rPr>
              <a:t>по </a:t>
            </a:r>
            <a:r>
              <a:rPr lang="uk-UA" sz="3600" dirty="0" err="1" smtClean="0">
                <a:solidFill>
                  <a:schemeClr val="bg2"/>
                </a:solidFill>
              </a:rPr>
              <a:t>английскому</a:t>
            </a:r>
            <a:r>
              <a:rPr lang="uk-UA" sz="3600" dirty="0" smtClean="0">
                <a:solidFill>
                  <a:schemeClr val="bg2"/>
                </a:solidFill>
              </a:rPr>
              <a:t> </a:t>
            </a:r>
            <a:r>
              <a:rPr lang="uk-UA" sz="3600" dirty="0" err="1" smtClean="0">
                <a:solidFill>
                  <a:schemeClr val="bg2"/>
                </a:solidFill>
              </a:rPr>
              <a:t>языку</a:t>
            </a:r>
            <a:endParaRPr lang="uk-UA" sz="36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uk-UA" sz="3600" dirty="0" err="1" smtClean="0">
                <a:solidFill>
                  <a:schemeClr val="bg2"/>
                </a:solidFill>
              </a:rPr>
              <a:t>Гайворонюк</a:t>
            </a:r>
            <a:r>
              <a:rPr lang="uk-UA" sz="3600" dirty="0" smtClean="0">
                <a:solidFill>
                  <a:schemeClr val="bg2"/>
                </a:solidFill>
              </a:rPr>
              <a:t> </a:t>
            </a:r>
            <a:r>
              <a:rPr lang="uk-UA" sz="3600" dirty="0" err="1" smtClean="0">
                <a:solidFill>
                  <a:schemeClr val="bg2"/>
                </a:solidFill>
              </a:rPr>
              <a:t>Инна</a:t>
            </a:r>
            <a:r>
              <a:rPr lang="uk-UA" sz="3600" dirty="0" smtClean="0">
                <a:solidFill>
                  <a:schemeClr val="bg2"/>
                </a:solidFill>
              </a:rPr>
              <a:t> </a:t>
            </a:r>
            <a:r>
              <a:rPr lang="uk-UA" sz="3600" dirty="0" err="1" smtClean="0">
                <a:solidFill>
                  <a:schemeClr val="bg2"/>
                </a:solidFill>
              </a:rPr>
              <a:t>Владимировна</a:t>
            </a:r>
            <a:endParaRPr lang="uk-UA" sz="36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uk-UA" sz="3600" dirty="0" smtClean="0">
                <a:solidFill>
                  <a:schemeClr val="bg2"/>
                </a:solidFill>
              </a:rPr>
              <a:t>МКОУ </a:t>
            </a:r>
          </a:p>
          <a:p>
            <a:pPr>
              <a:lnSpc>
                <a:spcPct val="80000"/>
              </a:lnSpc>
              <a:buNone/>
            </a:pPr>
            <a:r>
              <a:rPr lang="uk-UA" sz="3600" dirty="0" err="1" smtClean="0">
                <a:solidFill>
                  <a:schemeClr val="bg2"/>
                </a:solidFill>
              </a:rPr>
              <a:t>“</a:t>
            </a:r>
            <a:r>
              <a:rPr lang="uk-UA" sz="3600" dirty="0" err="1" smtClean="0">
                <a:solidFill>
                  <a:schemeClr val="bg2"/>
                </a:solidFill>
              </a:rPr>
              <a:t>Лицей</a:t>
            </a:r>
            <a:r>
              <a:rPr lang="uk-UA" sz="3600" dirty="0" smtClean="0">
                <a:solidFill>
                  <a:schemeClr val="bg2"/>
                </a:solidFill>
              </a:rPr>
              <a:t> п. </a:t>
            </a:r>
            <a:r>
              <a:rPr lang="uk-UA" sz="3600" dirty="0" err="1" smtClean="0">
                <a:solidFill>
                  <a:schemeClr val="bg2"/>
                </a:solidFill>
              </a:rPr>
              <a:t>Медногорский”</a:t>
            </a:r>
            <a:endParaRPr lang="uk-UA" sz="36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endParaRPr lang="uk-UA" sz="36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endParaRPr lang="uk-UA" sz="3600" dirty="0" smtClean="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uk-UA" sz="3600" dirty="0" smtClean="0">
                <a:solidFill>
                  <a:schemeClr val="bg2"/>
                </a:solidFill>
              </a:rPr>
              <a:t>2014 </a:t>
            </a:r>
            <a:r>
              <a:rPr lang="uk-UA" sz="3600" dirty="0" err="1" smtClean="0">
                <a:solidFill>
                  <a:schemeClr val="bg2"/>
                </a:solidFill>
              </a:rPr>
              <a:t>год</a:t>
            </a:r>
            <a:endParaRPr lang="uk-UA" sz="3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857232"/>
            <a:ext cx="6553200" cy="1143008"/>
          </a:xfrm>
        </p:spPr>
        <p:txBody>
          <a:bodyPr/>
          <a:lstStyle/>
          <a:p>
            <a:pPr algn="ctr"/>
            <a:r>
              <a:rPr lang="ru-RU" b="1" dirty="0" smtClean="0"/>
              <a:t>Права подростка</a:t>
            </a:r>
            <a:endParaRPr lang="ru-RU" dirty="0"/>
          </a:p>
        </p:txBody>
      </p:sp>
      <p:pic>
        <p:nvPicPr>
          <p:cNvPr id="4" name="Picture 2" descr="Права подростк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285992"/>
            <a:ext cx="6429419" cy="3929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500306"/>
            <a:ext cx="7772400" cy="3000397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право на жизнь </a:t>
            </a:r>
            <a:r>
              <a:rPr lang="ru-RU" sz="2000" dirty="0" smtClean="0"/>
              <a:t>– рождение, проживание и доступные медицинские услуги;</a:t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право на развитие </a:t>
            </a:r>
            <a:r>
              <a:rPr lang="ru-RU" sz="2000" dirty="0" smtClean="0"/>
              <a:t>– образование, досуг, отдых и участие в культурной жизни;</a:t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право на защиту </a:t>
            </a:r>
            <a:r>
              <a:rPr lang="ru-RU" sz="2000" dirty="0" smtClean="0"/>
              <a:t>– забота о детях-сиротах, беженцах, а также защита от приобретения и употребления наркотиков;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право на активное участие в жизни общества </a:t>
            </a:r>
            <a:r>
              <a:rPr lang="ru-RU" sz="2000" dirty="0" smtClean="0"/>
              <a:t>– обеспечение свободы слова, религии, совести.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737"/>
            <a:ext cx="7772400" cy="1071569"/>
          </a:xfrm>
        </p:spPr>
        <p:txBody>
          <a:bodyPr/>
          <a:lstStyle/>
          <a:p>
            <a:r>
              <a:rPr lang="ru-RU" sz="3600" b="1" dirty="0" smtClean="0"/>
              <a:t>Конвенцией ООН гарантируются следующие права</a:t>
            </a:r>
            <a:r>
              <a:rPr lang="ru-RU" b="1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643182"/>
            <a:ext cx="7772400" cy="3125793"/>
          </a:xfrm>
        </p:spPr>
        <p:txBody>
          <a:bodyPr/>
          <a:lstStyle/>
          <a:p>
            <a:r>
              <a:rPr lang="ru-RU" sz="2800" dirty="0" smtClean="0"/>
              <a:t>Без согласия родителей дети в возрасте 6-14 лет имеют право на совершение мелких бытовых сделок, на распоряжение средствами, предоставленными опекунами или родителями и на совершение сделок, должных принести выгоду без затраты средств</a:t>
            </a:r>
            <a:r>
              <a:rPr lang="ru-RU" sz="20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42985"/>
            <a:ext cx="7772400" cy="1214445"/>
          </a:xfrm>
        </p:spPr>
        <p:txBody>
          <a:bodyPr/>
          <a:lstStyle/>
          <a:p>
            <a:pPr algn="ctr"/>
            <a:r>
              <a:rPr lang="ru-RU" sz="4400" b="1" dirty="0" smtClean="0"/>
              <a:t>Права подростка в семье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b="1" dirty="0" smtClean="0"/>
              <a:t>После достижения 14 лет права подростка расширяются. Теперь он имеет право распоряжаться своими денежными средствами (стипендия, заработок или другие доходы); пользоваться всеми правами авторов произведений искусства, науки, литературы или изобретения; вкладывать деньги на счета в банке, и распоряжаться ими по собственному усмотрению.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857232"/>
            <a:ext cx="6553200" cy="1208106"/>
          </a:xfrm>
        </p:spPr>
        <p:txBody>
          <a:bodyPr/>
          <a:lstStyle/>
          <a:p>
            <a:r>
              <a:rPr lang="ru-RU" b="1" dirty="0" smtClean="0"/>
              <a:t>Права подростка в школе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1714488"/>
            <a:ext cx="7643812" cy="473711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обеспечение литературой из библиотечных фондов школы;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ru-RU" sz="2400" b="1" dirty="0" smtClean="0">
                <a:solidFill>
                  <a:schemeClr val="accent1"/>
                </a:solidFill>
              </a:rPr>
              <a:t>выбор образовательного учреждения и программы образования;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ru-RU" sz="2400" b="1" dirty="0" smtClean="0">
                <a:solidFill>
                  <a:schemeClr val="accent1"/>
                </a:solidFill>
              </a:rPr>
              <a:t>педагогическую и психологическую помощь;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ru-RU" sz="2400" b="1" dirty="0" smtClean="0">
                <a:solidFill>
                  <a:schemeClr val="accent1"/>
                </a:solidFill>
              </a:rPr>
              <a:t>перевод в другое образовательное учреждение;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ru-RU" sz="2400" b="1" dirty="0" smtClean="0">
                <a:solidFill>
                  <a:schemeClr val="accent1"/>
                </a:solidFill>
              </a:rPr>
              <a:t>свободное выражение своего мнения и уважение своих убеждений;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ru-RU" sz="2400" b="1" dirty="0" smtClean="0">
                <a:solidFill>
                  <a:schemeClr val="accent1"/>
                </a:solidFill>
              </a:rPr>
              <a:t>оставление учебного учреждения до получения полного среднего образования при достижении 15 лет, при наличии согласия родителей;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3116"/>
            <a:ext cx="70723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latin typeface="Arial Black" pitchFamily="34" charset="0"/>
              </a:rPr>
              <a:t>обучение в условиях, которые гарантируют его безопасность, а также соответствуют современным требованиям и стандартам обучения;</a:t>
            </a:r>
            <a:r>
              <a:rPr lang="en-US" sz="2400" dirty="0" smtClean="0">
                <a:solidFill>
                  <a:schemeClr val="accent1"/>
                </a:solidFill>
                <a:latin typeface="Arial Black" pitchFamily="34" charset="0"/>
              </a:rPr>
              <a:t/>
            </a:r>
            <a:br>
              <a:rPr lang="en-US" sz="2400" dirty="0" smtClean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Arial Black" pitchFamily="34" charset="0"/>
              </a:rPr>
              <a:t>добровольное участие в деятельности по благоустройству школы;</a:t>
            </a:r>
            <a:r>
              <a:rPr lang="en-US" sz="2400" dirty="0" smtClean="0">
                <a:solidFill>
                  <a:schemeClr val="accent1"/>
                </a:solidFill>
                <a:latin typeface="Arial Black" pitchFamily="34" charset="0"/>
              </a:rPr>
              <a:t/>
            </a:r>
            <a:br>
              <a:rPr lang="en-US" sz="2400" dirty="0" smtClean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Arial Black" pitchFamily="34" charset="0"/>
              </a:rPr>
              <a:t>проводить собрания и митинги во </a:t>
            </a:r>
            <a:r>
              <a:rPr lang="ru-RU" sz="2400" dirty="0" err="1" smtClean="0">
                <a:solidFill>
                  <a:schemeClr val="accent1"/>
                </a:solidFill>
                <a:latin typeface="Arial Black" pitchFamily="34" charset="0"/>
              </a:rPr>
              <a:t>внеучебное</a:t>
            </a:r>
            <a:r>
              <a:rPr lang="ru-RU" sz="2400" dirty="0" smtClean="0">
                <a:solidFill>
                  <a:schemeClr val="accent1"/>
                </a:solidFill>
                <a:latin typeface="Arial Black" pitchFamily="34" charset="0"/>
              </a:rPr>
              <a:t> время при подозрении нарушения их прав;</a:t>
            </a:r>
            <a:r>
              <a:rPr lang="en-US" sz="2400" dirty="0" smtClean="0">
                <a:solidFill>
                  <a:schemeClr val="accent1"/>
                </a:solidFill>
                <a:latin typeface="Arial Black" pitchFamily="34" charset="0"/>
              </a:rPr>
              <a:t/>
            </a:r>
            <a:br>
              <a:rPr lang="en-US" sz="2400" dirty="0" smtClean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Arial Black" pitchFamily="34" charset="0"/>
              </a:rPr>
              <a:t>создавать общественные организации в школе, начиная с возраста 8 лет.</a:t>
            </a:r>
            <a:br>
              <a:rPr lang="ru-RU" sz="2400" dirty="0" smtClean="0">
                <a:solidFill>
                  <a:schemeClr val="accent1"/>
                </a:solidFill>
                <a:latin typeface="Arial Black" pitchFamily="34" charset="0"/>
              </a:rPr>
            </a:br>
            <a:endParaRPr lang="ru-RU" sz="2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642918"/>
            <a:ext cx="6553200" cy="1143008"/>
          </a:xfrm>
        </p:spPr>
        <p:txBody>
          <a:bodyPr/>
          <a:lstStyle/>
          <a:p>
            <a:r>
              <a:rPr lang="ru-RU" b="1" dirty="0" smtClean="0"/>
              <a:t>Трудовые права подростка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Прием на работу возможен с 14 лет при наличии согласия родителей и профсоюза организации. Работодатель при наличии рабочих мест обязан принять несовершеннолетнего на работу. Несовершеннолетний подросток имеет право на признание его безработным при достижении 16 лет. С несовершеннолетними не заключается договор о полной материальной ответственности, и им не имеют права назначать испытания при приеме на работу</a:t>
            </a:r>
            <a:r>
              <a:rPr lang="ru-RU" sz="2400" b="1" dirty="0" smtClean="0"/>
              <a:t>. 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5">
  <a:themeElements>
    <a:clrScheme name="template 1">
      <a:dk1>
        <a:srgbClr val="4D4D4D"/>
      </a:dk1>
      <a:lt1>
        <a:srgbClr val="FFFFFF"/>
      </a:lt1>
      <a:dk2>
        <a:srgbClr val="4D4D4D"/>
      </a:dk2>
      <a:lt2>
        <a:srgbClr val="000000"/>
      </a:lt2>
      <a:accent1>
        <a:srgbClr val="0066CC"/>
      </a:accent1>
      <a:accent2>
        <a:srgbClr val="3399FF"/>
      </a:accent2>
      <a:accent3>
        <a:srgbClr val="FFFFFF"/>
      </a:accent3>
      <a:accent4>
        <a:srgbClr val="404040"/>
      </a:accent4>
      <a:accent5>
        <a:srgbClr val="AAB8E2"/>
      </a:accent5>
      <a:accent6>
        <a:srgbClr val="2D8AE7"/>
      </a:accent6>
      <a:hlink>
        <a:srgbClr val="33CCFF"/>
      </a:hlink>
      <a:folHlink>
        <a:srgbClr val="CCECFF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B8E2"/>
        </a:accent5>
        <a:accent6>
          <a:srgbClr val="2D8AE7"/>
        </a:accent6>
        <a:hlink>
          <a:srgbClr val="33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339933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3399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55</Template>
  <TotalTime>257</TotalTime>
  <Words>239</Words>
  <Application>Microsoft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55</vt:lpstr>
      <vt:lpstr>Права подростка </vt:lpstr>
      <vt:lpstr>ПРАВА ПОДРОСТКА</vt:lpstr>
      <vt:lpstr>Права подростка</vt:lpstr>
      <vt:lpstr>право на жизнь – рождение, проживание и доступные медицинские услуги; право на развитие – образование, досуг, отдых и участие в культурной жизни; право на защиту – забота о детях-сиротах, беженцах, а также защита от приобретения и употребления наркотиков;  право на активное участие в жизни общества – обеспечение свободы слова, религии, совести.</vt:lpstr>
      <vt:lpstr>Без согласия родителей дети в возрасте 6-14 лет имеют право на совершение мелких бытовых сделок, на распоряжение средствами, предоставленными опекунами или родителями и на совершение сделок, должных принести выгоду без затраты средств. </vt:lpstr>
      <vt:lpstr>           После достижения 14 лет права подростка расширяются. Теперь он имеет право распоряжаться своими денежными средствами (стипендия, заработок или другие доходы); пользоваться всеми правами авторов произведений искусства, науки, литературы или изобретения; вкладывать деньги на счета в банке, и распоряжаться ими по собственному усмотрению. </vt:lpstr>
      <vt:lpstr>Права подростка в школе </vt:lpstr>
      <vt:lpstr>Слайд 8</vt:lpstr>
      <vt:lpstr>Трудовые права подростка</vt:lpstr>
      <vt:lpstr>Слайд 10</vt:lpstr>
      <vt:lpstr>Ответственность </vt:lpstr>
      <vt:lpstr> Обязанности </vt:lpstr>
      <vt:lpstr>Ответственность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Admin</dc:creator>
  <cp:lastModifiedBy>Admin</cp:lastModifiedBy>
  <cp:revision>27</cp:revision>
  <dcterms:created xsi:type="dcterms:W3CDTF">2014-12-14T12:51:28Z</dcterms:created>
  <dcterms:modified xsi:type="dcterms:W3CDTF">2015-01-07T11:36:41Z</dcterms:modified>
</cp:coreProperties>
</file>