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6" r:id="rId3"/>
    <p:sldId id="259" r:id="rId4"/>
    <p:sldId id="257" r:id="rId5"/>
    <p:sldId id="264" r:id="rId6"/>
    <p:sldId id="270" r:id="rId7"/>
    <p:sldId id="271" r:id="rId8"/>
    <p:sldId id="272" r:id="rId9"/>
    <p:sldId id="273" r:id="rId10"/>
    <p:sldId id="260" r:id="rId11"/>
    <p:sldId id="262" r:id="rId12"/>
    <p:sldId id="275" r:id="rId13"/>
    <p:sldId id="263" r:id="rId14"/>
    <p:sldId id="277" r:id="rId15"/>
    <p:sldId id="280" r:id="rId16"/>
    <p:sldId id="281" r:id="rId17"/>
    <p:sldId id="268" r:id="rId18"/>
    <p:sldId id="284"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5138" autoAdjust="0"/>
  </p:normalViewPr>
  <p:slideViewPr>
    <p:cSldViewPr>
      <p:cViewPr varScale="1">
        <p:scale>
          <a:sx n="85" d="100"/>
          <a:sy n="85" d="100"/>
        </p:scale>
        <p:origin x="136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91FB7A9-E2A1-496D-9526-59FBF39FE31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91FB7A9-E2A1-496D-9526-59FBF39FE31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C9EDB7A-4335-4C41-B189-65E551FA8109}" type="datetimeFigureOut">
              <a:rPr lang="ru-RU" smtClean="0"/>
              <a:pPr/>
              <a:t>05.10.2014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1FB7A9-E2A1-496D-9526-59FBF39FE3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C9EDB7A-4335-4C41-B189-65E551FA8109}" type="datetimeFigureOut">
              <a:rPr lang="ru-RU" smtClean="0"/>
              <a:pPr/>
              <a:t>05.10.2014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1FB7A9-E2A1-496D-9526-59FBF39FE31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krupenichka.ru/narodnaya-kukla/osobennocti-kostuma.html"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1500198"/>
          </a:xfrm>
        </p:spPr>
        <p:txBody>
          <a:bodyPr>
            <a:normAutofit/>
          </a:bodyPr>
          <a:lstStyle/>
          <a:p>
            <a:r>
              <a:rPr lang="ru-RU" dirty="0" smtClean="0">
                <a:solidFill>
                  <a:srgbClr val="FF0000"/>
                </a:solidFill>
              </a:rPr>
              <a:t>Вышивка крестом</a:t>
            </a:r>
            <a:endParaRPr lang="ru-RU" dirty="0">
              <a:solidFill>
                <a:srgbClr val="FF0000"/>
              </a:solidFill>
            </a:endParaRPr>
          </a:p>
        </p:txBody>
      </p:sp>
      <p:sp>
        <p:nvSpPr>
          <p:cNvPr id="6" name="TextBox 5"/>
          <p:cNvSpPr txBox="1"/>
          <p:nvPr/>
        </p:nvSpPr>
        <p:spPr>
          <a:xfrm>
            <a:off x="4143372" y="3500438"/>
            <a:ext cx="4714908" cy="2677656"/>
          </a:xfrm>
          <a:prstGeom prst="rect">
            <a:avLst/>
          </a:prstGeom>
          <a:noFill/>
        </p:spPr>
        <p:txBody>
          <a:bodyPr wrap="square" rtlCol="0">
            <a:spAutoFit/>
          </a:bodyPr>
          <a:lstStyle/>
          <a:p>
            <a:r>
              <a:rPr lang="ru-RU" sz="2400" dirty="0" smtClean="0"/>
              <a:t>МОУ «Средняя общеобразовательная школа №5</a:t>
            </a:r>
          </a:p>
          <a:p>
            <a:r>
              <a:rPr lang="ru-RU" sz="2400" dirty="0" smtClean="0"/>
              <a:t>Г. Ивантеевка</a:t>
            </a:r>
          </a:p>
          <a:p>
            <a:r>
              <a:rPr lang="ru-RU" sz="2400" dirty="0" smtClean="0"/>
              <a:t>Учитель технологии: Головко Надежда Ивановна</a:t>
            </a:r>
          </a:p>
          <a:p>
            <a:endParaRPr lang="ru-RU" sz="2400" dirty="0" smtClean="0"/>
          </a:p>
          <a:p>
            <a:r>
              <a:rPr lang="ru-RU" sz="2400" dirty="0" smtClean="0"/>
              <a:t>                       2013</a:t>
            </a:r>
          </a:p>
        </p:txBody>
      </p:sp>
      <p:pic>
        <p:nvPicPr>
          <p:cNvPr id="4" name="Picture 2" descr="C:\Users\Mix\Desktop\1267650904_1267626732_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596" y="2571744"/>
            <a:ext cx="3118166" cy="42862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85851" y="2857496"/>
            <a:ext cx="2760221" cy="3500462"/>
          </a:xfrm>
          <a:prstGeom prst="rect">
            <a:avLst/>
          </a:prstGeom>
          <a:noFill/>
          <a:ln w="9525">
            <a:noFill/>
            <a:miter lim="800000"/>
            <a:headEnd/>
            <a:tailEnd/>
          </a:ln>
          <a:effectLst/>
        </p:spPr>
      </p:pic>
      <p:sp>
        <p:nvSpPr>
          <p:cNvPr id="4" name="TextBox 3"/>
          <p:cNvSpPr txBox="1"/>
          <p:nvPr/>
        </p:nvSpPr>
        <p:spPr>
          <a:xfrm>
            <a:off x="1285852" y="2214554"/>
            <a:ext cx="2428892" cy="400110"/>
          </a:xfrm>
          <a:prstGeom prst="rect">
            <a:avLst/>
          </a:prstGeom>
          <a:noFill/>
        </p:spPr>
        <p:txBody>
          <a:bodyPr wrap="square" rtlCol="0">
            <a:spAutoFit/>
          </a:bodyPr>
          <a:lstStyle/>
          <a:p>
            <a:r>
              <a:rPr lang="ru-RU" sz="2000" dirty="0" smtClean="0">
                <a:solidFill>
                  <a:schemeClr val="bg1"/>
                </a:solidFill>
              </a:rPr>
              <a:t>Иглы в древности</a:t>
            </a:r>
            <a:endParaRPr lang="ru-RU" sz="2000" dirty="0">
              <a:solidFill>
                <a:schemeClr val="bg1"/>
              </a:solidFill>
            </a:endParaRPr>
          </a:p>
        </p:txBody>
      </p:sp>
      <p:pic>
        <p:nvPicPr>
          <p:cNvPr id="4100" name="Picture 4"/>
          <p:cNvPicPr>
            <a:picLocks noChangeAspect="1" noChangeArrowheads="1"/>
          </p:cNvPicPr>
          <p:nvPr/>
        </p:nvPicPr>
        <p:blipFill>
          <a:blip r:embed="rId3" cstate="print"/>
          <a:srcRect/>
          <a:stretch>
            <a:fillRect/>
          </a:stretch>
        </p:blipFill>
        <p:spPr bwMode="auto">
          <a:xfrm>
            <a:off x="4500561" y="3214686"/>
            <a:ext cx="4184046" cy="2786082"/>
          </a:xfrm>
          <a:prstGeom prst="rect">
            <a:avLst/>
          </a:prstGeom>
          <a:noFill/>
          <a:ln w="9525">
            <a:noFill/>
            <a:miter lim="800000"/>
            <a:headEnd/>
            <a:tailEnd/>
          </a:ln>
          <a:effectLst/>
        </p:spPr>
      </p:pic>
      <p:sp>
        <p:nvSpPr>
          <p:cNvPr id="6" name="TextBox 5"/>
          <p:cNvSpPr txBox="1"/>
          <p:nvPr/>
        </p:nvSpPr>
        <p:spPr>
          <a:xfrm>
            <a:off x="5143504" y="2357430"/>
            <a:ext cx="2357454" cy="400110"/>
          </a:xfrm>
          <a:prstGeom prst="rect">
            <a:avLst/>
          </a:prstGeom>
          <a:noFill/>
        </p:spPr>
        <p:txBody>
          <a:bodyPr wrap="square" rtlCol="0">
            <a:spAutoFit/>
          </a:bodyPr>
          <a:lstStyle/>
          <a:p>
            <a:r>
              <a:rPr lang="ru-RU" sz="2000" dirty="0" smtClean="0">
                <a:solidFill>
                  <a:schemeClr val="bg1"/>
                </a:solidFill>
              </a:rPr>
              <a:t>Современные иглы</a:t>
            </a:r>
            <a:endParaRPr lang="ru-RU" sz="2000" dirty="0">
              <a:solidFill>
                <a:schemeClr val="bg1"/>
              </a:solidFill>
            </a:endParaRPr>
          </a:p>
        </p:txBody>
      </p:sp>
      <p:sp>
        <p:nvSpPr>
          <p:cNvPr id="7" name="TextBox 6"/>
          <p:cNvSpPr txBox="1"/>
          <p:nvPr/>
        </p:nvSpPr>
        <p:spPr>
          <a:xfrm>
            <a:off x="1571604" y="714356"/>
            <a:ext cx="6598153" cy="646331"/>
          </a:xfrm>
          <a:prstGeom prst="rect">
            <a:avLst/>
          </a:prstGeom>
          <a:noFill/>
        </p:spPr>
        <p:txBody>
          <a:bodyPr wrap="none" rtlCol="0">
            <a:spAutoFit/>
          </a:bodyPr>
          <a:lstStyle/>
          <a:p>
            <a:r>
              <a:rPr lang="ru-RU" sz="3600" b="1" dirty="0" smtClean="0">
                <a:solidFill>
                  <a:srgbClr val="002060"/>
                </a:solidFill>
              </a:rPr>
              <a:t>Инструменты для вышивания</a:t>
            </a:r>
            <a:endParaRPr lang="ru-RU" sz="3600"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H="1">
            <a:off x="500034" y="1285860"/>
            <a:ext cx="2571772" cy="642942"/>
          </a:xfrm>
          <a:prstGeom prst="rect">
            <a:avLst/>
          </a:prstGeom>
        </p:spPr>
        <p:txBody>
          <a:bodyPr wrap="square">
            <a:spAutoFit/>
          </a:bodyPr>
          <a:lstStyle/>
          <a:p>
            <a:r>
              <a:rPr lang="ru-RU" dirty="0" smtClean="0">
                <a:solidFill>
                  <a:schemeClr val="bg1"/>
                </a:solidFill>
              </a:rPr>
              <a:t>Шелковые и вискозные нитки</a:t>
            </a:r>
            <a:endParaRPr lang="ru-RU"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1285852" y="1643050"/>
            <a:ext cx="1714512" cy="2032010"/>
          </a:xfrm>
          <a:prstGeom prst="rect">
            <a:avLst/>
          </a:prstGeom>
          <a:noFill/>
          <a:ln w="9525">
            <a:noFill/>
            <a:miter lim="800000"/>
            <a:headEnd/>
            <a:tailEnd/>
          </a:ln>
          <a:effectLst/>
        </p:spPr>
      </p:pic>
      <p:sp>
        <p:nvSpPr>
          <p:cNvPr id="5" name="Прямоугольник 4"/>
          <p:cNvSpPr/>
          <p:nvPr/>
        </p:nvSpPr>
        <p:spPr>
          <a:xfrm>
            <a:off x="3428992" y="1285860"/>
            <a:ext cx="3000396" cy="646331"/>
          </a:xfrm>
          <a:prstGeom prst="rect">
            <a:avLst/>
          </a:prstGeom>
        </p:spPr>
        <p:txBody>
          <a:bodyPr wrap="square">
            <a:spAutoFit/>
          </a:bodyPr>
          <a:lstStyle/>
          <a:p>
            <a:r>
              <a:rPr lang="ru-RU" dirty="0" smtClean="0">
                <a:solidFill>
                  <a:schemeClr val="bg1"/>
                </a:solidFill>
              </a:rPr>
              <a:t>Мягкие вышивальные хлопковые нитки</a:t>
            </a:r>
            <a:endParaRPr lang="ru-RU" dirty="0">
              <a:solidFill>
                <a:schemeClr val="bg1"/>
              </a:solidFill>
            </a:endParaRPr>
          </a:p>
        </p:txBody>
      </p:sp>
      <p:pic>
        <p:nvPicPr>
          <p:cNvPr id="6148" name="Picture 4"/>
          <p:cNvPicPr>
            <a:picLocks noChangeAspect="1" noChangeArrowheads="1"/>
          </p:cNvPicPr>
          <p:nvPr/>
        </p:nvPicPr>
        <p:blipFill>
          <a:blip r:embed="rId3" cstate="print"/>
          <a:srcRect/>
          <a:stretch>
            <a:fillRect/>
          </a:stretch>
        </p:blipFill>
        <p:spPr bwMode="auto">
          <a:xfrm>
            <a:off x="3500430" y="1928802"/>
            <a:ext cx="2857521" cy="1285884"/>
          </a:xfrm>
          <a:prstGeom prst="rect">
            <a:avLst/>
          </a:prstGeom>
          <a:noFill/>
          <a:ln w="9525">
            <a:noFill/>
            <a:miter lim="800000"/>
            <a:headEnd/>
            <a:tailEnd/>
          </a:ln>
          <a:effectLst/>
        </p:spPr>
      </p:pic>
      <p:sp>
        <p:nvSpPr>
          <p:cNvPr id="7" name="Прямоугольник 6"/>
          <p:cNvSpPr/>
          <p:nvPr/>
        </p:nvSpPr>
        <p:spPr>
          <a:xfrm>
            <a:off x="6500826" y="1285860"/>
            <a:ext cx="2428892" cy="646331"/>
          </a:xfrm>
          <a:prstGeom prst="rect">
            <a:avLst/>
          </a:prstGeom>
        </p:spPr>
        <p:txBody>
          <a:bodyPr wrap="square">
            <a:spAutoFit/>
          </a:bodyPr>
          <a:lstStyle/>
          <a:p>
            <a:r>
              <a:rPr lang="ru-RU" dirty="0" smtClean="0">
                <a:solidFill>
                  <a:schemeClr val="bg1"/>
                </a:solidFill>
              </a:rPr>
              <a:t>Вышивальные нитки (мулине)</a:t>
            </a:r>
            <a:endParaRPr lang="ru-RU" dirty="0">
              <a:solidFill>
                <a:schemeClr val="bg1"/>
              </a:solidFill>
            </a:endParaRPr>
          </a:p>
        </p:txBody>
      </p:sp>
      <p:pic>
        <p:nvPicPr>
          <p:cNvPr id="614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72330" y="1928802"/>
            <a:ext cx="1785950" cy="1785950"/>
          </a:xfrm>
          <a:prstGeom prst="rect">
            <a:avLst/>
          </a:prstGeom>
          <a:noFill/>
          <a:ln w="9525">
            <a:noFill/>
            <a:miter lim="800000"/>
            <a:headEnd/>
            <a:tailEnd/>
          </a:ln>
          <a:effectLst/>
        </p:spPr>
      </p:pic>
      <p:sp>
        <p:nvSpPr>
          <p:cNvPr id="9" name="TextBox 8"/>
          <p:cNvSpPr txBox="1"/>
          <p:nvPr/>
        </p:nvSpPr>
        <p:spPr>
          <a:xfrm>
            <a:off x="642910" y="214290"/>
            <a:ext cx="8143932" cy="646331"/>
          </a:xfrm>
          <a:prstGeom prst="rect">
            <a:avLst/>
          </a:prstGeom>
          <a:noFill/>
        </p:spPr>
        <p:txBody>
          <a:bodyPr wrap="square" rtlCol="0">
            <a:spAutoFit/>
          </a:bodyPr>
          <a:lstStyle/>
          <a:p>
            <a:r>
              <a:rPr lang="ru-RU" sz="3600" b="1" dirty="0" smtClean="0">
                <a:solidFill>
                  <a:srgbClr val="002060"/>
                </a:solidFill>
              </a:rPr>
              <a:t>Материалы для вышивания</a:t>
            </a:r>
            <a:endParaRPr lang="ru-RU" sz="3600" b="1" dirty="0">
              <a:solidFill>
                <a:srgbClr val="002060"/>
              </a:solidFill>
            </a:endParaRPr>
          </a:p>
        </p:txBody>
      </p:sp>
      <p:sp>
        <p:nvSpPr>
          <p:cNvPr id="10" name="Прямоугольник 9"/>
          <p:cNvSpPr/>
          <p:nvPr/>
        </p:nvSpPr>
        <p:spPr>
          <a:xfrm>
            <a:off x="500034" y="928670"/>
            <a:ext cx="8429684" cy="369332"/>
          </a:xfrm>
          <a:prstGeom prst="rect">
            <a:avLst/>
          </a:prstGeom>
        </p:spPr>
        <p:txBody>
          <a:bodyPr wrap="square">
            <a:spAutoFit/>
          </a:bodyPr>
          <a:lstStyle/>
          <a:p>
            <a:r>
              <a:rPr lang="ru-RU" dirty="0" smtClean="0">
                <a:solidFill>
                  <a:schemeClr val="bg1"/>
                </a:solidFill>
              </a:rPr>
              <a:t>На сегодняшний день существует множество разновидностей нитей для вышивки</a:t>
            </a:r>
            <a:endParaRPr lang="ru-RU" dirty="0">
              <a:solidFill>
                <a:schemeClr val="bg1"/>
              </a:solidFill>
            </a:endParaRPr>
          </a:p>
        </p:txBody>
      </p:sp>
      <p:sp>
        <p:nvSpPr>
          <p:cNvPr id="11" name="Прямоугольник 10"/>
          <p:cNvSpPr/>
          <p:nvPr/>
        </p:nvSpPr>
        <p:spPr>
          <a:xfrm>
            <a:off x="214282" y="3714752"/>
            <a:ext cx="8929718" cy="923330"/>
          </a:xfrm>
          <a:prstGeom prst="rect">
            <a:avLst/>
          </a:prstGeom>
        </p:spPr>
        <p:txBody>
          <a:bodyPr wrap="square">
            <a:spAutoFit/>
          </a:bodyPr>
          <a:lstStyle/>
          <a:p>
            <a:r>
              <a:rPr lang="ru-RU" dirty="0" smtClean="0">
                <a:solidFill>
                  <a:schemeClr val="bg1"/>
                </a:solidFill>
              </a:rPr>
              <a:t>Канва –это специальным образом выработанное на фабрике полотно, размеченное в клетку таким образом, что каждая клеточка канвы является местом для нанесения креста нитками</a:t>
            </a:r>
          </a:p>
        </p:txBody>
      </p:sp>
      <p:pic>
        <p:nvPicPr>
          <p:cNvPr id="12" name="Picture 6" descr="i (7)"/>
          <p:cNvPicPr>
            <a:picLocks noChangeAspect="1" noChangeArrowheads="1"/>
          </p:cNvPicPr>
          <p:nvPr/>
        </p:nvPicPr>
        <p:blipFill>
          <a:blip r:embed="rId5"/>
          <a:srcRect/>
          <a:stretch>
            <a:fillRect/>
          </a:stretch>
        </p:blipFill>
        <p:spPr>
          <a:xfrm>
            <a:off x="3000364" y="4429132"/>
            <a:ext cx="5954733" cy="22145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428604"/>
            <a:ext cx="2609176" cy="646331"/>
          </a:xfrm>
          <a:prstGeom prst="rect">
            <a:avLst/>
          </a:prstGeom>
        </p:spPr>
        <p:txBody>
          <a:bodyPr wrap="square">
            <a:spAutoFit/>
          </a:bodyPr>
          <a:lstStyle/>
          <a:p>
            <a:r>
              <a:rPr lang="ru-RU" sz="3600" b="1" dirty="0" smtClean="0">
                <a:solidFill>
                  <a:srgbClr val="002060"/>
                </a:solidFill>
              </a:rPr>
              <a:t>Технология</a:t>
            </a:r>
            <a:endParaRPr lang="ru-RU" sz="3600" b="1" dirty="0">
              <a:solidFill>
                <a:srgbClr val="002060"/>
              </a:solidFill>
            </a:endParaRPr>
          </a:p>
        </p:txBody>
      </p:sp>
      <p:pic>
        <p:nvPicPr>
          <p:cNvPr id="3" name="Picture 11" descr="l1_3"/>
          <p:cNvPicPr>
            <a:picLocks noChangeAspect="1" noChangeArrowheads="1"/>
          </p:cNvPicPr>
          <p:nvPr/>
        </p:nvPicPr>
        <p:blipFill>
          <a:blip r:embed="rId2"/>
          <a:srcRect/>
          <a:stretch>
            <a:fillRect/>
          </a:stretch>
        </p:blipFill>
        <p:spPr>
          <a:xfrm>
            <a:off x="1357290" y="1214422"/>
            <a:ext cx="6500858" cy="2643206"/>
          </a:xfrm>
          <a:prstGeom prst="rect">
            <a:avLst/>
          </a:prstGeom>
          <a:noFill/>
        </p:spPr>
      </p:pic>
      <p:sp>
        <p:nvSpPr>
          <p:cNvPr id="6" name="Прямоугольник 5"/>
          <p:cNvSpPr/>
          <p:nvPr/>
        </p:nvSpPr>
        <p:spPr>
          <a:xfrm>
            <a:off x="285720" y="4143380"/>
            <a:ext cx="8572560" cy="2554545"/>
          </a:xfrm>
          <a:prstGeom prst="rect">
            <a:avLst/>
          </a:prstGeom>
        </p:spPr>
        <p:txBody>
          <a:bodyPr wrap="square">
            <a:spAutoFit/>
          </a:bodyPr>
          <a:lstStyle/>
          <a:p>
            <a:r>
              <a:rPr lang="ru-RU" sz="2000" dirty="0" smtClean="0">
                <a:solidFill>
                  <a:schemeClr val="bg1"/>
                </a:solidFill>
              </a:rPr>
              <a:t>ВЫШИВКА КРЕСТОМ Техника вышивания крестом состоит в следующем. Рабочую нитку закрепляют с лицевой стороны в левом нижнем углу стежками под крестик, откуда и начинают вышивку. Затем делают косой стежок слева направо вверх, вкалывают иголку в противоположный угол квадратика и по изнанке выводят на лицевую сторону в левый верхний угол квадратика. Снова делают косой стежок сверху вниз в правый нижний угол квадратика. Таким образом, от пересечения двух косых стежков получается крест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357554" y="642918"/>
            <a:ext cx="2923173" cy="646331"/>
          </a:xfrm>
          <a:prstGeom prst="rect">
            <a:avLst/>
          </a:prstGeom>
        </p:spPr>
        <p:txBody>
          <a:bodyPr wrap="none">
            <a:spAutoFit/>
          </a:bodyPr>
          <a:lstStyle/>
          <a:p>
            <a:pPr algn="ctr"/>
            <a:r>
              <a:rPr lang="ru-RU" sz="3600" dirty="0" smtClean="0">
                <a:solidFill>
                  <a:srgbClr val="002060"/>
                </a:solidFill>
              </a:rPr>
              <a:t>Виды крестов</a:t>
            </a:r>
            <a:endParaRPr lang="ru-RU" sz="3600" dirty="0">
              <a:solidFill>
                <a:srgbClr val="002060"/>
              </a:solidFill>
            </a:endParaRPr>
          </a:p>
        </p:txBody>
      </p:sp>
      <p:sp>
        <p:nvSpPr>
          <p:cNvPr id="10" name="Прямоугольник 9"/>
          <p:cNvSpPr/>
          <p:nvPr/>
        </p:nvSpPr>
        <p:spPr>
          <a:xfrm>
            <a:off x="428596" y="1643050"/>
            <a:ext cx="2555123" cy="523220"/>
          </a:xfrm>
          <a:prstGeom prst="rect">
            <a:avLst/>
          </a:prstGeom>
        </p:spPr>
        <p:txBody>
          <a:bodyPr wrap="none">
            <a:spAutoFit/>
          </a:bodyPr>
          <a:lstStyle/>
          <a:p>
            <a:r>
              <a:rPr lang="ru-RU" sz="2800" b="1" dirty="0" smtClean="0">
                <a:solidFill>
                  <a:srgbClr val="002060"/>
                </a:solidFill>
              </a:rPr>
              <a:t>Простой крест</a:t>
            </a:r>
            <a:endParaRPr lang="ru-RU" sz="2800" dirty="0">
              <a:solidFill>
                <a:srgbClr val="002060"/>
              </a:solidFill>
            </a:endParaRPr>
          </a:p>
        </p:txBody>
      </p:sp>
      <p:sp>
        <p:nvSpPr>
          <p:cNvPr id="11" name="Прямоугольник 10"/>
          <p:cNvSpPr/>
          <p:nvPr/>
        </p:nvSpPr>
        <p:spPr>
          <a:xfrm>
            <a:off x="214282" y="2428868"/>
            <a:ext cx="4572000" cy="1938992"/>
          </a:xfrm>
          <a:prstGeom prst="rect">
            <a:avLst/>
          </a:prstGeom>
        </p:spPr>
        <p:txBody>
          <a:bodyPr>
            <a:spAutoFit/>
          </a:bodyPr>
          <a:lstStyle/>
          <a:p>
            <a:r>
              <a:rPr lang="ru-RU" sz="2000" b="1" dirty="0" smtClean="0">
                <a:solidFill>
                  <a:schemeClr val="bg1"/>
                </a:solidFill>
              </a:rPr>
              <a:t>Простой крест</a:t>
            </a:r>
            <a:r>
              <a:rPr lang="ru-RU" sz="2000" dirty="0" smtClean="0">
                <a:solidFill>
                  <a:schemeClr val="bg1"/>
                </a:solidFill>
              </a:rPr>
              <a:t> начинают вышивать справа сверху по диагонали налево вниз, а заканчивают справа снизу по диагонали налево вверх. Все верхние стежки должны лежать в одном направлении.</a:t>
            </a:r>
            <a:endParaRPr lang="ru-RU" sz="2000" dirty="0">
              <a:solidFill>
                <a:schemeClr val="bg1"/>
              </a:solidFill>
            </a:endParaRPr>
          </a:p>
        </p:txBody>
      </p:sp>
      <p:pic>
        <p:nvPicPr>
          <p:cNvPr id="12" name="Picture 8" descr="http://img1.liveinternet.ru/images/attach/c/5/88/32/88032509_4388141_krestik2.jpg"/>
          <p:cNvPicPr>
            <a:picLocks noChangeAspect="1" noChangeArrowheads="1"/>
          </p:cNvPicPr>
          <p:nvPr/>
        </p:nvPicPr>
        <p:blipFill>
          <a:blip r:embed="rId2" cstate="print"/>
          <a:srcRect/>
          <a:stretch>
            <a:fillRect/>
          </a:stretch>
        </p:blipFill>
        <p:spPr bwMode="auto">
          <a:xfrm>
            <a:off x="5286380" y="1827939"/>
            <a:ext cx="3455433" cy="2758478"/>
          </a:xfrm>
          <a:prstGeom prst="rect">
            <a:avLst/>
          </a:prstGeom>
          <a:noFill/>
        </p:spPr>
      </p:pic>
      <p:pic>
        <p:nvPicPr>
          <p:cNvPr id="16" name="Picture 10" descr="http://www.hobbyathome.ru/files/2010/09/11.jpg"/>
          <p:cNvPicPr>
            <a:picLocks noChangeAspect="1" noChangeArrowheads="1"/>
          </p:cNvPicPr>
          <p:nvPr/>
        </p:nvPicPr>
        <p:blipFill>
          <a:blip r:embed="rId3" cstate="print"/>
          <a:srcRect/>
          <a:stretch>
            <a:fillRect/>
          </a:stretch>
        </p:blipFill>
        <p:spPr bwMode="auto">
          <a:xfrm>
            <a:off x="2857488" y="4714884"/>
            <a:ext cx="4645435" cy="18478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l"/>
            <a:r>
              <a:rPr lang="ru-RU" sz="3600" b="1" dirty="0" smtClean="0">
                <a:solidFill>
                  <a:srgbClr val="002060"/>
                </a:solidFill>
                <a:latin typeface="+mn-lt"/>
              </a:rPr>
              <a:t>Полукрест</a:t>
            </a:r>
            <a:endParaRPr lang="ru-RU" sz="3600" dirty="0">
              <a:solidFill>
                <a:srgbClr val="002060"/>
              </a:solidFill>
              <a:latin typeface="+mn-lt"/>
            </a:endParaRPr>
          </a:p>
        </p:txBody>
      </p:sp>
      <p:sp>
        <p:nvSpPr>
          <p:cNvPr id="3" name="Содержимое 2"/>
          <p:cNvSpPr>
            <a:spLocks noGrp="1"/>
          </p:cNvSpPr>
          <p:nvPr>
            <p:ph idx="1"/>
          </p:nvPr>
        </p:nvSpPr>
        <p:spPr>
          <a:xfrm>
            <a:off x="0" y="785794"/>
            <a:ext cx="5357818" cy="2760638"/>
          </a:xfrm>
        </p:spPr>
        <p:txBody>
          <a:bodyPr>
            <a:normAutofit/>
          </a:bodyPr>
          <a:lstStyle/>
          <a:p>
            <a:pPr marL="180975" indent="-11113">
              <a:buNone/>
            </a:pPr>
            <a:r>
              <a:rPr lang="ru-RU" sz="2000" b="1" dirty="0" smtClean="0">
                <a:solidFill>
                  <a:schemeClr val="bg1"/>
                </a:solidFill>
              </a:rPr>
              <a:t>Полукрест</a:t>
            </a:r>
            <a:r>
              <a:rPr lang="ru-RU" sz="2000" dirty="0" smtClean="0">
                <a:solidFill>
                  <a:schemeClr val="bg1"/>
                </a:solidFill>
              </a:rPr>
              <a:t> — первый стежок шитья обыкновенного крестика.</a:t>
            </a:r>
            <a:endParaRPr lang="ru-RU" sz="2000" dirty="0">
              <a:solidFill>
                <a:schemeClr val="bg1"/>
              </a:solidFill>
            </a:endParaRPr>
          </a:p>
        </p:txBody>
      </p:sp>
      <p:pic>
        <p:nvPicPr>
          <p:cNvPr id="17410" name="Picture 2" descr="http://khrapovitskaya.ru/wp-content/uploads/2011/03/81.png"/>
          <p:cNvPicPr>
            <a:picLocks noChangeAspect="1" noChangeArrowheads="1"/>
          </p:cNvPicPr>
          <p:nvPr/>
        </p:nvPicPr>
        <p:blipFill>
          <a:blip r:embed="rId2" cstate="print"/>
          <a:srcRect/>
          <a:stretch>
            <a:fillRect/>
          </a:stretch>
        </p:blipFill>
        <p:spPr bwMode="auto">
          <a:xfrm>
            <a:off x="5357818" y="285728"/>
            <a:ext cx="3561929" cy="1714512"/>
          </a:xfrm>
          <a:prstGeom prst="rect">
            <a:avLst/>
          </a:prstGeom>
          <a:noFill/>
        </p:spPr>
      </p:pic>
      <p:pic>
        <p:nvPicPr>
          <p:cNvPr id="17412" name="Picture 4" descr="http://ruko-delie.ru/uploads/posts/2011-03/1299832476_2.jpg"/>
          <p:cNvPicPr>
            <a:picLocks noChangeAspect="1" noChangeArrowheads="1"/>
          </p:cNvPicPr>
          <p:nvPr/>
        </p:nvPicPr>
        <p:blipFill>
          <a:blip r:embed="rId3" cstate="print"/>
          <a:srcRect/>
          <a:stretch>
            <a:fillRect/>
          </a:stretch>
        </p:blipFill>
        <p:spPr bwMode="auto">
          <a:xfrm>
            <a:off x="3214678" y="1214422"/>
            <a:ext cx="2071702" cy="1631697"/>
          </a:xfrm>
          <a:prstGeom prst="rect">
            <a:avLst/>
          </a:prstGeom>
          <a:noFill/>
        </p:spPr>
      </p:pic>
      <p:sp>
        <p:nvSpPr>
          <p:cNvPr id="7" name="Прямоугольник 6"/>
          <p:cNvSpPr/>
          <p:nvPr/>
        </p:nvSpPr>
        <p:spPr>
          <a:xfrm>
            <a:off x="428596" y="3000372"/>
            <a:ext cx="3135345" cy="646331"/>
          </a:xfrm>
          <a:prstGeom prst="rect">
            <a:avLst/>
          </a:prstGeom>
        </p:spPr>
        <p:txBody>
          <a:bodyPr wrap="none">
            <a:spAutoFit/>
          </a:bodyPr>
          <a:lstStyle/>
          <a:p>
            <a:r>
              <a:rPr lang="ru-RU" sz="3600" b="1" dirty="0" smtClean="0">
                <a:solidFill>
                  <a:srgbClr val="002060"/>
                </a:solidFill>
              </a:rPr>
              <a:t>Прямой крест</a:t>
            </a:r>
            <a:endParaRPr lang="ru-RU" sz="3600" dirty="0"/>
          </a:p>
        </p:txBody>
      </p:sp>
      <p:sp>
        <p:nvSpPr>
          <p:cNvPr id="8" name="Прямоугольник 7"/>
          <p:cNvSpPr/>
          <p:nvPr/>
        </p:nvSpPr>
        <p:spPr>
          <a:xfrm>
            <a:off x="285720" y="3714752"/>
            <a:ext cx="4572000" cy="707886"/>
          </a:xfrm>
          <a:prstGeom prst="rect">
            <a:avLst/>
          </a:prstGeom>
        </p:spPr>
        <p:txBody>
          <a:bodyPr>
            <a:spAutoFit/>
          </a:bodyPr>
          <a:lstStyle/>
          <a:p>
            <a:pPr marL="88900" indent="0">
              <a:buNone/>
            </a:pPr>
            <a:r>
              <a:rPr lang="ru-RU" sz="2000" b="1" dirty="0" smtClean="0">
                <a:solidFill>
                  <a:schemeClr val="bg1"/>
                </a:solidFill>
              </a:rPr>
              <a:t>Прямой крест</a:t>
            </a:r>
            <a:r>
              <a:rPr lang="ru-RU" sz="2000" dirty="0" smtClean="0">
                <a:solidFill>
                  <a:schemeClr val="bg1"/>
                </a:solidFill>
              </a:rPr>
              <a:t> — состоит из вертикальной и горизонтальной линий</a:t>
            </a:r>
            <a:r>
              <a:rPr lang="ru-RU" dirty="0" smtClean="0">
                <a:solidFill>
                  <a:schemeClr val="bg1"/>
                </a:solidFill>
              </a:rPr>
              <a:t>.</a:t>
            </a:r>
            <a:endParaRPr lang="ru-RU" dirty="0">
              <a:solidFill>
                <a:schemeClr val="bg1"/>
              </a:solidFill>
            </a:endParaRPr>
          </a:p>
        </p:txBody>
      </p:sp>
      <p:pic>
        <p:nvPicPr>
          <p:cNvPr id="9" name="Picture 4" descr="http://ruko-delie.ru/uploads/posts/2011-03/1300861380_38-1.jpg"/>
          <p:cNvPicPr>
            <a:picLocks noChangeAspect="1" noChangeArrowheads="1"/>
          </p:cNvPicPr>
          <p:nvPr/>
        </p:nvPicPr>
        <p:blipFill>
          <a:blip r:embed="rId4" cstate="print"/>
          <a:srcRect/>
          <a:stretch>
            <a:fillRect/>
          </a:stretch>
        </p:blipFill>
        <p:spPr bwMode="auto">
          <a:xfrm>
            <a:off x="6143636" y="3143248"/>
            <a:ext cx="2857520" cy="2445096"/>
          </a:xfrm>
          <a:prstGeom prst="rect">
            <a:avLst/>
          </a:prstGeom>
          <a:noFill/>
        </p:spPr>
      </p:pic>
      <p:pic>
        <p:nvPicPr>
          <p:cNvPr id="10" name="Picture 2" descr="http://ruko-delie.ru/uploads/posts/2009-09/1251804208_4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868" y="4500570"/>
            <a:ext cx="2418366" cy="2071678"/>
          </a:xfrm>
          <a:prstGeom prst="rect">
            <a:avLst/>
          </a:prstGeom>
          <a:noFill/>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a:bodyPr>
          <a:lstStyle/>
          <a:p>
            <a:pPr algn="l"/>
            <a:r>
              <a:rPr lang="ru-RU" sz="3600" b="1" dirty="0" smtClean="0">
                <a:solidFill>
                  <a:srgbClr val="002060"/>
                </a:solidFill>
                <a:latin typeface="+mn-lt"/>
              </a:rPr>
              <a:t>Рисовый шов</a:t>
            </a:r>
            <a:endParaRPr lang="ru-RU" sz="3600" dirty="0">
              <a:solidFill>
                <a:srgbClr val="002060"/>
              </a:solidFill>
              <a:latin typeface="+mn-lt"/>
            </a:endParaRPr>
          </a:p>
        </p:txBody>
      </p:sp>
      <p:sp>
        <p:nvSpPr>
          <p:cNvPr id="3" name="Содержимое 2"/>
          <p:cNvSpPr>
            <a:spLocks noGrp="1"/>
          </p:cNvSpPr>
          <p:nvPr>
            <p:ph idx="1"/>
          </p:nvPr>
        </p:nvSpPr>
        <p:spPr>
          <a:xfrm>
            <a:off x="142844" y="1357298"/>
            <a:ext cx="6000792" cy="4857784"/>
          </a:xfrm>
        </p:spPr>
        <p:txBody>
          <a:bodyPr>
            <a:normAutofit/>
          </a:bodyPr>
          <a:lstStyle/>
          <a:p>
            <a:pPr marL="269875" indent="-11113">
              <a:buNone/>
              <a:tabLst>
                <a:tab pos="179388" algn="l"/>
              </a:tabLst>
            </a:pPr>
            <a:r>
              <a:rPr lang="ru-RU" sz="2400" b="1" dirty="0" smtClean="0">
                <a:solidFill>
                  <a:schemeClr val="bg1"/>
                </a:solidFill>
              </a:rPr>
              <a:t>Рисовый шов</a:t>
            </a:r>
            <a:r>
              <a:rPr lang="ru-RU" sz="2400" dirty="0" smtClean="0">
                <a:solidFill>
                  <a:schemeClr val="bg1"/>
                </a:solidFill>
              </a:rPr>
              <a:t> — сначала заполняют весь фон большими крестами через четыре и четыре нитки, а затем только приступают к рисовым стежкам.</a:t>
            </a:r>
            <a:br>
              <a:rPr lang="ru-RU" sz="2400" dirty="0" smtClean="0">
                <a:solidFill>
                  <a:schemeClr val="bg1"/>
                </a:solidFill>
              </a:rPr>
            </a:br>
            <a:r>
              <a:rPr lang="ru-RU" sz="2400" dirty="0" smtClean="0">
                <a:solidFill>
                  <a:schemeClr val="bg1"/>
                </a:solidFill>
              </a:rPr>
              <a:t>Это стежки, проходящие через концы четырех разветвлений большого крестика так, что они сходятся в пространстве между крестиками, образуя, в свою очередь, новый крестик. Для первых крестиков берут довольно толстую нитку, а для вторых — более тонкую нитку другого цвета.</a:t>
            </a:r>
            <a:endParaRPr lang="ru-RU" sz="2400" dirty="0">
              <a:solidFill>
                <a:schemeClr val="bg1"/>
              </a:solidFill>
            </a:endParaRPr>
          </a:p>
        </p:txBody>
      </p:sp>
      <p:pic>
        <p:nvPicPr>
          <p:cNvPr id="24578" name="Picture 2" descr="http://www.sdelaysama.com/pictures/629.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7950" y="928670"/>
            <a:ext cx="2500330" cy="570757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002060"/>
                </a:solidFill>
                <a:latin typeface="+mn-lt"/>
              </a:rPr>
              <a:t>Крест «Звёздочка»</a:t>
            </a:r>
            <a:endParaRPr lang="ru-RU" sz="3600" dirty="0">
              <a:solidFill>
                <a:srgbClr val="002060"/>
              </a:solidFill>
              <a:latin typeface="+mn-lt"/>
            </a:endParaRPr>
          </a:p>
        </p:txBody>
      </p:sp>
      <p:sp>
        <p:nvSpPr>
          <p:cNvPr id="3" name="Содержимое 2"/>
          <p:cNvSpPr>
            <a:spLocks noGrp="1"/>
          </p:cNvSpPr>
          <p:nvPr>
            <p:ph idx="1"/>
          </p:nvPr>
        </p:nvSpPr>
        <p:spPr>
          <a:xfrm>
            <a:off x="214282" y="1857364"/>
            <a:ext cx="5214974" cy="4572000"/>
          </a:xfrm>
        </p:spPr>
        <p:txBody>
          <a:bodyPr>
            <a:normAutofit/>
          </a:bodyPr>
          <a:lstStyle/>
          <a:p>
            <a:pPr marL="90488" indent="-11113">
              <a:buNone/>
            </a:pPr>
            <a:r>
              <a:rPr lang="ru-RU" sz="2400" b="1" dirty="0" smtClean="0">
                <a:solidFill>
                  <a:schemeClr val="bg1"/>
                </a:solidFill>
              </a:rPr>
              <a:t>Крест «Звёздочка»</a:t>
            </a:r>
            <a:r>
              <a:rPr lang="ru-RU" sz="2400" dirty="0" smtClean="0">
                <a:solidFill>
                  <a:schemeClr val="bg1"/>
                </a:solidFill>
              </a:rPr>
              <a:t> — еще один вид перекрещивания, состоящий из прямого крестика, на который накладывается четыре наклонных диагональных стежка такого же или меньшего размера.</a:t>
            </a:r>
            <a:endParaRPr lang="ru-RU" sz="2400" dirty="0">
              <a:solidFill>
                <a:schemeClr val="bg1"/>
              </a:solidFill>
            </a:endParaRPr>
          </a:p>
        </p:txBody>
      </p:sp>
      <p:pic>
        <p:nvPicPr>
          <p:cNvPr id="26626" name="Picture 2" descr="http://www.hobbyathome.ru/files/2010/09/10.jpg"/>
          <p:cNvPicPr>
            <a:picLocks noChangeAspect="1" noChangeArrowheads="1"/>
          </p:cNvPicPr>
          <p:nvPr/>
        </p:nvPicPr>
        <p:blipFill>
          <a:blip r:embed="rId2" cstate="print"/>
          <a:srcRect/>
          <a:stretch>
            <a:fillRect/>
          </a:stretch>
        </p:blipFill>
        <p:spPr bwMode="auto">
          <a:xfrm>
            <a:off x="4857750" y="4786322"/>
            <a:ext cx="4286250" cy="1905000"/>
          </a:xfrm>
          <a:prstGeom prst="rect">
            <a:avLst/>
          </a:prstGeom>
          <a:noFill/>
        </p:spPr>
      </p:pic>
      <p:pic>
        <p:nvPicPr>
          <p:cNvPr id="26628" name="Picture 4" descr="http://t1.gstatic.com/images?q=tbn:ANd9GcRQsg2DukyfI4msDl7YuZgaqYhiCggctwU5LHW4TkLlA0ysad_Viw"/>
          <p:cNvPicPr>
            <a:picLocks noChangeAspect="1" noChangeArrowheads="1"/>
          </p:cNvPicPr>
          <p:nvPr/>
        </p:nvPicPr>
        <p:blipFill>
          <a:blip r:embed="rId3" cstate="print"/>
          <a:srcRect/>
          <a:stretch>
            <a:fillRect/>
          </a:stretch>
        </p:blipFill>
        <p:spPr bwMode="auto">
          <a:xfrm>
            <a:off x="5429256" y="1500174"/>
            <a:ext cx="3071834" cy="3030601"/>
          </a:xfrm>
          <a:prstGeom prst="rect">
            <a:avLst/>
          </a:prstGeom>
          <a:noFill/>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285728"/>
            <a:ext cx="2683620" cy="646331"/>
          </a:xfrm>
          <a:prstGeom prst="rect">
            <a:avLst/>
          </a:prstGeom>
          <a:noFill/>
        </p:spPr>
        <p:txBody>
          <a:bodyPr wrap="none" rtlCol="0">
            <a:spAutoFit/>
          </a:bodyPr>
          <a:lstStyle/>
          <a:p>
            <a:r>
              <a:rPr lang="ru-RU" sz="3600" dirty="0" smtClean="0">
                <a:solidFill>
                  <a:srgbClr val="002060"/>
                </a:solidFill>
              </a:rPr>
              <a:t>Фотогалерея</a:t>
            </a:r>
            <a:endParaRPr lang="ru-RU" sz="3600" dirty="0">
              <a:solidFill>
                <a:srgbClr val="002060"/>
              </a:solidFill>
            </a:endParaRPr>
          </a:p>
        </p:txBody>
      </p:sp>
      <p:pic>
        <p:nvPicPr>
          <p:cNvPr id="12290" name="Picture 2"/>
          <p:cNvPicPr>
            <a:picLocks noChangeAspect="1" noChangeArrowheads="1"/>
          </p:cNvPicPr>
          <p:nvPr/>
        </p:nvPicPr>
        <p:blipFill>
          <a:blip r:embed="rId2" cstate="print"/>
          <a:srcRect/>
          <a:stretch>
            <a:fillRect/>
          </a:stretch>
        </p:blipFill>
        <p:spPr bwMode="auto">
          <a:xfrm>
            <a:off x="214282" y="428604"/>
            <a:ext cx="2500298" cy="3342644"/>
          </a:xfrm>
          <a:prstGeom prst="rect">
            <a:avLst/>
          </a:prstGeom>
          <a:noFill/>
          <a:ln w="9525">
            <a:noFill/>
            <a:miter lim="800000"/>
            <a:headEnd/>
            <a:tailEnd/>
          </a:ln>
          <a:effectLst/>
        </p:spPr>
      </p:pic>
      <p:pic>
        <p:nvPicPr>
          <p:cNvPr id="6" name="Picture 4" descr="http://mobiser.ru/wp-content/uploads/vyshivkakrestikom.jpg"/>
          <p:cNvPicPr>
            <a:picLocks noChangeAspect="1" noChangeArrowheads="1"/>
          </p:cNvPicPr>
          <p:nvPr/>
        </p:nvPicPr>
        <p:blipFill>
          <a:blip r:embed="rId3" cstate="print"/>
          <a:srcRect/>
          <a:stretch>
            <a:fillRect/>
          </a:stretch>
        </p:blipFill>
        <p:spPr bwMode="auto">
          <a:xfrm>
            <a:off x="4500562" y="3808004"/>
            <a:ext cx="4429124" cy="3049996"/>
          </a:xfrm>
          <a:prstGeom prst="rect">
            <a:avLst/>
          </a:prstGeom>
          <a:noFill/>
        </p:spPr>
      </p:pic>
      <p:pic>
        <p:nvPicPr>
          <p:cNvPr id="5122" name="Picture 2" descr="http://s08.radikal.ru/i181/1302/a5/5a1629c7eec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472" y="3786190"/>
            <a:ext cx="3464994" cy="2714644"/>
          </a:xfrm>
          <a:prstGeom prst="rect">
            <a:avLst/>
          </a:prstGeom>
          <a:noFill/>
        </p:spPr>
      </p:pic>
      <p:pic>
        <p:nvPicPr>
          <p:cNvPr id="5124" name="Picture 4" descr="http://s43.radikal.ru/i100/0902/6a/ffa96539c98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14744" y="1000108"/>
            <a:ext cx="3667108" cy="275033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002060"/>
                </a:solidFill>
                <a:latin typeface="+mn-lt"/>
              </a:rPr>
              <a:t>Задание</a:t>
            </a:r>
            <a:endParaRPr lang="ru-RU" sz="3600" dirty="0">
              <a:solidFill>
                <a:srgbClr val="002060"/>
              </a:solidFill>
              <a:latin typeface="+mn-lt"/>
            </a:endParaRPr>
          </a:p>
        </p:txBody>
      </p:sp>
      <p:sp>
        <p:nvSpPr>
          <p:cNvPr id="3" name="Содержимое 2"/>
          <p:cNvSpPr>
            <a:spLocks noGrp="1"/>
          </p:cNvSpPr>
          <p:nvPr>
            <p:ph idx="1"/>
          </p:nvPr>
        </p:nvSpPr>
        <p:spPr/>
        <p:txBody>
          <a:bodyPr>
            <a:normAutofit/>
          </a:bodyPr>
          <a:lstStyle/>
          <a:p>
            <a:pPr marL="90488" indent="-11113">
              <a:buNone/>
            </a:pPr>
            <a:r>
              <a:rPr lang="ru-RU" sz="2400" dirty="0" smtClean="0">
                <a:solidFill>
                  <a:schemeClr val="bg1"/>
                </a:solidFill>
              </a:rPr>
              <a:t>Выполните эскиз вышитого полотенца по мотивам народной вышивки. Ещё раз обратите внимание на выразительный язык вышивки, а также на возможность по-разному решать один и тот же изобразительный мотив. Постарайтесь размерами, цветом выделить главный мотив (древо жизни, женская фигура с предстоящими всадниками, птица), дополните его орнаментальными рядами, которые выстройте из ритмически повторяющихся знаков-символов, растительных элементов.</a:t>
            </a:r>
            <a:endParaRPr lang="ru-RU"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357299"/>
            <a:ext cx="7929619" cy="1015663"/>
          </a:xfrm>
          <a:prstGeom prst="rect">
            <a:avLst/>
          </a:prstGeom>
          <a:noFill/>
        </p:spPr>
        <p:txBody>
          <a:bodyPr wrap="square" rtlCol="0">
            <a:spAutoFit/>
          </a:bodyPr>
          <a:lstStyle/>
          <a:p>
            <a:r>
              <a:rPr lang="ru-RU" sz="6000" dirty="0" smtClean="0">
                <a:solidFill>
                  <a:schemeClr val="bg1">
                    <a:lumMod val="95000"/>
                    <a:lumOff val="5000"/>
                  </a:schemeClr>
                </a:solidFill>
              </a:rPr>
              <a:t>Спасибо за внимание</a:t>
            </a:r>
            <a:endParaRPr lang="ru-RU" sz="6000" dirty="0">
              <a:solidFill>
                <a:schemeClr val="bg1">
                  <a:lumMod val="95000"/>
                  <a:lumOff val="5000"/>
                </a:schemeClr>
              </a:solidFill>
            </a:endParaRPr>
          </a:p>
        </p:txBody>
      </p:sp>
      <p:pic>
        <p:nvPicPr>
          <p:cNvPr id="13314" name="Picture 2"/>
          <p:cNvPicPr>
            <a:picLocks noChangeAspect="1" noChangeArrowheads="1"/>
          </p:cNvPicPr>
          <p:nvPr/>
        </p:nvPicPr>
        <p:blipFill>
          <a:blip r:embed="rId2" cstate="print"/>
          <a:srcRect/>
          <a:stretch>
            <a:fillRect/>
          </a:stretch>
        </p:blipFill>
        <p:spPr bwMode="auto">
          <a:xfrm>
            <a:off x="2428860" y="2701619"/>
            <a:ext cx="3929090" cy="368143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002060"/>
                </a:solidFill>
                <a:latin typeface="+mn-lt"/>
              </a:rPr>
              <a:t>Цель урока:</a:t>
            </a:r>
            <a:endParaRPr lang="ru-RU" sz="3600" dirty="0">
              <a:solidFill>
                <a:srgbClr val="002060"/>
              </a:solidFill>
              <a:latin typeface="+mn-lt"/>
            </a:endParaRPr>
          </a:p>
        </p:txBody>
      </p:sp>
      <p:sp>
        <p:nvSpPr>
          <p:cNvPr id="4" name="Прямоугольник 3"/>
          <p:cNvSpPr/>
          <p:nvPr/>
        </p:nvSpPr>
        <p:spPr>
          <a:xfrm>
            <a:off x="642910" y="1643050"/>
            <a:ext cx="7929618" cy="4154984"/>
          </a:xfrm>
          <a:prstGeom prst="rect">
            <a:avLst/>
          </a:prstGeom>
        </p:spPr>
        <p:txBody>
          <a:bodyPr wrap="square">
            <a:spAutoFit/>
          </a:bodyPr>
          <a:lstStyle/>
          <a:p>
            <a:r>
              <a:rPr lang="ru-RU" sz="2400" dirty="0" smtClean="0">
                <a:solidFill>
                  <a:schemeClr val="bg1"/>
                </a:solidFill>
              </a:rPr>
              <a:t>1.Ознакомить с историей возникновения вышивки крестом;</a:t>
            </a:r>
          </a:p>
          <a:p>
            <a:r>
              <a:rPr lang="ru-RU" sz="2400" dirty="0" smtClean="0">
                <a:solidFill>
                  <a:schemeClr val="bg1"/>
                </a:solidFill>
              </a:rPr>
              <a:t>2.Ознакомить  с традициями русской народной вышивки;</a:t>
            </a:r>
          </a:p>
          <a:p>
            <a:r>
              <a:rPr lang="ru-RU" sz="2400" dirty="0" smtClean="0">
                <a:solidFill>
                  <a:schemeClr val="bg1"/>
                </a:solidFill>
              </a:rPr>
              <a:t>3. Учащиеся будут развивать внимание, память, творческие способности;</a:t>
            </a:r>
          </a:p>
          <a:p>
            <a:r>
              <a:rPr lang="ru-RU" sz="2400" dirty="0" smtClean="0">
                <a:solidFill>
                  <a:schemeClr val="bg1"/>
                </a:solidFill>
              </a:rPr>
              <a:t>4.Воспитывать любовь и уважение к творчеству народных мастеров. </a:t>
            </a:r>
          </a:p>
          <a:p>
            <a:endParaRPr lang="ru-RU" sz="2400" dirty="0" smtClean="0">
              <a:solidFill>
                <a:schemeClr val="bg1"/>
              </a:solidFill>
            </a:endParaRPr>
          </a:p>
          <a:p>
            <a:r>
              <a:rPr lang="ru-RU" sz="2400" dirty="0" smtClean="0">
                <a:solidFill>
                  <a:schemeClr val="bg1"/>
                </a:solidFill>
              </a:rPr>
              <a:t>Материалы и оборудование: образцы вышивки, схемы, презентация «Вышивка крестом» ткань, нитки “Мулине”, ножницы, игла.</a:t>
            </a:r>
            <a:endParaRPr lang="ru-RU"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928670"/>
            <a:ext cx="8072494" cy="1754326"/>
          </a:xfrm>
          <a:prstGeom prst="rect">
            <a:avLst/>
          </a:prstGeom>
        </p:spPr>
        <p:txBody>
          <a:bodyPr wrap="square">
            <a:spAutoFit/>
          </a:bodyPr>
          <a:lstStyle/>
          <a:p>
            <a:r>
              <a:rPr lang="ru-RU" dirty="0" smtClean="0">
                <a:solidFill>
                  <a:schemeClr val="bg1"/>
                </a:solidFill>
              </a:rPr>
              <a:t>Вышивка крестом — из видов рукоделия, искусство которого уходит корнями в эпоху первобытной культуры. Изначально материалами для вышивки были кожа животных, жилы, волокна конопли или шерсти, волосы.</a:t>
            </a:r>
          </a:p>
          <a:p>
            <a:endParaRPr lang="ru-RU" dirty="0" smtClean="0">
              <a:solidFill>
                <a:schemeClr val="bg1"/>
              </a:solidFill>
            </a:endParaRPr>
          </a:p>
          <a:p>
            <a:r>
              <a:rPr lang="ru-RU" dirty="0" smtClean="0">
                <a:solidFill>
                  <a:schemeClr val="bg1"/>
                </a:solidFill>
              </a:rPr>
              <a:t> Игла выделывалась из самых разнородных материалов: из дерева, кости, а в глубокой древности и у дикарей на это шли древесные иглы, рыбьи </a:t>
            </a:r>
            <a:endParaRPr lang="ru-RU" dirty="0">
              <a:solidFill>
                <a:schemeClr val="bg1"/>
              </a:solidFill>
            </a:endParaRPr>
          </a:p>
        </p:txBody>
      </p:sp>
      <p:pic>
        <p:nvPicPr>
          <p:cNvPr id="3075" name="Picture 3"/>
          <p:cNvPicPr>
            <a:picLocks noChangeAspect="1" noChangeArrowheads="1"/>
          </p:cNvPicPr>
          <p:nvPr/>
        </p:nvPicPr>
        <p:blipFill>
          <a:blip r:embed="rId2" cstate="print"/>
          <a:srcRect/>
          <a:stretch>
            <a:fillRect/>
          </a:stretch>
        </p:blipFill>
        <p:spPr bwMode="auto">
          <a:xfrm>
            <a:off x="2214546" y="3214686"/>
            <a:ext cx="4714908" cy="3466844"/>
          </a:xfrm>
          <a:prstGeom prst="rect">
            <a:avLst/>
          </a:prstGeom>
          <a:noFill/>
          <a:ln w="9525">
            <a:noFill/>
            <a:miter lim="800000"/>
            <a:headEnd/>
            <a:tailEnd/>
          </a:ln>
          <a:effectLst/>
        </p:spPr>
      </p:pic>
      <p:sp>
        <p:nvSpPr>
          <p:cNvPr id="7" name="TextBox 6"/>
          <p:cNvSpPr txBox="1"/>
          <p:nvPr/>
        </p:nvSpPr>
        <p:spPr>
          <a:xfrm>
            <a:off x="2071670" y="285729"/>
            <a:ext cx="5072098" cy="1077218"/>
          </a:xfrm>
          <a:prstGeom prst="rect">
            <a:avLst/>
          </a:prstGeom>
          <a:noFill/>
        </p:spPr>
        <p:txBody>
          <a:bodyPr wrap="square" rtlCol="0">
            <a:spAutoFit/>
          </a:bodyPr>
          <a:lstStyle/>
          <a:p>
            <a:r>
              <a:rPr lang="ru-RU" sz="3600" b="1" dirty="0" smtClean="0">
                <a:solidFill>
                  <a:srgbClr val="002060"/>
                </a:solidFill>
              </a:rPr>
              <a:t>Вышивка в древности</a:t>
            </a:r>
          </a:p>
          <a:p>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357166"/>
            <a:ext cx="5314968" cy="785818"/>
          </a:xfrm>
        </p:spPr>
        <p:txBody>
          <a:bodyPr>
            <a:normAutofit/>
          </a:bodyPr>
          <a:lstStyle/>
          <a:p>
            <a:r>
              <a:rPr lang="ru-RU" sz="3600" dirty="0" smtClean="0">
                <a:solidFill>
                  <a:srgbClr val="002060"/>
                </a:solidFill>
                <a:effectLst/>
                <a:latin typeface="+mn-lt"/>
              </a:rPr>
              <a:t>История вышивки</a:t>
            </a:r>
            <a:endParaRPr lang="ru-RU" sz="3600" dirty="0">
              <a:solidFill>
                <a:srgbClr val="002060"/>
              </a:solidFill>
              <a:effectLst/>
              <a:latin typeface="+mn-lt"/>
            </a:endParaRPr>
          </a:p>
        </p:txBody>
      </p:sp>
      <p:sp>
        <p:nvSpPr>
          <p:cNvPr id="4" name="Текст 3"/>
          <p:cNvSpPr>
            <a:spLocks noGrp="1"/>
          </p:cNvSpPr>
          <p:nvPr>
            <p:ph type="body" sz="half" idx="2"/>
          </p:nvPr>
        </p:nvSpPr>
        <p:spPr>
          <a:xfrm>
            <a:off x="928662" y="1214422"/>
            <a:ext cx="7358114" cy="1428760"/>
          </a:xfrm>
        </p:spPr>
        <p:txBody>
          <a:bodyPr>
            <a:normAutofit/>
          </a:bodyPr>
          <a:lstStyle/>
          <a:p>
            <a:endParaRPr lang="ru-RU" dirty="0" smtClean="0"/>
          </a:p>
          <a:p>
            <a:endParaRPr lang="ru-RU" dirty="0"/>
          </a:p>
        </p:txBody>
      </p:sp>
      <p:sp>
        <p:nvSpPr>
          <p:cNvPr id="6" name="Прямоугольник 5"/>
          <p:cNvSpPr/>
          <p:nvPr/>
        </p:nvSpPr>
        <p:spPr>
          <a:xfrm>
            <a:off x="357158" y="1214422"/>
            <a:ext cx="8786842" cy="1631216"/>
          </a:xfrm>
          <a:prstGeom prst="rect">
            <a:avLst/>
          </a:prstGeom>
        </p:spPr>
        <p:txBody>
          <a:bodyPr wrap="square">
            <a:spAutoFit/>
          </a:bodyPr>
          <a:lstStyle/>
          <a:p>
            <a:r>
              <a:rPr lang="ru-RU" sz="2000" dirty="0" smtClean="0"/>
              <a:t>    </a:t>
            </a:r>
            <a:r>
              <a:rPr lang="ru-RU" sz="2000" dirty="0" smtClean="0">
                <a:solidFill>
                  <a:schemeClr val="bg1"/>
                </a:solidFill>
              </a:rPr>
              <a:t>Искусство вышивания имеет многовековую историю. О существовании вышивки в эпоху Древней Руси говорят находки археологов, относящиеся к IX-X веков. Это фрагменты одежды, украшенные узорами, выполненные золотыми нитями. Золотым шитьём в далёкие времена украшали предметы быта, одежду знатных людей.</a:t>
            </a:r>
            <a:endParaRPr lang="ru-RU" sz="2000" dirty="0">
              <a:solidFill>
                <a:schemeClr val="bg1"/>
              </a:solidFill>
            </a:endParaRPr>
          </a:p>
        </p:txBody>
      </p:sp>
      <p:pic>
        <p:nvPicPr>
          <p:cNvPr id="5" name="Picture 2" descr="C:\Users\Mix\Desktop\825424d7e3c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2564904"/>
            <a:ext cx="2846658" cy="4241632"/>
          </a:xfrm>
          <a:prstGeom prst="rect">
            <a:avLst/>
          </a:prstGeom>
          <a:noFill/>
        </p:spPr>
      </p:pic>
      <p:pic>
        <p:nvPicPr>
          <p:cNvPr id="2051" name="Picture 3" descr="C:\Users\Mix\Desktop\0_460f_86ae1384_XL.jpg"/>
          <p:cNvPicPr>
            <a:picLocks noChangeAspect="1" noChangeArrowheads="1"/>
          </p:cNvPicPr>
          <p:nvPr/>
        </p:nvPicPr>
        <p:blipFill>
          <a:blip r:embed="rId3"/>
          <a:srcRect/>
          <a:stretch>
            <a:fillRect/>
          </a:stretch>
        </p:blipFill>
        <p:spPr bwMode="auto">
          <a:xfrm>
            <a:off x="357158" y="3214686"/>
            <a:ext cx="4476749" cy="33575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501122" cy="2308324"/>
          </a:xfrm>
          <a:prstGeom prst="rect">
            <a:avLst/>
          </a:prstGeom>
          <a:noFill/>
        </p:spPr>
        <p:txBody>
          <a:bodyPr wrap="square" rtlCol="0">
            <a:spAutoFit/>
          </a:bodyPr>
          <a:lstStyle/>
          <a:p>
            <a:pPr algn="ctr"/>
            <a:r>
              <a:rPr lang="ru-RU" sz="3600" b="1" dirty="0" smtClean="0">
                <a:solidFill>
                  <a:srgbClr val="002060"/>
                </a:solidFill>
              </a:rPr>
              <a:t>Традиционная русская вышивка</a:t>
            </a:r>
          </a:p>
          <a:p>
            <a:pPr algn="ctr"/>
            <a:endParaRPr lang="ru-RU" sz="2800" dirty="0" smtClean="0">
              <a:solidFill>
                <a:srgbClr val="002060"/>
              </a:solidFill>
            </a:endParaRPr>
          </a:p>
          <a:p>
            <a:r>
              <a:rPr lang="ru-RU" sz="2000" dirty="0" smtClean="0">
                <a:solidFill>
                  <a:schemeClr val="bg1"/>
                </a:solidFill>
              </a:rPr>
              <a:t>     Вышивка народов России отличается большим своеобразием, богатством технических приемов, цветовыми решениями. Каждый народ в зависимости от местных условий, особенностей быта, обычаев и природы создавал свои приемы вышивки, мотивы узоров, их композиционное построение.</a:t>
            </a:r>
            <a:endParaRPr lang="ru-RU" sz="2000" dirty="0">
              <a:solidFill>
                <a:schemeClr val="bg1"/>
              </a:solidFill>
            </a:endParaRPr>
          </a:p>
        </p:txBody>
      </p:sp>
      <p:pic>
        <p:nvPicPr>
          <p:cNvPr id="3074" name="Picture 2" descr="C:\Users\Mix\Desktop\1305913928_7.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6881" y="4429132"/>
            <a:ext cx="4817119" cy="2428868"/>
          </a:xfrm>
          <a:prstGeom prst="rect">
            <a:avLst/>
          </a:prstGeom>
          <a:noFill/>
        </p:spPr>
      </p:pic>
      <p:sp>
        <p:nvSpPr>
          <p:cNvPr id="5" name="Прямоугольник 4"/>
          <p:cNvSpPr/>
          <p:nvPr/>
        </p:nvSpPr>
        <p:spPr>
          <a:xfrm>
            <a:off x="3929058" y="3214686"/>
            <a:ext cx="5429288" cy="923330"/>
          </a:xfrm>
          <a:prstGeom prst="rect">
            <a:avLst/>
          </a:prstGeom>
        </p:spPr>
        <p:txBody>
          <a:bodyPr wrap="square">
            <a:spAutoFit/>
          </a:bodyPr>
          <a:lstStyle/>
          <a:p>
            <a:r>
              <a:rPr lang="ru-RU" dirty="0" smtClean="0">
                <a:solidFill>
                  <a:schemeClr val="bg1"/>
                </a:solidFill>
              </a:rPr>
              <a:t>Частым сюжетом русской вышивки является конь. Конь был наделён божественной силой и считался знаком солнца и неба.</a:t>
            </a:r>
            <a:endParaRPr lang="ru-RU" dirty="0">
              <a:solidFill>
                <a:schemeClr val="bg1"/>
              </a:solidFill>
            </a:endParaRPr>
          </a:p>
        </p:txBody>
      </p:sp>
      <p:pic>
        <p:nvPicPr>
          <p:cNvPr id="3076" name="Picture 4" descr="http://www.bestreferat.ru/images/paper/18/81/550811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43380"/>
            <a:ext cx="3857350" cy="1662111"/>
          </a:xfrm>
          <a:prstGeom prst="rect">
            <a:avLst/>
          </a:prstGeom>
          <a:noFill/>
        </p:spPr>
      </p:pic>
      <p:sp>
        <p:nvSpPr>
          <p:cNvPr id="7" name="Прямоугольник 6"/>
          <p:cNvSpPr/>
          <p:nvPr/>
        </p:nvSpPr>
        <p:spPr>
          <a:xfrm>
            <a:off x="0" y="2643182"/>
            <a:ext cx="3857620" cy="1200329"/>
          </a:xfrm>
          <a:prstGeom prst="rect">
            <a:avLst/>
          </a:prstGeom>
        </p:spPr>
        <p:txBody>
          <a:bodyPr wrap="square">
            <a:spAutoFit/>
          </a:bodyPr>
          <a:lstStyle/>
          <a:p>
            <a:r>
              <a:rPr lang="ru-RU" dirty="0" smtClean="0">
                <a:solidFill>
                  <a:schemeClr val="bg1"/>
                </a:solidFill>
              </a:rPr>
              <a:t>Первый сюжет русской народной вышивки – дерево, оно – и древо, и древо мира, и древо познания, и модель мира.</a:t>
            </a:r>
            <a:endParaRPr lang="ru-RU"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9001156" cy="1200329"/>
          </a:xfrm>
          <a:prstGeom prst="rect">
            <a:avLst/>
          </a:prstGeom>
        </p:spPr>
        <p:txBody>
          <a:bodyPr wrap="square">
            <a:spAutoFit/>
          </a:bodyPr>
          <a:lstStyle/>
          <a:p>
            <a:r>
              <a:rPr lang="ru-RU" sz="2400" b="1" dirty="0" smtClean="0">
                <a:solidFill>
                  <a:srgbClr val="002060"/>
                </a:solidFill>
              </a:rPr>
              <a:t>Русскую вышивку XIX — начала XX в. можно предположительно разделить на следующие разновременные пласты:</a:t>
            </a:r>
            <a:endParaRPr lang="ru-RU" sz="2400" b="1" dirty="0">
              <a:solidFill>
                <a:srgbClr val="002060"/>
              </a:solidFill>
            </a:endParaRPr>
          </a:p>
        </p:txBody>
      </p:sp>
      <p:sp>
        <p:nvSpPr>
          <p:cNvPr id="3" name="Прямоугольник 2"/>
          <p:cNvSpPr/>
          <p:nvPr/>
        </p:nvSpPr>
        <p:spPr>
          <a:xfrm>
            <a:off x="357158" y="2000240"/>
            <a:ext cx="4357750" cy="2308324"/>
          </a:xfrm>
          <a:prstGeom prst="rect">
            <a:avLst/>
          </a:prstGeom>
        </p:spPr>
        <p:txBody>
          <a:bodyPr wrap="square">
            <a:spAutoFit/>
          </a:bodyPr>
          <a:lstStyle/>
          <a:p>
            <a:r>
              <a:rPr lang="ru-RU" dirty="0" smtClean="0">
                <a:solidFill>
                  <a:schemeClr val="bg1"/>
                </a:solidFill>
              </a:rPr>
              <a:t>1) строгая геометрическая орнаментика, отражающая идею плодородия природы; 2) лицевые изображения женщины или древа с конями и солярными знаками; 3) лицевые изображения женщины и подбоченившихся всадников, сидящих лицом к зрителю; 4) женщина с конными воинами, изображенными в профиль.</a:t>
            </a:r>
            <a:endParaRPr lang="ru-RU" dirty="0">
              <a:solidFill>
                <a:schemeClr val="bg1"/>
              </a:solidFill>
            </a:endParaRPr>
          </a:p>
        </p:txBody>
      </p:sp>
      <p:pic>
        <p:nvPicPr>
          <p:cNvPr id="25603" name="Picture 3" descr="C:\Users\Mix\Desktop\75345234_large_4403280_narodnie_ornament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4876" y="1470688"/>
            <a:ext cx="4286280" cy="527376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72560" cy="1631216"/>
          </a:xfrm>
          <a:prstGeom prst="rect">
            <a:avLst/>
          </a:prstGeom>
        </p:spPr>
        <p:txBody>
          <a:bodyPr wrap="square">
            <a:spAutoFit/>
          </a:bodyPr>
          <a:lstStyle/>
          <a:p>
            <a:r>
              <a:rPr lang="ru-RU" sz="2000" dirty="0" smtClean="0">
                <a:solidFill>
                  <a:schemeClr val="bg1"/>
                </a:solidFill>
              </a:rPr>
              <a:t>     Нарядные узоры русских  вышитых полотенец. Древние славяне считали, что жизнь человека имеет начало и конец. Полотенце играло в народной жизни важную роль, оно сопровождало человека от рождения до глубокой старости, как бы отмечая главные моменты его жизни. Украшенная вещь становилась участницей общения людей</a:t>
            </a:r>
            <a:endParaRPr lang="ru-RU" sz="2000" dirty="0">
              <a:solidFill>
                <a:schemeClr val="bg1"/>
              </a:solidFill>
            </a:endParaRPr>
          </a:p>
        </p:txBody>
      </p:sp>
      <p:pic>
        <p:nvPicPr>
          <p:cNvPr id="26626" name="Picture 2" descr="http://img1.liveinternet.ru/images/attach/c/0/37/132/37132979_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071678"/>
            <a:ext cx="4375546" cy="3500438"/>
          </a:xfrm>
          <a:prstGeom prst="rect">
            <a:avLst/>
          </a:prstGeom>
          <a:noFill/>
        </p:spPr>
      </p:pic>
      <p:pic>
        <p:nvPicPr>
          <p:cNvPr id="26628" name="Picture 4" descr="http://img1.liveinternet.ru/images/attach/c/4/78/457/78457317_rush_dubv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3357562"/>
            <a:ext cx="4167180" cy="33337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715436" cy="3693319"/>
          </a:xfrm>
          <a:prstGeom prst="rect">
            <a:avLst/>
          </a:prstGeom>
        </p:spPr>
        <p:txBody>
          <a:bodyPr wrap="square">
            <a:spAutoFit/>
          </a:bodyPr>
          <a:lstStyle/>
          <a:p>
            <a:r>
              <a:rPr lang="ru-RU" dirty="0" smtClean="0">
                <a:solidFill>
                  <a:schemeClr val="bg1"/>
                </a:solidFill>
              </a:rPr>
              <a:t>    Важным символом в народной вышивке является использование цветов. С помощью черного, белого и семи цветов радуги, которые являют собой разложение белого цвета, можно выразить значительное количество информации. Белый цвет был в почете у наших предков, которые обожествляли Солнце, стихию Огонь, и знали, что этот цвет - атрибут Бога-Отца. </a:t>
            </a:r>
            <a:br>
              <a:rPr lang="ru-RU" dirty="0" smtClean="0">
                <a:solidFill>
                  <a:schemeClr val="bg1"/>
                </a:solidFill>
              </a:rPr>
            </a:br>
            <a:r>
              <a:rPr lang="ru-RU" dirty="0" smtClean="0">
                <a:solidFill>
                  <a:schemeClr val="bg1"/>
                </a:solidFill>
              </a:rPr>
              <a:t>      Черный цвет, который многими воспринимается как цвет смерти, на самом деле имеет многогранную символику. Это цвет земли, достатка, богатства. Одежда старших людей была бога той на черный цвет, поскольку он поглощает энергию, информацию. А старшее поколение людей является хранителем мудрости, учителем для молодых поколений. </a:t>
            </a:r>
            <a:br>
              <a:rPr lang="ru-RU" dirty="0" smtClean="0">
                <a:solidFill>
                  <a:schemeClr val="bg1"/>
                </a:solidFill>
              </a:rPr>
            </a:br>
            <a:r>
              <a:rPr lang="ru-RU" dirty="0" smtClean="0">
                <a:solidFill>
                  <a:schemeClr val="bg1"/>
                </a:solidFill>
              </a:rPr>
              <a:t>     Использование в узорах красного и синего цветов, красного и черного, как цветов антиподов или цветов - гармонизируют энергию (активное и пассивное, мужское и женское).</a:t>
            </a:r>
            <a:endParaRPr lang="ru-RU" dirty="0">
              <a:solidFill>
                <a:schemeClr val="bg1"/>
              </a:solidFill>
            </a:endParaRPr>
          </a:p>
        </p:txBody>
      </p:sp>
      <p:pic>
        <p:nvPicPr>
          <p:cNvPr id="28674" name="Picture 2" descr="http://im7-tub-ru.yandex.net/i?id=75334643-05-72&amp;n=21"/>
          <p:cNvPicPr>
            <a:picLocks noChangeAspect="1" noChangeArrowheads="1"/>
          </p:cNvPicPr>
          <p:nvPr/>
        </p:nvPicPr>
        <p:blipFill>
          <a:blip r:embed="rId2"/>
          <a:srcRect/>
          <a:stretch>
            <a:fillRect/>
          </a:stretch>
        </p:blipFill>
        <p:spPr bwMode="auto">
          <a:xfrm>
            <a:off x="1071538" y="4143380"/>
            <a:ext cx="3847426" cy="2000264"/>
          </a:xfrm>
          <a:prstGeom prst="rect">
            <a:avLst/>
          </a:prstGeom>
          <a:noFill/>
        </p:spPr>
      </p:pic>
      <p:pic>
        <p:nvPicPr>
          <p:cNvPr id="28676" name="Picture 4" descr="http://img0.liveinternet.ru/images/attach/c/7/98/309/98309198_22884_016996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9322" y="3609057"/>
            <a:ext cx="2500330" cy="31509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krupenichka.ru/images/fbfiles/images/ptica.jpg"/>
          <p:cNvPicPr>
            <a:picLocks noChangeAspect="1" noChangeArrowheads="1"/>
          </p:cNvPicPr>
          <p:nvPr/>
        </p:nvPicPr>
        <p:blipFill>
          <a:blip r:embed="rId2"/>
          <a:srcRect/>
          <a:stretch>
            <a:fillRect/>
          </a:stretch>
        </p:blipFill>
        <p:spPr bwMode="auto">
          <a:xfrm>
            <a:off x="4357686" y="2357430"/>
            <a:ext cx="3524250" cy="4048125"/>
          </a:xfrm>
          <a:prstGeom prst="rect">
            <a:avLst/>
          </a:prstGeom>
          <a:noFill/>
        </p:spPr>
      </p:pic>
      <p:sp>
        <p:nvSpPr>
          <p:cNvPr id="3" name="Прямоугольник 2"/>
          <p:cNvSpPr/>
          <p:nvPr/>
        </p:nvSpPr>
        <p:spPr>
          <a:xfrm>
            <a:off x="285720" y="642918"/>
            <a:ext cx="8572560" cy="1323439"/>
          </a:xfrm>
          <a:prstGeom prst="rect">
            <a:avLst/>
          </a:prstGeom>
        </p:spPr>
        <p:txBody>
          <a:bodyPr wrap="square">
            <a:spAutoFit/>
          </a:bodyPr>
          <a:lstStyle/>
          <a:p>
            <a:r>
              <a:rPr lang="ru-RU" sz="2000" u="sng" dirty="0" smtClean="0">
                <a:solidFill>
                  <a:schemeClr val="bg1"/>
                </a:solidFill>
                <a:hlinkClick r:id="rId3"/>
              </a:rPr>
              <a:t>Красный цвет</a:t>
            </a:r>
            <a:r>
              <a:rPr lang="ru-RU" sz="2000" dirty="0" smtClean="0">
                <a:solidFill>
                  <a:schemeClr val="bg1"/>
                </a:solidFill>
              </a:rPr>
              <a:t>, как самый активный после белого, очень высоко ценился в различных ритуалах, обрядах. Особенно много этого цвета было на свадебной, детской и праздничной одежде, поскольку красный цвет активно защищает от зла и притягивает энергию гармонии, творения, любви. </a:t>
            </a:r>
            <a:endParaRPr lang="ru-RU" sz="2000" dirty="0">
              <a:solidFill>
                <a:schemeClr val="bg1"/>
              </a:solidFill>
            </a:endParaRPr>
          </a:p>
        </p:txBody>
      </p:sp>
      <p:pic>
        <p:nvPicPr>
          <p:cNvPr id="27654" name="Picture 6" descr="http://img-fotki.yandex.ru/get/6101/98013013.92/0_7d7a3_edbbef68_X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662" y="2214554"/>
            <a:ext cx="2928958" cy="435771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285</TotalTime>
  <Words>672</Words>
  <Application>Microsoft Office PowerPoint</Application>
  <PresentationFormat>Экран (4:3)</PresentationFormat>
  <Paragraphs>55</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Book Antiqua</vt:lpstr>
      <vt:lpstr>Lucida Sans</vt:lpstr>
      <vt:lpstr>Times New Roman</vt:lpstr>
      <vt:lpstr>Wingdings</vt:lpstr>
      <vt:lpstr>Wingdings 2</vt:lpstr>
      <vt:lpstr>Wingdings 3</vt:lpstr>
      <vt:lpstr>Апекс</vt:lpstr>
      <vt:lpstr>Вышивка крестом</vt:lpstr>
      <vt:lpstr>Цель урока:</vt:lpstr>
      <vt:lpstr>Презентация PowerPoint</vt:lpstr>
      <vt:lpstr>История вышивки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Полукрест</vt:lpstr>
      <vt:lpstr>Рисовый шов</vt:lpstr>
      <vt:lpstr>Крест «Звёздочка»</vt:lpstr>
      <vt:lpstr>Презентация PowerPoint</vt:lpstr>
      <vt:lpstr>Задание</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Rifl</cp:lastModifiedBy>
  <cp:revision>35</cp:revision>
  <dcterms:created xsi:type="dcterms:W3CDTF">2013-04-08T16:36:17Z</dcterms:created>
  <dcterms:modified xsi:type="dcterms:W3CDTF">2014-10-05T06:55:09Z</dcterms:modified>
</cp:coreProperties>
</file>