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151DC-9070-4441-B9F8-258FDBF447FF}" type="datetimeFigureOut">
              <a:rPr lang="ru-RU" smtClean="0"/>
              <a:pPr/>
              <a:t>20.03.2013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E87D7-D2FD-4CB1-9C9A-113EEAE030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4213" y="1125538"/>
            <a:ext cx="7772400" cy="1600200"/>
          </a:xfrm>
        </p:spPr>
        <p:txBody>
          <a:bodyPr/>
          <a:lstStyle/>
          <a:p>
            <a:r>
              <a:rPr lang="ru-RU" sz="9600"/>
              <a:t>«</a:t>
            </a:r>
            <a:r>
              <a:rPr lang="en-US" sz="9600"/>
              <a:t>SOS!</a:t>
            </a:r>
            <a:r>
              <a:rPr lang="ru-RU" sz="9600"/>
              <a:t>»</a:t>
            </a:r>
          </a:p>
        </p:txBody>
      </p:sp>
      <p:sp>
        <p:nvSpPr>
          <p:cNvPr id="205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/>
          <a:lstStyle/>
          <a:p>
            <a:r>
              <a:rPr lang="ru-RU" b="1"/>
              <a:t>Программа психолого-педагогической помощи детям группы «риска»</a:t>
            </a:r>
            <a:r>
              <a:rPr lang="ru-RU"/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619250" y="188913"/>
            <a:ext cx="6769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/>
              <a:t>МОУДОД «Центр детского творчества»</a:t>
            </a:r>
            <a:r>
              <a:rPr lang="ru-RU">
                <a:solidFill>
                  <a:schemeClr val="hlink"/>
                </a:solidFill>
              </a:rPr>
              <a:t>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219700" y="5157788"/>
            <a:ext cx="367347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/>
              <a:t>Разработчик: </a:t>
            </a:r>
            <a:r>
              <a:rPr lang="ru-RU" b="1"/>
              <a:t>Отраднова О.Г.,</a:t>
            </a:r>
            <a:endParaRPr lang="ru-RU"/>
          </a:p>
          <a:p>
            <a:r>
              <a:rPr lang="ru-RU"/>
              <a:t>методист МОУДОД </a:t>
            </a:r>
          </a:p>
          <a:p>
            <a:r>
              <a:rPr lang="ru-RU"/>
              <a:t>«Центр детского творчества»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1 этап Подготовительный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1.Изучение « Гражданского кодекса», «Семейного кодекса», «Закон об образовании», «Конституции РФ».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2.Выявление всех проблемных детей, начиная с группы раннего развития «Солнышко», изучение положения ребенка в семье.</a:t>
            </a:r>
          </a:p>
          <a:p>
            <a:pPr>
              <a:buFont typeface="Wingdings" pitchFamily="2" charset="2"/>
              <a:buNone/>
            </a:pPr>
            <a:r>
              <a:rPr lang="ru-RU" sz="2800"/>
              <a:t>3.Изучение интересов и склонностей, способностей воспитанника, включение его во внеурочную кружковую деятельность.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Диагностический блок</a:t>
            </a:r>
            <a:r>
              <a:rPr lang="ru-RU"/>
              <a:t> 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0750" cy="4921250"/>
          </a:xfrm>
        </p:spPr>
        <p:txBody>
          <a:bodyPr/>
          <a:lstStyle/>
          <a:p>
            <a:pPr marL="88900" indent="22225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effectLst/>
              </a:rPr>
              <a:t>Тест-опросник Шмишека (теоретической основой теста является концепция К.Леонарда), диагностирующий акцентуацию личности; </a:t>
            </a:r>
          </a:p>
          <a:p>
            <a:pPr marL="88900" indent="22225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effectLst/>
              </a:rPr>
              <a:t> Проективная методика  «Несуществующее животное» (определение агрессии, в сочетании с другими методиками даёт возможность изучить личность ребёнка, подростка);  </a:t>
            </a:r>
          </a:p>
          <a:p>
            <a:pPr marL="88900" indent="22225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effectLst/>
              </a:rPr>
              <a:t>Методика Спилбергера-Ханина (во многом обуславливает поведение ребёнка такое свойство личности, как тревожность. Эта методика позволяет дифференцированно измерять тревожность и как личное свойство, и как состояние); </a:t>
            </a:r>
          </a:p>
          <a:p>
            <a:pPr marL="88900" indent="22225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effectLst/>
              </a:rPr>
              <a:t>Методика Будасси (определение самооценки); </a:t>
            </a:r>
          </a:p>
          <a:p>
            <a:pPr marL="88900" indent="22225" algn="just">
              <a:lnSpc>
                <a:spcPct val="80000"/>
              </a:lnSpc>
              <a:buFont typeface="Wingdings" pitchFamily="2" charset="2"/>
              <a:buNone/>
            </a:pPr>
            <a:r>
              <a:rPr lang="ru-RU" sz="2400">
                <a:effectLst/>
              </a:rPr>
              <a:t>Методика Айзенка  (определение темперамента).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II </a:t>
            </a:r>
            <a:r>
              <a:rPr lang="ru-RU" b="1"/>
              <a:t>этап Практический</a:t>
            </a:r>
            <a:r>
              <a:rPr lang="ru-RU"/>
              <a:t> 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 b="1"/>
              <a:t>Занятие 1. Тема: «Знакомство».</a:t>
            </a:r>
          </a:p>
          <a:p>
            <a:pPr>
              <a:lnSpc>
                <a:spcPct val="80000"/>
              </a:lnSpc>
            </a:pPr>
            <a:r>
              <a:rPr lang="ru-RU" sz="2800" b="1"/>
              <a:t>Занятие 2. Тема: «Тропа доверия»</a:t>
            </a:r>
          </a:p>
          <a:p>
            <a:pPr>
              <a:lnSpc>
                <a:spcPct val="80000"/>
              </a:lnSpc>
            </a:pPr>
            <a:r>
              <a:rPr lang="ru-RU" sz="2800" b="1"/>
              <a:t>Занятие 3. Тема: «Давайте жить дружно».</a:t>
            </a:r>
          </a:p>
          <a:p>
            <a:pPr>
              <a:lnSpc>
                <a:spcPct val="80000"/>
              </a:lnSpc>
            </a:pPr>
            <a:r>
              <a:rPr lang="ru-RU" sz="2800" b="1"/>
              <a:t>Занятие 4. Тема: «Я среди людей».</a:t>
            </a:r>
          </a:p>
          <a:p>
            <a:pPr>
              <a:lnSpc>
                <a:spcPct val="80000"/>
              </a:lnSpc>
            </a:pPr>
            <a:r>
              <a:rPr lang="ru-RU" sz="2800" b="1"/>
              <a:t>Занятие 5. Тема: «Наши обиды».</a:t>
            </a:r>
          </a:p>
          <a:p>
            <a:pPr>
              <a:lnSpc>
                <a:spcPct val="80000"/>
              </a:lnSpc>
            </a:pPr>
            <a:r>
              <a:rPr lang="ru-RU" sz="2800" b="1"/>
              <a:t>Занятие 6. Тема: «Хорошее настроение»</a:t>
            </a:r>
          </a:p>
          <a:p>
            <a:pPr>
              <a:lnSpc>
                <a:spcPct val="80000"/>
              </a:lnSpc>
            </a:pPr>
            <a:r>
              <a:rPr lang="ru-RU" sz="2800" b="1"/>
              <a:t>Занятие 7. Тема: «Наши ожидания».</a:t>
            </a:r>
          </a:p>
          <a:p>
            <a:pPr>
              <a:lnSpc>
                <a:spcPct val="80000"/>
              </a:lnSpc>
            </a:pPr>
            <a:r>
              <a:rPr lang="ru-RU" sz="2800" b="1"/>
              <a:t>Занятие 8. Тема: «Моя ценность»</a:t>
            </a:r>
          </a:p>
          <a:p>
            <a:pPr>
              <a:lnSpc>
                <a:spcPct val="80000"/>
              </a:lnSpc>
            </a:pPr>
            <a:r>
              <a:rPr lang="ru-RU" sz="2800" b="1"/>
              <a:t>Занятие 9. Тема: «Как справиться со своими недостатками»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III</a:t>
            </a:r>
            <a:r>
              <a:rPr lang="ru-RU" sz="4000" b="1"/>
              <a:t>. Обобщающе-рефлексивный этап</a:t>
            </a:r>
            <a:r>
              <a:rPr lang="ru-RU" sz="4000"/>
              <a:t> </a:t>
            </a:r>
          </a:p>
        </p:txBody>
      </p:sp>
      <p:sp>
        <p:nvSpPr>
          <p:cNvPr id="20484" name="Rectangle 4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0750" cy="4705350"/>
          </a:xfrm>
          <a:noFill/>
          <a:ln/>
        </p:spPr>
        <p:txBody>
          <a:bodyPr/>
          <a:lstStyle/>
          <a:p>
            <a:pPr marL="88900" indent="22225">
              <a:lnSpc>
                <a:spcPct val="80000"/>
              </a:lnSpc>
            </a:pPr>
            <a:r>
              <a:rPr lang="ru-RU" sz="2400">
                <a:effectLst/>
              </a:rPr>
              <a:t>Тест-опросник Шмишека (теоретической основой теста является концепция К.Леонарда), диагностирующий акцентуацию личности; </a:t>
            </a:r>
          </a:p>
          <a:p>
            <a:pPr marL="88900" indent="22225">
              <a:lnSpc>
                <a:spcPct val="80000"/>
              </a:lnSpc>
            </a:pPr>
            <a:r>
              <a:rPr lang="ru-RU" sz="2400">
                <a:effectLst/>
              </a:rPr>
              <a:t> Проективная методика  «Несуществующее животное» (определение агрессии, в сочетании с другими методиками даёт возможность изучить личность ребёнка, подростка);  </a:t>
            </a:r>
          </a:p>
          <a:p>
            <a:pPr marL="88900" indent="22225">
              <a:lnSpc>
                <a:spcPct val="80000"/>
              </a:lnSpc>
            </a:pPr>
            <a:r>
              <a:rPr lang="ru-RU" sz="2400">
                <a:effectLst/>
              </a:rPr>
              <a:t>Методика Спилбергера-Ханина (во многом обуславливает поведение ребёнка такое свойство личности, как тревожность. Эта методика позволяет дифференцированно измерять тревожность и как личное свойство, и как состояние); </a:t>
            </a:r>
          </a:p>
          <a:p>
            <a:pPr marL="88900" indent="22225">
              <a:lnSpc>
                <a:spcPct val="80000"/>
              </a:lnSpc>
            </a:pPr>
            <a:r>
              <a:rPr lang="ru-RU" sz="2400">
                <a:effectLst/>
              </a:rPr>
              <a:t>Методика Будасси (определение самооценки); </a:t>
            </a:r>
          </a:p>
          <a:p>
            <a:pPr marL="88900" indent="22225">
              <a:lnSpc>
                <a:spcPct val="80000"/>
              </a:lnSpc>
            </a:pPr>
            <a:r>
              <a:rPr lang="ru-RU" sz="2400">
                <a:effectLst/>
              </a:rPr>
              <a:t>Методика Айзенка  (определение темперамента).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Ожидаемые результаты </a:t>
            </a:r>
          </a:p>
        </p:txBody>
      </p:sp>
      <p:sp>
        <p:nvSpPr>
          <p:cNvPr id="2150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0750" cy="470535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ru-RU" sz="2800"/>
              <a:t>Повышение коммуникативной культуры  обучающихся; </a:t>
            </a:r>
          </a:p>
          <a:p>
            <a:pPr algn="just">
              <a:lnSpc>
                <a:spcPct val="80000"/>
              </a:lnSpc>
            </a:pPr>
            <a:r>
              <a:rPr lang="ru-RU" sz="2800"/>
              <a:t>повышение мотивации к обучению, а также активным занятиям самовоспитанием, самосовершенствованием </a:t>
            </a:r>
          </a:p>
          <a:p>
            <a:pPr algn="just">
              <a:lnSpc>
                <a:spcPct val="80000"/>
              </a:lnSpc>
            </a:pPr>
            <a:r>
              <a:rPr lang="ru-RU" sz="2800"/>
              <a:t>увеличение числа обучающихся, приобщающихся к здоровому образу жизни; </a:t>
            </a:r>
          </a:p>
          <a:p>
            <a:pPr algn="just">
              <a:lnSpc>
                <a:spcPct val="80000"/>
              </a:lnSpc>
            </a:pPr>
            <a:r>
              <a:rPr lang="ru-RU" sz="2800"/>
              <a:t>снижение числа обучающихся с вредными привычками;</a:t>
            </a:r>
          </a:p>
          <a:p>
            <a:pPr algn="just">
              <a:lnSpc>
                <a:spcPct val="80000"/>
              </a:lnSpc>
            </a:pPr>
            <a:r>
              <a:rPr lang="ru-RU" sz="2800"/>
              <a:t>создание эмоционально комфортной атмосферы в образовательной среде «Центра детского творчества».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Используемая литература</a:t>
            </a:r>
            <a:r>
              <a:rPr lang="ru-RU"/>
              <a:t> </a:t>
            </a:r>
          </a:p>
        </p:txBody>
      </p:sp>
      <p:sp>
        <p:nvSpPr>
          <p:cNvPr id="2253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1773238"/>
            <a:ext cx="8540750" cy="5832475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ru-RU" sz="2000"/>
              <a:t>Алимбаева Е.Р. Коммуникативные навыки (тренинг для детей группы “риска”). Практическое пособие. - Омск, 2007. 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/>
              <a:t>Байер К., Шейнберг Л. Здоровый образ жизни. - М., 1997.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/>
              <a:t>Гаран Л.Н., Петрунек В.П. Радости и тревоги. - М., 1978.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/>
              <a:t>Змановская Е.В.  Девиантология. Психология отклоняющегося поведения. - М., 2004.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/>
              <a:t>Санакина О.В. Психологическая помощь подросткам группы “риска”: Практическое пособие./ По материалам Степаненко А.П., Тайгильдиной Т.А., Коваленко Г.Н., Кириенко Е.В., Степаненко С.Ю. - Омск, 2007.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/>
              <a:t>Семенюк Л.М. “Психологические особенности агрессивного поведения подростков и условия его коррекции”. - Москва, 1996.</a:t>
            </a:r>
          </a:p>
          <a:p>
            <a:pPr marL="609600" indent="-609600">
              <a:lnSpc>
                <a:spcPct val="80000"/>
              </a:lnSpc>
            </a:pPr>
            <a:r>
              <a:rPr lang="ru-RU" sz="2000"/>
              <a:t>Фопель К. Как научить детей сотрудничать, часть 2. - М.,1998.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/>
              <a:t>“Группа риска”</a:t>
            </a:r>
            <a:r>
              <a:rPr lang="ru-RU"/>
              <a:t> 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2205038"/>
            <a:ext cx="8540750" cy="44227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/>
              <a:t>категория детей, которая в силу определенных обстоятельств своей жизни более других категорий подвержена негативным внешним воздействиям со стороны общества.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/>
              <a:t>Причины попадания ребенка в группу риска 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- пьянство одного или обоих родителей; их асоциальное поведение;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- устройство в  квартире родителями притонов для криминальных и асоциальных элементов;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- жестокое обращение с детьми (побои);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- побеги из дома, конфликты со сверстниками.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- проблемы в развитии;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- остались без попечительства родителей;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- так же сюда относим детей, нуждающихся в социально-экономической и социально-психологической помощи и поддержки;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400"/>
              <a:t>- детей, с проявлениями социальной и психологической  дезадаптации.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Цель</a:t>
            </a:r>
          </a:p>
        </p:txBody>
      </p:sp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1916113"/>
            <a:ext cx="8540750" cy="4422775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/>
              <a:t>Оптимизировать и поддерживать  процесс социализации детей группы “риска”,  продолжать оказывать психолого-педагогическую помощь детям группы “риска”.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Задачи</a:t>
            </a:r>
            <a:r>
              <a:rPr lang="ru-RU"/>
              <a:t> 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1. Выявление воспитанников группы “риска”, определение причин отклоняющегося поведения.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2. Обучить детей группы “риска”  приёмам общения, стимулируя развитие их коммуникативной культуры.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3. Сформировать умение у детей группы “риска”  конструктивно действовать в конфликтных ситуациях.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4. Сформировать мотивацию детей группы “риска”  на самовоспитание и саморазвитие, обеспечив их необходимыми психологическими ресурсами и средствами.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sz="2400"/>
              <a:t>5. Вовлечение детей группы “риска” в различные виды положительной деятельности.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Методы</a:t>
            </a:r>
            <a:r>
              <a:rPr lang="ru-RU"/>
              <a:t> 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- опрос мнения педагогов дополнительного образования о воспитаннике;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- опрос детей группы “риска”;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- наблюдения;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- беседы с воспитанниками;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- упражнения;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- ролевые игры;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- заполнение карт (педагогами).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Структура занятия </a:t>
            </a:r>
          </a:p>
        </p:txBody>
      </p:sp>
      <p:sp>
        <p:nvSpPr>
          <p:cNvPr id="1229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1. Ритуал начала занятия. Приветствие, напоминание  “контракта” (правил), выяснение общей атмосферы в группе, настрой группы на работу.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2. Основная часть – информационный блок. Настрой на упражнения. Упражнения.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/>
              <a:t>3. Итоговое слово ведущего. Ритуал окончания занятия.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/>
              <a:t>Общие правила</a:t>
            </a:r>
            <a:r>
              <a:rPr lang="ru-RU"/>
              <a:t> </a:t>
            </a:r>
          </a:p>
        </p:txBody>
      </p:sp>
      <p:sp>
        <p:nvSpPr>
          <p:cNvPr id="1331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/>
              <a:t>Правила взаимодействия</a:t>
            </a:r>
          </a:p>
          <a:p>
            <a:pPr>
              <a:lnSpc>
                <a:spcPct val="80000"/>
              </a:lnSpc>
            </a:pPr>
            <a:r>
              <a:rPr lang="ru-RU" sz="2000" b="1"/>
              <a:t>Позитивный настрой</a:t>
            </a:r>
          </a:p>
          <a:p>
            <a:pPr>
              <a:lnSpc>
                <a:spcPct val="80000"/>
              </a:lnSpc>
            </a:pPr>
            <a:r>
              <a:rPr lang="ru-RU" sz="2000" b="1"/>
              <a:t>Доверительное взаимодействие </a:t>
            </a:r>
          </a:p>
          <a:p>
            <a:pPr>
              <a:lnSpc>
                <a:spcPct val="80000"/>
              </a:lnSpc>
            </a:pPr>
            <a:r>
              <a:rPr lang="ru-RU" sz="2000" b="1"/>
              <a:t>Субъективность взаимодействия</a:t>
            </a:r>
          </a:p>
          <a:p>
            <a:pPr>
              <a:lnSpc>
                <a:spcPct val="80000"/>
              </a:lnSpc>
            </a:pPr>
            <a:r>
              <a:rPr lang="ru-RU" sz="2000" b="1"/>
              <a:t>Выявление причин</a:t>
            </a:r>
          </a:p>
          <a:p>
            <a:pPr>
              <a:lnSpc>
                <a:spcPct val="80000"/>
              </a:lnSpc>
            </a:pPr>
            <a:r>
              <a:rPr lang="ru-RU" sz="2000" b="1"/>
              <a:t>Последовательность во взаимоотношениях</a:t>
            </a:r>
          </a:p>
          <a:p>
            <a:pPr>
              <a:lnSpc>
                <a:spcPct val="80000"/>
              </a:lnSpc>
            </a:pPr>
            <a:r>
              <a:rPr lang="ru-RU" sz="2000" b="1"/>
              <a:t>Позитивность взаимодействия</a:t>
            </a:r>
          </a:p>
          <a:p>
            <a:pPr>
              <a:lnSpc>
                <a:spcPct val="80000"/>
              </a:lnSpc>
            </a:pPr>
            <a:r>
              <a:rPr lang="ru-RU" sz="2000" b="1"/>
              <a:t>Поощрение положительных изменений</a:t>
            </a:r>
          </a:p>
          <a:p>
            <a:pPr>
              <a:lnSpc>
                <a:spcPct val="80000"/>
              </a:lnSpc>
            </a:pPr>
            <a:r>
              <a:rPr lang="ru-RU" sz="2000" b="1"/>
              <a:t>Привлекательная альтернативность</a:t>
            </a:r>
          </a:p>
          <a:p>
            <a:pPr>
              <a:lnSpc>
                <a:spcPct val="80000"/>
              </a:lnSpc>
            </a:pPr>
            <a:r>
              <a:rPr lang="ru-RU" sz="2000" b="1"/>
              <a:t>Разумный компромисс</a:t>
            </a:r>
          </a:p>
          <a:p>
            <a:pPr>
              <a:lnSpc>
                <a:spcPct val="80000"/>
              </a:lnSpc>
            </a:pPr>
            <a:r>
              <a:rPr lang="ru-RU" sz="2000" b="1"/>
              <a:t>Гибкость</a:t>
            </a:r>
          </a:p>
          <a:p>
            <a:pPr>
              <a:lnSpc>
                <a:spcPct val="80000"/>
              </a:lnSpc>
            </a:pPr>
            <a:r>
              <a:rPr lang="ru-RU" sz="2000" b="1"/>
              <a:t>Индивидуальный подход</a:t>
            </a:r>
          </a:p>
          <a:p>
            <a:pPr>
              <a:lnSpc>
                <a:spcPct val="80000"/>
              </a:lnSpc>
            </a:pPr>
            <a:r>
              <a:rPr lang="ru-RU" sz="2000" b="1"/>
              <a:t>Системность</a:t>
            </a:r>
          </a:p>
          <a:p>
            <a:pPr>
              <a:lnSpc>
                <a:spcPct val="80000"/>
              </a:lnSpc>
            </a:pPr>
            <a:r>
              <a:rPr lang="ru-RU" sz="2000" b="1"/>
              <a:t>Превентивность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Rectangle 6"/>
          <p:cNvSpPr>
            <a:spLocks noGrp="1" noRot="1" noChangeArrowheads="1"/>
          </p:cNvSpPr>
          <p:nvPr>
            <p:ph type="title"/>
          </p:nvPr>
        </p:nvSpPr>
        <p:spPr>
          <a:xfrm>
            <a:off x="395288" y="2420938"/>
            <a:ext cx="8510587" cy="1325562"/>
          </a:xfrm>
        </p:spPr>
        <p:txBody>
          <a:bodyPr/>
          <a:lstStyle/>
          <a:p>
            <a:r>
              <a:rPr lang="ru-RU"/>
              <a:t>Этапы реализации проекта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857</Words>
  <Application>Microsoft Office PowerPoint</Application>
  <PresentationFormat>Экран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«SOS!»</vt:lpstr>
      <vt:lpstr>“Группа риска” </vt:lpstr>
      <vt:lpstr>Причины попадания ребенка в группу риска </vt:lpstr>
      <vt:lpstr>Цель</vt:lpstr>
      <vt:lpstr>Задачи </vt:lpstr>
      <vt:lpstr>Методы </vt:lpstr>
      <vt:lpstr>Структура занятия </vt:lpstr>
      <vt:lpstr>Общие правила </vt:lpstr>
      <vt:lpstr>Этапы реализации проекта</vt:lpstr>
      <vt:lpstr>1 этап Подготовительный</vt:lpstr>
      <vt:lpstr>Диагностический блок </vt:lpstr>
      <vt:lpstr>II этап Практический </vt:lpstr>
      <vt:lpstr>III. Обобщающе-рефлексивный этап </vt:lpstr>
      <vt:lpstr>Ожидаемые результаты </vt:lpstr>
      <vt:lpstr>Используемая литература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ИМЦ-10</dc:creator>
  <cp:lastModifiedBy>ИМЦ-10</cp:lastModifiedBy>
  <cp:revision>2</cp:revision>
  <dcterms:created xsi:type="dcterms:W3CDTF">2013-03-20T02:48:13Z</dcterms:created>
  <dcterms:modified xsi:type="dcterms:W3CDTF">2013-03-20T02:57:01Z</dcterms:modified>
</cp:coreProperties>
</file>