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64" r:id="rId4"/>
    <p:sldId id="272" r:id="rId5"/>
    <p:sldId id="265" r:id="rId6"/>
    <p:sldId id="266" r:id="rId7"/>
    <p:sldId id="267" r:id="rId8"/>
    <p:sldId id="268" r:id="rId9"/>
    <p:sldId id="269" r:id="rId10"/>
    <p:sldId id="258" r:id="rId11"/>
    <p:sldId id="270" r:id="rId12"/>
    <p:sldId id="275" r:id="rId13"/>
    <p:sldId id="274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7D7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43" autoAdjust="0"/>
    <p:restoredTop sz="96210" autoAdjust="0"/>
  </p:normalViewPr>
  <p:slideViewPr>
    <p:cSldViewPr>
      <p:cViewPr varScale="1">
        <p:scale>
          <a:sx n="97" d="100"/>
          <a:sy n="97" d="100"/>
        </p:scale>
        <p:origin x="-90" y="-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11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13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18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10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Прямая соединительная линия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Прямая соединительная линия 21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22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Овал 23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Овал 25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Овал 24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EEB62-7578-401A-BF97-898B550C782E}" type="datetimeFigureOut">
              <a:rPr lang="ru-RU"/>
              <a:pPr>
                <a:defRPr/>
              </a:pPr>
              <a:t>04.04.2013</a:t>
            </a:fld>
            <a:endParaRPr lang="ru-RU"/>
          </a:p>
        </p:txBody>
      </p:sp>
      <p:sp>
        <p:nvSpPr>
          <p:cNvPr id="23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E8D0C2-1B10-4C33-8D1C-666B699C90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9F0A2A-53FA-464B-9F4C-E4E3B3967889}" type="datetimeFigureOut">
              <a:rPr lang="ru-RU"/>
              <a:pPr>
                <a:defRPr/>
              </a:pPr>
              <a:t>04.04.2013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35EF92-D9D6-45F9-99CE-5B35D14BA9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93782F-B023-4101-9123-8461551F049A}" type="datetimeFigureOut">
              <a:rPr lang="ru-RU"/>
              <a:pPr>
                <a:defRPr/>
              </a:pPr>
              <a:t>04.04.2013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5FE82-DE2A-476E-8535-73E98EFF32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68EF659-9B6F-4861-B0D5-3093A4200158}" type="datetimeFigureOut">
              <a:rPr lang="ru-RU"/>
              <a:pPr>
                <a:defRPr/>
              </a:pPr>
              <a:t>04.04.2013</a:t>
            </a:fld>
            <a:endParaRPr lang="ru-RU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F9989A8-A439-4665-81D5-1378E9EB5C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9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10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11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ая соединительная линия 12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ая соединительная линия 14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ая соединительная линия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Овал 19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Овал 20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21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22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Прямая соединительная линия 25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36CD33-F20C-44B5-8242-1E02A5D0CEF3}" type="datetimeFigureOut">
              <a:rPr lang="ru-RU"/>
              <a:pPr>
                <a:defRPr/>
              </a:pPr>
              <a:t>04.04.2013</a:t>
            </a:fld>
            <a:endParaRPr lang="ru-RU"/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BC2FAC-167D-4217-887A-0AE551580F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5368C3-0F75-4909-9D16-5EB07D95D1B5}" type="datetimeFigureOut">
              <a:rPr lang="ru-RU"/>
              <a:pPr>
                <a:defRPr/>
              </a:pPr>
              <a:t>04.04.2013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11211-AA1C-4B91-8D9A-98BE4915C8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F8F4E8-91E6-447D-89D5-DEBA6FCBC638}" type="datetimeFigureOut">
              <a:rPr lang="ru-RU"/>
              <a:pPr>
                <a:defRPr/>
              </a:pPr>
              <a:t>04.04.2013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62B11-BC9A-4AB3-A0E6-2C6F7969E6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4B0F455-C572-41D3-9057-BAC1E8F4322D}" type="datetimeFigureOut">
              <a:rPr lang="ru-RU"/>
              <a:pPr>
                <a:defRPr/>
              </a:pPr>
              <a:t>04.04.2013</a:t>
            </a:fld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9D8CF87-BFDA-4AD3-8C15-2F3027C277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B97CD-5D63-4B9D-AE37-77D812B530F4}" type="datetimeFigureOut">
              <a:rPr lang="ru-RU"/>
              <a:pPr>
                <a:defRPr/>
              </a:pPr>
              <a:t>04.04.2013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4F24D-AA0C-4409-86D9-15FF84B158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Прямая соединительная линия 8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Овал 13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A26D851-399F-4497-B7D6-B7952997D235}" type="datetimeFigureOut">
              <a:rPr lang="ru-RU"/>
              <a:pPr>
                <a:defRPr/>
              </a:pPr>
              <a:t>04.04.2013</a:t>
            </a:fld>
            <a:endParaRPr lang="ru-RU"/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645771A-9A05-4EA4-8E7D-2F765C4481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Овал 12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1" name="Прямая соединительная линия 19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B5ECA26-C586-4292-A47E-600302AE1890}" type="datetimeFigureOut">
              <a:rPr lang="ru-RU"/>
              <a:pPr>
                <a:defRPr/>
              </a:pPr>
              <a:t>04.04.2013</a:t>
            </a:fld>
            <a:endParaRPr lang="ru-RU"/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1BC0F27-082C-4BFD-A688-EF21DB88F9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5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B3BC08B6-17FC-4660-8A46-C3D02E850FA4}" type="datetimeFigureOut">
              <a:rPr lang="ru-RU"/>
              <a:pPr>
                <a:defRPr/>
              </a:pPr>
              <a:t>04.04.2013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506229E2-5242-4964-96C8-9828764261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1" r:id="rId4"/>
    <p:sldLayoutId id="2147483730" r:id="rId5"/>
    <p:sldLayoutId id="2147483735" r:id="rId6"/>
    <p:sldLayoutId id="2147483729" r:id="rId7"/>
    <p:sldLayoutId id="2147483736" r:id="rId8"/>
    <p:sldLayoutId id="2147483737" r:id="rId9"/>
    <p:sldLayoutId id="2147483728" r:id="rId10"/>
    <p:sldLayoutId id="2147483727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fontAlgn="base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fontAlgn="base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fontAlgn="base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3125" y="2571750"/>
            <a:ext cx="6172200" cy="1893888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Профилактическая работа с детьми и семьями, состоящими на различных видах учета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5003800"/>
            <a:ext cx="6172200" cy="1371600"/>
          </a:xfrm>
        </p:spPr>
        <p:txBody>
          <a:bodyPr>
            <a:normAutofit lnSpcReduction="10000"/>
          </a:bodyPr>
          <a:lstStyle/>
          <a:p>
            <a:pPr fontAlgn="auto">
              <a:spcAft>
                <a:spcPts val="0"/>
              </a:spcAft>
              <a:buFont typeface="Wingdings"/>
              <a:buNone/>
              <a:defRPr/>
            </a:pPr>
            <a:r>
              <a:rPr lang="ru-RU" dirty="0" smtClean="0"/>
              <a:t>Социальный педагог МБОУ СОШ №4</a:t>
            </a:r>
          </a:p>
          <a:p>
            <a:pPr fontAlgn="auto">
              <a:spcAft>
                <a:spcPts val="0"/>
              </a:spcAft>
              <a:buFont typeface="Wingdings"/>
              <a:buNone/>
              <a:defRPr/>
            </a:pPr>
            <a:r>
              <a:rPr lang="ru-RU" dirty="0" smtClean="0"/>
              <a:t>Заика Елена Владимировна</a:t>
            </a:r>
          </a:p>
          <a:p>
            <a:pPr fontAlgn="auto">
              <a:spcAft>
                <a:spcPts val="0"/>
              </a:spcAft>
              <a:buFont typeface="Wingdings"/>
              <a:buNone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Font typeface="Wingdings"/>
              <a:buNone/>
              <a:defRPr/>
            </a:pPr>
            <a:r>
              <a:rPr lang="ru-RU" dirty="0" smtClean="0"/>
              <a:t>2013 г.</a:t>
            </a:r>
            <a:endParaRPr lang="ru-RU" dirty="0"/>
          </a:p>
        </p:txBody>
      </p:sp>
      <p:pic>
        <p:nvPicPr>
          <p:cNvPr id="13315" name="Picture 2" descr="E:\Фото_материалы\Logotip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54725" y="642938"/>
            <a:ext cx="24066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206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 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42938" y="642938"/>
          <a:ext cx="8001056" cy="45070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57652"/>
                <a:gridCol w="2071702"/>
                <a:gridCol w="2071702"/>
              </a:tblGrid>
              <a:tr h="940859">
                <a:tc>
                  <a:txBody>
                    <a:bodyPr/>
                    <a:lstStyle/>
                    <a:p>
                      <a:pPr algn="ctr"/>
                      <a:r>
                        <a:rPr lang="ru-RU" baseline="0" dirty="0" smtClean="0"/>
                        <a:t>Вид учёта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2011-12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aseline="0" dirty="0" err="1" smtClean="0"/>
                        <a:t>уч</a:t>
                      </a:r>
                      <a:r>
                        <a:rPr lang="ru-RU" baseline="0" dirty="0" smtClean="0"/>
                        <a:t>.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2012-13 </a:t>
                      </a:r>
                      <a:r>
                        <a:rPr lang="ru-RU" dirty="0" err="1" smtClean="0"/>
                        <a:t>уч.год</a:t>
                      </a:r>
                      <a:endParaRPr lang="ru-RU" dirty="0"/>
                    </a:p>
                  </a:txBody>
                  <a:tcPr/>
                </a:tc>
              </a:tr>
              <a:tr h="94085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Количество обучающихся, состоящих на учете в ОДН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 </a:t>
                      </a:r>
                    </a:p>
                    <a:p>
                      <a:r>
                        <a:rPr lang="ru-RU" dirty="0" err="1" smtClean="0"/>
                        <a:t>Скоромец</a:t>
                      </a:r>
                      <a:r>
                        <a:rPr lang="ru-RU" dirty="0" smtClean="0"/>
                        <a:t> А.</a:t>
                      </a:r>
                    </a:p>
                    <a:p>
                      <a:r>
                        <a:rPr lang="ru-RU" dirty="0" smtClean="0"/>
                        <a:t>Воронина Е.</a:t>
                      </a:r>
                    </a:p>
                    <a:p>
                      <a:r>
                        <a:rPr lang="ru-RU" dirty="0" smtClean="0"/>
                        <a:t>Бочка В.</a:t>
                      </a:r>
                    </a:p>
                    <a:p>
                      <a:r>
                        <a:rPr lang="ru-RU" dirty="0" smtClean="0"/>
                        <a:t>Афанасьев Д.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 </a:t>
                      </a:r>
                    </a:p>
                    <a:p>
                      <a:r>
                        <a:rPr lang="ru-RU" dirty="0" smtClean="0"/>
                        <a:t>Банников А.</a:t>
                      </a:r>
                      <a:endParaRPr lang="ru-RU" dirty="0"/>
                    </a:p>
                  </a:txBody>
                  <a:tcPr/>
                </a:tc>
              </a:tr>
              <a:tr h="940859">
                <a:tc>
                  <a:txBody>
                    <a:bodyPr/>
                    <a:lstStyle/>
                    <a:p>
                      <a:pPr fontAlgn="t"/>
                      <a:r>
                        <a:rPr lang="ru-RU" b="1" dirty="0" smtClean="0"/>
                        <a:t>Количество обучающихся состоящих на </a:t>
                      </a:r>
                      <a:r>
                        <a:rPr lang="ru-RU" b="1" dirty="0" err="1" smtClean="0"/>
                        <a:t>внутришкольном</a:t>
                      </a:r>
                      <a:r>
                        <a:rPr lang="ru-RU" b="1" dirty="0" smtClean="0"/>
                        <a:t> учете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</a:p>
                    <a:p>
                      <a:r>
                        <a:rPr lang="ru-RU" dirty="0" smtClean="0"/>
                        <a:t>Алиев Р.</a:t>
                      </a:r>
                    </a:p>
                    <a:p>
                      <a:r>
                        <a:rPr lang="ru-RU" dirty="0" smtClean="0"/>
                        <a:t>Поляков Д.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</a:p>
                    <a:p>
                      <a:r>
                        <a:rPr lang="ru-RU" dirty="0" smtClean="0"/>
                        <a:t>Колесников Н.</a:t>
                      </a:r>
                    </a:p>
                    <a:p>
                      <a:r>
                        <a:rPr lang="ru-RU" dirty="0" err="1" smtClean="0"/>
                        <a:t>Беклемищев</a:t>
                      </a:r>
                      <a:r>
                        <a:rPr lang="ru-RU" dirty="0" smtClean="0"/>
                        <a:t> А.</a:t>
                      </a:r>
                    </a:p>
                    <a:p>
                      <a:r>
                        <a:rPr lang="ru-RU" dirty="0" err="1" smtClean="0"/>
                        <a:t>Лутай</a:t>
                      </a:r>
                      <a:r>
                        <a:rPr lang="ru-RU" dirty="0" smtClean="0"/>
                        <a:t> А.</a:t>
                      </a:r>
                      <a:endParaRPr lang="ru-RU" dirty="0"/>
                    </a:p>
                  </a:txBody>
                  <a:tcPr/>
                </a:tc>
              </a:tr>
              <a:tr h="658601">
                <a:tc>
                  <a:txBody>
                    <a:bodyPr/>
                    <a:lstStyle/>
                    <a:p>
                      <a:pPr fontAlgn="t"/>
                      <a:r>
                        <a:rPr lang="ru-RU" b="1" dirty="0" smtClean="0"/>
                        <a:t>Количество семей, состоящих на учете в ОДН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 </a:t>
                      </a:r>
                    </a:p>
                    <a:p>
                      <a:r>
                        <a:rPr lang="ru-RU" dirty="0" err="1" smtClean="0"/>
                        <a:t>Мусатова</a:t>
                      </a:r>
                      <a:r>
                        <a:rPr lang="ru-RU" dirty="0" smtClean="0"/>
                        <a:t> О.Н.</a:t>
                      </a:r>
                    </a:p>
                    <a:p>
                      <a:r>
                        <a:rPr lang="ru-RU" dirty="0" err="1" smtClean="0"/>
                        <a:t>Свергун</a:t>
                      </a:r>
                      <a:r>
                        <a:rPr lang="ru-RU" dirty="0" smtClean="0"/>
                        <a:t> Т.И.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</a:p>
                    <a:p>
                      <a:r>
                        <a:rPr lang="ru-RU" dirty="0" err="1" smtClean="0"/>
                        <a:t>Лутай</a:t>
                      </a:r>
                      <a:r>
                        <a:rPr lang="ru-RU" dirty="0" smtClean="0"/>
                        <a:t> О.А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Содержимое 2"/>
          <p:cNvSpPr>
            <a:spLocks noGrp="1"/>
          </p:cNvSpPr>
          <p:nvPr>
            <p:ph sz="quarter" idx="1"/>
          </p:nvPr>
        </p:nvSpPr>
        <p:spPr>
          <a:xfrm>
            <a:off x="571500" y="857250"/>
            <a:ext cx="7467600" cy="48736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b="1" dirty="0" smtClean="0">
                <a:latin typeface="Times New Roman" pitchFamily="18" charset="0"/>
              </a:rPr>
              <a:t>   </a:t>
            </a:r>
            <a:r>
              <a:rPr lang="ru-RU" sz="1800" b="1" dirty="0" smtClean="0">
                <a:latin typeface="Times New Roman" pitchFamily="18" charset="0"/>
              </a:rPr>
              <a:t>Каждый  ребёнок труден по-своему, но наша задача – помочь каждому трудному ребёнку.  </a:t>
            </a:r>
          </a:p>
          <a:p>
            <a:pPr>
              <a:buFontTx/>
              <a:buNone/>
            </a:pPr>
            <a:r>
              <a:rPr lang="ru-RU" sz="1800" b="1" dirty="0" smtClean="0">
                <a:latin typeface="Times New Roman" pitchFamily="18" charset="0"/>
              </a:rPr>
              <a:t>    И от того, насколько своевременно выявлены конкретные проблемы каждого трудного ребёнка или подростка, насколько адекватна предлагаемая нами помощь, зависит его благополучие в будущем</a:t>
            </a:r>
            <a:r>
              <a:rPr lang="ru-RU" sz="1800" b="1" dirty="0" smtClean="0">
                <a:latin typeface="Times New Roman" pitchFamily="18" charset="0"/>
              </a:rPr>
              <a:t>.</a:t>
            </a:r>
          </a:p>
          <a:p>
            <a:pPr>
              <a:buFontTx/>
              <a:buNone/>
            </a:pPr>
            <a:r>
              <a:rPr lang="ru-RU" b="1" dirty="0" smtClean="0">
                <a:latin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</a:rPr>
              <a:t>                                                </a:t>
            </a:r>
            <a:r>
              <a:rPr lang="ru-RU" sz="1600" dirty="0" smtClean="0">
                <a:latin typeface="Times New Roman" pitchFamily="18" charset="0"/>
              </a:rPr>
              <a:t>Участие детей в первомайской </a:t>
            </a:r>
          </a:p>
          <a:p>
            <a:pPr>
              <a:buFontTx/>
              <a:buNone/>
            </a:pPr>
            <a:r>
              <a:rPr lang="ru-RU" sz="1600" dirty="0" smtClean="0">
                <a:latin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</a:rPr>
              <a:t>                                                                          демонстрации.</a:t>
            </a:r>
            <a:endParaRPr lang="ru-RU" sz="1600" dirty="0" smtClean="0">
              <a:latin typeface="Times New Roman" pitchFamily="18" charset="0"/>
            </a:endParaRPr>
          </a:p>
          <a:p>
            <a:pPr>
              <a:buFontTx/>
              <a:buNone/>
            </a:pPr>
            <a:endParaRPr lang="ru-RU" b="1" dirty="0" smtClean="0">
              <a:latin typeface="Times New Roman" pitchFamily="18" charset="0"/>
            </a:endParaRPr>
          </a:p>
          <a:p>
            <a:endParaRPr lang="ru-RU" dirty="0" smtClean="0"/>
          </a:p>
        </p:txBody>
      </p:sp>
      <p:pic>
        <p:nvPicPr>
          <p:cNvPr id="3" name="Рисунок 2" descr="E:\Фото_материалы\1 мая\2011г\DSCF494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3714752"/>
            <a:ext cx="3286148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DSCF492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2714620"/>
            <a:ext cx="3357586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24" y="714356"/>
            <a:ext cx="3209924" cy="4500594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Bookman Old Style" pitchFamily="18" charset="0"/>
              </a:rPr>
              <a:t>Учащиеся, </a:t>
            </a:r>
            <a:r>
              <a:rPr lang="ru-RU" sz="1800" dirty="0" err="1" smtClean="0">
                <a:latin typeface="Bookman Old Style" pitchFamily="18" charset="0"/>
              </a:rPr>
              <a:t>сосоящие</a:t>
            </a:r>
            <a:r>
              <a:rPr lang="ru-RU" sz="1800" dirty="0" smtClean="0">
                <a:latin typeface="Bookman Old Style" pitchFamily="18" charset="0"/>
              </a:rPr>
              <a:t> на различных видах учета приняли </a:t>
            </a:r>
            <a:r>
              <a:rPr lang="ru-RU" sz="1800" dirty="0" smtClean="0">
                <a:latin typeface="Bookman Old Style" pitchFamily="18" charset="0"/>
              </a:rPr>
              <a:t>участие  в соревнованиях по  плаванию.</a:t>
            </a:r>
            <a:br>
              <a:rPr lang="ru-RU" sz="1800" dirty="0" smtClean="0">
                <a:latin typeface="Bookman Old Style" pitchFamily="18" charset="0"/>
              </a:rPr>
            </a:br>
            <a:r>
              <a:rPr lang="ru-RU" sz="1800" dirty="0" smtClean="0">
                <a:latin typeface="Bookman Old Style" pitchFamily="18" charset="0"/>
              </a:rPr>
              <a:t/>
            </a:r>
            <a:br>
              <a:rPr lang="ru-RU" sz="1800" dirty="0" smtClean="0">
                <a:latin typeface="Bookman Old Style" pitchFamily="18" charset="0"/>
              </a:rPr>
            </a:br>
            <a:r>
              <a:rPr lang="ru-RU" sz="1800" dirty="0" smtClean="0">
                <a:latin typeface="Bookman Old Style" pitchFamily="18" charset="0"/>
              </a:rPr>
              <a:t/>
            </a:r>
            <a:br>
              <a:rPr lang="ru-RU" sz="1800" dirty="0" smtClean="0">
                <a:latin typeface="Bookman Old Style" pitchFamily="18" charset="0"/>
              </a:rPr>
            </a:br>
            <a:r>
              <a:rPr lang="ru-RU" sz="1800" dirty="0" smtClean="0">
                <a:latin typeface="Bookman Old Style" pitchFamily="18" charset="0"/>
              </a:rPr>
              <a:t/>
            </a:r>
            <a:br>
              <a:rPr lang="ru-RU" sz="1800" dirty="0" smtClean="0">
                <a:latin typeface="Bookman Old Style" pitchFamily="18" charset="0"/>
              </a:rPr>
            </a:br>
            <a:r>
              <a:rPr lang="ru-RU" sz="1800" dirty="0" smtClean="0">
                <a:latin typeface="Bookman Old Style" pitchFamily="18" charset="0"/>
              </a:rPr>
              <a:t/>
            </a:r>
            <a:br>
              <a:rPr lang="ru-RU" sz="1800" dirty="0" smtClean="0">
                <a:latin typeface="Bookman Old Style" pitchFamily="18" charset="0"/>
              </a:rPr>
            </a:br>
            <a:r>
              <a:rPr lang="ru-RU" sz="1800" dirty="0" err="1" smtClean="0">
                <a:latin typeface="Bookman Old Style" pitchFamily="18" charset="0"/>
              </a:rPr>
              <a:t>Скоромец</a:t>
            </a:r>
            <a:r>
              <a:rPr lang="ru-RU" sz="1800" dirty="0" smtClean="0">
                <a:latin typeface="Bookman Old Style" pitchFamily="18" charset="0"/>
              </a:rPr>
              <a:t> А.  </a:t>
            </a:r>
            <a:r>
              <a:rPr lang="ru-RU" sz="1800" dirty="0" smtClean="0">
                <a:latin typeface="Bookman Old Style" pitchFamily="18" charset="0"/>
              </a:rPr>
              <a:t>на передвижной выставке,  посвящённой  олимпийскому чемпиону Василию </a:t>
            </a:r>
            <a:r>
              <a:rPr lang="ru-RU" sz="1800" dirty="0" err="1" smtClean="0">
                <a:latin typeface="Bookman Old Style" pitchFamily="18" charset="0"/>
              </a:rPr>
              <a:t>Мачуге</a:t>
            </a:r>
            <a:r>
              <a:rPr lang="ru-RU" sz="1800" dirty="0" smtClean="0">
                <a:latin typeface="Bookman Old Style" pitchFamily="18" charset="0"/>
              </a:rPr>
              <a:t>.</a:t>
            </a:r>
            <a:br>
              <a:rPr lang="ru-RU" sz="1800" dirty="0" smtClean="0">
                <a:latin typeface="Bookman Old Style" pitchFamily="18" charset="0"/>
              </a:rPr>
            </a:br>
            <a:endParaRPr lang="ru-RU" sz="1800" dirty="0">
              <a:latin typeface="Bookman Old Style" pitchFamily="18" charset="0"/>
            </a:endParaRPr>
          </a:p>
        </p:txBody>
      </p:sp>
      <p:pic>
        <p:nvPicPr>
          <p:cNvPr id="4" name="Содержимое 3" descr="DSCF3822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500042"/>
            <a:ext cx="3786214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SCF884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143248"/>
            <a:ext cx="3714776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/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Tx/>
              <a:buNone/>
              <a:defRPr/>
            </a:pPr>
            <a:r>
              <a:rPr lang="ru-RU" b="1" dirty="0" smtClean="0">
                <a:solidFill>
                  <a:srgbClr val="800000"/>
                </a:solidFill>
                <a:latin typeface="Times New Roman" pitchFamily="18" charset="0"/>
              </a:rPr>
              <a:t>«В добром учительском сердце, которое распахнуто настежь, может поместиться целая Вселенная»</a:t>
            </a:r>
            <a:r>
              <a:rPr lang="ru-RU" b="1" dirty="0" smtClean="0">
                <a:latin typeface="Times New Roman" pitchFamily="18" charset="0"/>
              </a:rPr>
              <a:t>                                                       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ru-RU" b="1" dirty="0" smtClean="0">
              <a:latin typeface="Times New Roman" pitchFamily="18" charset="0"/>
            </a:endParaRPr>
          </a:p>
          <a:p>
            <a:pPr marL="274320" indent="-274320" fontAlgn="auto">
              <a:spcAft>
                <a:spcPts val="0"/>
              </a:spcAft>
              <a:buFontTx/>
              <a:buNone/>
              <a:defRPr/>
            </a:pP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                          А. Сухомлинский</a:t>
            </a:r>
          </a:p>
          <a:p>
            <a:pPr marL="274320" indent="-274320" fontAlgn="auto">
              <a:spcAft>
                <a:spcPts val="0"/>
              </a:spcAft>
              <a:buFontTx/>
              <a:buNone/>
              <a:defRPr/>
            </a:pPr>
            <a:endParaRPr lang="ru-RU" sz="1800" b="1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marL="274320" indent="-274320" fontAlgn="auto">
              <a:spcAft>
                <a:spcPts val="0"/>
              </a:spcAft>
              <a:buFontTx/>
              <a:buNone/>
              <a:defRPr/>
            </a:pPr>
            <a:endParaRPr lang="ru-RU" dirty="0"/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3" y="4000500"/>
            <a:ext cx="2786062" cy="247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3" y="4000500"/>
            <a:ext cx="2786062" cy="247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625" y="285750"/>
            <a:ext cx="8001000" cy="5929313"/>
          </a:xfrm>
        </p:spPr>
        <p:txBody>
          <a:bodyPr>
            <a:normAutofit fontScale="25000" lnSpcReduction="20000"/>
          </a:bodyPr>
          <a:lstStyle/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ru-RU" sz="6400" b="1" dirty="0" smtClean="0">
                <a:solidFill>
                  <a:srgbClr val="002060"/>
                </a:solidFill>
                <a:latin typeface="Bookman Old Style" pitchFamily="18" charset="0"/>
              </a:rPr>
              <a:t>1. Цель работы социального педагога</a:t>
            </a:r>
            <a:br>
              <a:rPr lang="ru-RU" sz="6400" b="1" dirty="0" smtClean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6400" dirty="0" smtClean="0">
                <a:solidFill>
                  <a:srgbClr val="002060"/>
                </a:solidFill>
                <a:latin typeface="Bookman Old Style" pitchFamily="18" charset="0"/>
              </a:rPr>
              <a:t/>
            </a:r>
            <a:br>
              <a:rPr lang="ru-RU" sz="6400" dirty="0" smtClean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6400" dirty="0" smtClean="0">
                <a:latin typeface="Bookman Old Style" pitchFamily="18" charset="0"/>
              </a:rPr>
              <a:t>Социально-психологическое сопровождение учебно-воспитательного процесса, результатом которого является создание благоприятного социально-психологического климата как основного условия развития, саморазвития, социализации личности.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ru-RU" sz="6400" dirty="0" smtClean="0"/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ru-RU" sz="6400" b="1" dirty="0" smtClean="0">
                <a:solidFill>
                  <a:srgbClr val="002060"/>
                </a:solidFill>
                <a:latin typeface="Bookman Old Style" pitchFamily="18" charset="0"/>
              </a:rPr>
              <a:t>2. Задачи на 2012-2013 учебный год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ru-RU" sz="6400" dirty="0" smtClean="0"/>
              <a:t>1.     </a:t>
            </a:r>
            <a:r>
              <a:rPr lang="ru-RU" sz="6400" dirty="0" smtClean="0">
                <a:latin typeface="Bookman Old Style" pitchFamily="18" charset="0"/>
              </a:rPr>
              <a:t>Обеспечение социально-психологических условий для успешного обучения и развития личности, ее социализации и профессионального становления.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ru-RU" sz="6400" dirty="0" smtClean="0">
                <a:latin typeface="Bookman Old Style" pitchFamily="18" charset="0"/>
              </a:rPr>
              <a:t>2.     Осуществление социальной опеки и защиты прав учащихся, особенно находящихся в трудной жизненной ситуации.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ru-RU" sz="6400" dirty="0" smtClean="0">
                <a:latin typeface="Bookman Old Style" pitchFamily="18" charset="0"/>
              </a:rPr>
              <a:t>3.     Изучение социально-психологических проблем воспитательной деятельности, стиля руководства учебно-воспитательным процессом, выявление ошибок с целью предотвращения их негативного влияния на жизнедеятельность учебного заведения.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ru-RU" sz="6400" dirty="0" smtClean="0">
                <a:latin typeface="Bookman Old Style" pitchFamily="18" charset="0"/>
              </a:rPr>
              <a:t>4.     Содействие укреплению взаимопонимания и взаимодействия между субъектами воспитательного процесса.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ru-RU" sz="6400" dirty="0" smtClean="0">
                <a:latin typeface="Bookman Old Style" pitchFamily="18" charset="0"/>
              </a:rPr>
              <a:t>5.     Развитие индивидуальных интересов и потребностей учащихся, способствующих их нравственному становлению как социально-значимой личности.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ru-RU" sz="6400" dirty="0" smtClean="0">
                <a:latin typeface="Bookman Old Style" pitchFamily="18" charset="0"/>
              </a:rPr>
              <a:t>6.     Проведение консультативно-просветительской работы среди учащихся, педагогических работников, родителей.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ru-RU" sz="6400" dirty="0" smtClean="0">
                <a:latin typeface="Bookman Old Style" pitchFamily="18" charset="0"/>
              </a:rPr>
              <a:t>7.     Проведение профилактической работы и </a:t>
            </a:r>
            <a:r>
              <a:rPr lang="ru-RU" sz="6400" dirty="0" err="1" smtClean="0">
                <a:latin typeface="Bookman Old Style" pitchFamily="18" charset="0"/>
              </a:rPr>
              <a:t>пропагандирование</a:t>
            </a:r>
            <a:r>
              <a:rPr lang="ru-RU" sz="6400" dirty="0" smtClean="0">
                <a:latin typeface="Bookman Old Style" pitchFamily="18" charset="0"/>
              </a:rPr>
              <a:t> здорового образа жизни среди учащихся, педагогов и родителей.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ru-RU" sz="3400" b="1" dirty="0" smtClean="0">
              <a:solidFill>
                <a:srgbClr val="00206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</a:endParaRPr>
          </a:p>
          <a:p>
            <a:pPr marL="265176" indent="-265176" algn="ctr" fontAlgn="auto">
              <a:spcAft>
                <a:spcPts val="0"/>
              </a:spcAft>
              <a:buFont typeface="Wingdings"/>
              <a:buNone/>
              <a:defRPr/>
            </a:pPr>
            <a:endParaRPr lang="ru-RU" sz="9600" b="1" dirty="0" smtClean="0">
              <a:solidFill>
                <a:srgbClr val="00206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</a:endParaRPr>
          </a:p>
          <a:p>
            <a:pPr marL="274320" indent="-274320" fontAlgn="auto">
              <a:spcAft>
                <a:spcPts val="0"/>
              </a:spcAft>
              <a:buFont typeface="Wingdings"/>
              <a:buNone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62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</a:rPr>
              <a:t>Работа социального педагога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972425" cy="4873625"/>
          </a:xfrm>
        </p:spPr>
        <p:txBody>
          <a:bodyPr>
            <a:normAutofit fontScale="85000"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/>
              <a:t>Знакомство учащихся и родителей с ЗКК № 1539 (наличие статей закона в дневниках)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/>
              <a:t>Выдача ученических билетов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/>
              <a:t>Индивидуальные беседы с учащимися и родителями по плану (отражено в журнале профилактических бесед)</a:t>
            </a:r>
          </a:p>
          <a:p>
            <a:pPr marL="1068388" fontAlgn="auto">
              <a:spcAft>
                <a:spcPts val="0"/>
              </a:spcAft>
              <a:buFontTx/>
              <a:buChar char="-"/>
              <a:defRPr/>
            </a:pPr>
            <a:r>
              <a:rPr lang="ru-RU" dirty="0" smtClean="0"/>
              <a:t>- "Правила дорожного движения – закон для всех"</a:t>
            </a:r>
            <a:br>
              <a:rPr lang="ru-RU" dirty="0" smtClean="0"/>
            </a:br>
            <a:r>
              <a:rPr lang="ru-RU" dirty="0" smtClean="0"/>
              <a:t>- "Законы школьной жизни"</a:t>
            </a:r>
            <a:br>
              <a:rPr lang="ru-RU" dirty="0" smtClean="0"/>
            </a:br>
            <a:r>
              <a:rPr lang="ru-RU" dirty="0" smtClean="0"/>
              <a:t>- "Ответственность за порчу школьного имущества"                 </a:t>
            </a:r>
            <a:br>
              <a:rPr lang="ru-RU" dirty="0" smtClean="0"/>
            </a:br>
            <a:r>
              <a:rPr lang="ru-RU" dirty="0" smtClean="0"/>
              <a:t>- "Профилактика </a:t>
            </a:r>
            <a:r>
              <a:rPr lang="ru-RU" dirty="0" err="1" smtClean="0"/>
              <a:t>табакокурения</a:t>
            </a:r>
            <a:r>
              <a:rPr lang="ru-RU" dirty="0" smtClean="0"/>
              <a:t>»</a:t>
            </a:r>
          </a:p>
          <a:p>
            <a:pPr marL="1068388" fontAlgn="auto">
              <a:spcAft>
                <a:spcPts val="0"/>
              </a:spcAft>
              <a:buFontTx/>
              <a:buChar char="-"/>
              <a:defRPr/>
            </a:pPr>
            <a:r>
              <a:rPr lang="ru-RU" dirty="0" smtClean="0"/>
              <a:t>- "Преступление и правонарушение"    </a:t>
            </a:r>
            <a:br>
              <a:rPr lang="ru-RU" dirty="0" smtClean="0"/>
            </a:br>
            <a:r>
              <a:rPr lang="ru-RU" dirty="0" smtClean="0"/>
              <a:t>- "Как не стать жертвой преступления"</a:t>
            </a:r>
            <a:br>
              <a:rPr lang="ru-RU" dirty="0" smtClean="0"/>
            </a:br>
            <a:r>
              <a:rPr lang="ru-RU" dirty="0" smtClean="0"/>
              <a:t>- "Ответственность несовершеннолетних перед законом"        </a:t>
            </a:r>
            <a:br>
              <a:rPr lang="ru-RU" dirty="0" smtClean="0"/>
            </a:br>
            <a:r>
              <a:rPr lang="ru-RU" dirty="0" smtClean="0"/>
              <a:t>- "Профилактика пьянства и алкоголизма"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ru-RU" dirty="0" smtClean="0"/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ru-RU" dirty="0" smtClean="0"/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14313"/>
            <a:ext cx="7467600" cy="6259512"/>
          </a:xfrm>
        </p:spPr>
        <p:txBody>
          <a:bodyPr>
            <a:normAutofit/>
          </a:bodyPr>
          <a:lstStyle/>
          <a:p>
            <a:pPr marL="538163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/>
              <a:t>- "Алкоголь – шаг к преступлению" </a:t>
            </a:r>
            <a:br>
              <a:rPr lang="ru-RU" dirty="0" smtClean="0"/>
            </a:br>
            <a:r>
              <a:rPr lang="ru-RU" dirty="0" smtClean="0"/>
              <a:t>-  "Преступления и правонарушения, совершаемые несовершеннолетними"</a:t>
            </a:r>
            <a:br>
              <a:rPr lang="ru-RU" dirty="0" smtClean="0"/>
            </a:br>
            <a:r>
              <a:rPr lang="ru-RU" dirty="0" smtClean="0"/>
              <a:t>-  "Пожары и поджоги. Встреча с работниками МЧС»</a:t>
            </a:r>
          </a:p>
          <a:p>
            <a:pPr marL="538163" fontAlgn="auto">
              <a:spcAft>
                <a:spcPts val="0"/>
              </a:spcAft>
              <a:buFont typeface="Wingdings"/>
              <a:buNone/>
              <a:defRPr/>
            </a:pPr>
            <a:r>
              <a:rPr lang="ru-RU" dirty="0" smtClean="0"/>
              <a:t>    - "Наркотики и закон"                    </a:t>
            </a:r>
            <a:br>
              <a:rPr lang="ru-RU" dirty="0" smtClean="0"/>
            </a:br>
            <a:r>
              <a:rPr lang="ru-RU" dirty="0" smtClean="0"/>
              <a:t> - "Фальшивомонетничество – преступление"</a:t>
            </a:r>
            <a:br>
              <a:rPr lang="ru-RU" dirty="0" smtClean="0"/>
            </a:br>
            <a:r>
              <a:rPr lang="ru-RU" dirty="0" smtClean="0"/>
              <a:t> - "Профилактика драк и агрессивного поведения»</a:t>
            </a:r>
          </a:p>
          <a:p>
            <a:pPr marL="538163" fontAlgn="auto">
              <a:spcAft>
                <a:spcPts val="0"/>
              </a:spcAft>
              <a:buFont typeface="Wingdings"/>
              <a:buNone/>
              <a:defRPr/>
            </a:pPr>
            <a:r>
              <a:rPr lang="ru-RU" dirty="0" smtClean="0"/>
              <a:t>    - "Пропаганда военных профессий".             </a:t>
            </a:r>
            <a:br>
              <a:rPr lang="ru-RU" dirty="0" smtClean="0"/>
            </a:br>
            <a:r>
              <a:rPr lang="ru-RU" dirty="0" smtClean="0"/>
              <a:t> - "Профилактика краж"</a:t>
            </a:r>
            <a:br>
              <a:rPr lang="ru-RU" dirty="0" smtClean="0"/>
            </a:br>
            <a:r>
              <a:rPr lang="ru-RU" dirty="0" smtClean="0"/>
              <a:t> - "Профилактика вредных привычек«</a:t>
            </a:r>
          </a:p>
          <a:p>
            <a:pPr marL="538163" fontAlgn="auto">
              <a:spcAft>
                <a:spcPts val="0"/>
              </a:spcAft>
              <a:buFont typeface="Wingdings"/>
              <a:buNone/>
              <a:defRPr/>
            </a:pPr>
            <a:r>
              <a:rPr lang="ru-RU" dirty="0" smtClean="0"/>
              <a:t>    - Правовой всеобуч "Пожары. Поджоги. Мера ответственности«</a:t>
            </a:r>
          </a:p>
          <a:p>
            <a:pPr marL="538163" fontAlgn="auto">
              <a:spcAft>
                <a:spcPts val="0"/>
              </a:spcAft>
              <a:buFont typeface="Wingdings"/>
              <a:buNone/>
              <a:defRPr/>
            </a:pPr>
            <a:r>
              <a:rPr lang="ru-RU" dirty="0" smtClean="0"/>
              <a:t>    - Правовой всеобуч "Драки. Самооборона или преступление"  и другие.</a:t>
            </a:r>
          </a:p>
          <a:p>
            <a:pPr marL="274320" indent="-274320" fontAlgn="auto">
              <a:spcAft>
                <a:spcPts val="0"/>
              </a:spcAft>
              <a:buFont typeface="Wingdings"/>
              <a:buNone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357188"/>
            <a:ext cx="7467600" cy="6116637"/>
          </a:xfrm>
        </p:spPr>
        <p:txBody>
          <a:bodyPr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/>
              <a:t>Проверка дневников несовершеннолетних, состоящих на различных видах учета (ежемесячно).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/>
              <a:t>Привлечение к участию в общешкольных и районных профилактических мероприятиях, спортивных соревнованиях: «Сирень 45 года», торжественная линейка открытия памятника Пушкину, акция «Большой семье – большая помощь», новогодние мероприятия, День матери, День учителя, мероприятия военно-патриотической направленности и многие другие.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/>
              <a:t>Организация временных рабочих мест для несовершеннолетних, состоящих на различных видах учета 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/>
              <a:t>Ежедневный контроль успеваемости и посещаемости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428625"/>
            <a:ext cx="7467600" cy="6045200"/>
          </a:xfrm>
        </p:spPr>
        <p:txBody>
          <a:bodyPr>
            <a:normAutofit fontScale="92500"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/>
              <a:t>Сбор информации для буклетов по ЗОЖ, оформление стендов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/>
              <a:t>Участие в </a:t>
            </a:r>
            <a:r>
              <a:rPr lang="ru-RU" smtClean="0"/>
              <a:t>Совете профилактики</a:t>
            </a:r>
            <a:endParaRPr lang="ru-RU" dirty="0" smtClean="0"/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/>
              <a:t>Анкетирование детей и родителей.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/>
              <a:t>Знакомство учащихся с расписанием кружков и секций. Вовлечение несовершеннолетних во внеурочную занятость.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/>
              <a:t>Взаимодействие с органами соц.защиты населения (оздоровление </a:t>
            </a:r>
            <a:r>
              <a:rPr lang="ru-RU" dirty="0" err="1" smtClean="0"/>
              <a:t>Гичкина</a:t>
            </a:r>
            <a:r>
              <a:rPr lang="ru-RU" dirty="0" smtClean="0"/>
              <a:t> А. опекаемая, </a:t>
            </a:r>
            <a:r>
              <a:rPr lang="ru-RU" dirty="0" err="1" smtClean="0"/>
              <a:t>Лутай</a:t>
            </a:r>
            <a:r>
              <a:rPr lang="ru-RU" dirty="0" smtClean="0"/>
              <a:t> А. состоит на ВШУ)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/>
              <a:t>Организация каникулярной занятости несовершеннолетних, состоящих на различных видах учета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/>
              <a:t>Выездные рейды: с сентября по март был организован 31 выездной рейд, из них 26 к несовершеннолетним, состоящим на различных видах учёта и в семьи СОП.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38"/>
            <a:ext cx="7467600" cy="5715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/>
              <a:t>Социальное партнерство</a:t>
            </a:r>
            <a:endParaRPr lang="ru-RU" b="1" dirty="0"/>
          </a:p>
        </p:txBody>
      </p:sp>
      <p:pic>
        <p:nvPicPr>
          <p:cNvPr id="19458" name="Picture 3" descr="E:\Соц.педагог\Для СОКОЛ Презент\DSCF262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85813" y="1357313"/>
            <a:ext cx="2500312" cy="1874837"/>
          </a:xfrm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643313" y="1397000"/>
          <a:ext cx="4357718" cy="48615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7718"/>
              </a:tblGrid>
              <a:tr h="531802">
                <a:tc>
                  <a:txBody>
                    <a:bodyPr/>
                    <a:lstStyle/>
                    <a:p>
                      <a:r>
                        <a:rPr lang="ru-RU" dirty="0" smtClean="0"/>
                        <a:t>Ведомство, служба</a:t>
                      </a:r>
                      <a:endParaRPr lang="ru-RU" dirty="0"/>
                    </a:p>
                  </a:txBody>
                  <a:tcPr/>
                </a:tc>
              </a:tr>
              <a:tr h="763590"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Инспектр</a:t>
                      </a:r>
                      <a:r>
                        <a:rPr lang="ru-RU" dirty="0" smtClean="0"/>
                        <a:t> ОДН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dirty="0" smtClean="0"/>
                        <a:t> МВД РФ по </a:t>
                      </a:r>
                      <a:r>
                        <a:rPr lang="ru-RU" dirty="0" err="1" smtClean="0"/>
                        <a:t>Каневскому</a:t>
                      </a:r>
                      <a:r>
                        <a:rPr lang="ru-RU" dirty="0" smtClean="0"/>
                        <a:t> району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dirty="0" smtClean="0"/>
                        <a:t> ЦЗН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dirty="0" smtClean="0"/>
                        <a:t> ОГИБДД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baseline="0" dirty="0" smtClean="0"/>
                        <a:t> РДК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baseline="0" dirty="0" smtClean="0"/>
                        <a:t> районный Дворец спорта</a:t>
                      </a:r>
                      <a:endParaRPr lang="ru-RU" dirty="0" smtClean="0"/>
                    </a:p>
                  </a:txBody>
                  <a:tcPr/>
                </a:tc>
              </a:tr>
              <a:tr h="763590">
                <a:tc>
                  <a:txBody>
                    <a:bodyPr/>
                    <a:lstStyle/>
                    <a:p>
                      <a:r>
                        <a:rPr lang="ru-RU" dirty="0" smtClean="0"/>
                        <a:t>-Свято-Покровский</a:t>
                      </a:r>
                      <a:r>
                        <a:rPr lang="ru-RU" baseline="0" dirty="0" smtClean="0"/>
                        <a:t> храм</a:t>
                      </a:r>
                      <a:endParaRPr lang="ru-RU" dirty="0" smtClean="0"/>
                    </a:p>
                    <a:p>
                      <a:r>
                        <a:rPr lang="ru-RU" dirty="0" smtClean="0"/>
                        <a:t>-Наркология </a:t>
                      </a:r>
                    </a:p>
                    <a:p>
                      <a:r>
                        <a:rPr lang="ru-RU" dirty="0" smtClean="0"/>
                        <a:t>- КДН</a:t>
                      </a:r>
                      <a:endParaRPr lang="ru-RU" dirty="0"/>
                    </a:p>
                  </a:txBody>
                  <a:tcPr/>
                </a:tc>
              </a:tr>
              <a:tr h="763590">
                <a:tc>
                  <a:txBody>
                    <a:bodyPr/>
                    <a:lstStyle/>
                    <a:p>
                      <a:r>
                        <a:rPr lang="ru-RU" dirty="0" smtClean="0"/>
                        <a:t>- ОДМ и</a:t>
                      </a:r>
                      <a:r>
                        <a:rPr lang="ru-RU" baseline="0" dirty="0" smtClean="0"/>
                        <a:t> б</a:t>
                      </a:r>
                      <a:r>
                        <a:rPr lang="ru-RU" dirty="0" smtClean="0"/>
                        <a:t>иблиотека ОДМ</a:t>
                      </a:r>
                    </a:p>
                    <a:p>
                      <a:r>
                        <a:rPr lang="ru-RU" dirty="0" smtClean="0"/>
                        <a:t>- ГО и ЧС</a:t>
                      </a:r>
                      <a:endParaRPr lang="ru-RU" dirty="0"/>
                    </a:p>
                  </a:txBody>
                  <a:tcPr/>
                </a:tc>
              </a:tr>
              <a:tr h="763590">
                <a:tc>
                  <a:txBody>
                    <a:bodyPr/>
                    <a:lstStyle/>
                    <a:p>
                      <a:r>
                        <a:rPr lang="ru-RU" dirty="0" smtClean="0"/>
                        <a:t>- Каневская ЦРБ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dirty="0" smtClean="0"/>
                        <a:t>ЦДТ «Радуга»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dirty="0" smtClean="0"/>
                        <a:t> кинотеатр «Космос»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9473" name="Picture 2" descr="E:\Фото_материалы\2012-13 уч год\кл.часы\DSCF265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3571875"/>
            <a:ext cx="3011488" cy="225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/>
              <a:t>Межведомственное взаимодействие</a:t>
            </a:r>
            <a:endParaRPr lang="ru-RU" b="1" dirty="0"/>
          </a:p>
        </p:txBody>
      </p:sp>
      <p:sp>
        <p:nvSpPr>
          <p:cNvPr id="20482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ru-RU" sz="2000" smtClean="0"/>
              <a:t>Совместно с </a:t>
            </a:r>
            <a:r>
              <a:rPr lang="ru-RU" sz="2000" smtClean="0">
                <a:latin typeface="Times New Roman" pitchFamily="18" charset="0"/>
              </a:rPr>
              <a:t> инспектором по делам несовершеннолетних Лобановой Т.Н. были проведены беседы по теме: «Уголовная, административная и дисциплинарная ответственность несовершеннолетних», «Меры безопасности при использовании фейерверков», «Дети и пиротехника», «ЗКК №1539». Профилактические беседы с несовершеннолетними, состоящими на учетах об успеваемости и посещаемости. Участие в Совете профилактики.</a:t>
            </a:r>
            <a:endParaRPr lang="ru-RU" sz="2000" smtClean="0"/>
          </a:p>
        </p:txBody>
      </p:sp>
      <p:pic>
        <p:nvPicPr>
          <p:cNvPr id="20483" name="Picture 4" descr="E:\Соц.педагог\Для СОКОЛ Презент\DSCF36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88" y="4000500"/>
            <a:ext cx="1857375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3" descr="E:\Соц.педагог\Для СОКОЛ Презент\DSCF363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75" y="4429125"/>
            <a:ext cx="2501900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sz="2000" b="1" cap="none" smtClean="0">
                <a:latin typeface="Times New Roman" pitchFamily="18" charset="0"/>
              </a:rPr>
              <a:t>ОДНО ИЗ ГЛАВНЫХ НАПРАВЛЕНИЙ В РАБОТЕ СОЦИАЛЬНО-ПЕДАГОГИЧЕСКОЙ СЛУЖБОЙ ШКОЛЫ  - ЭТО РАБОТА С СЕМЬЁЙ.</a:t>
            </a:r>
            <a:endParaRPr lang="ru-RU" sz="2000" cap="none" smtClean="0"/>
          </a:p>
        </p:txBody>
      </p:sp>
      <p:pic>
        <p:nvPicPr>
          <p:cNvPr id="21506" name="Содержимое 5" descr="2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625" y="1928813"/>
            <a:ext cx="2690813" cy="3486150"/>
          </a:xfrm>
        </p:spPr>
      </p:pic>
      <p:sp>
        <p:nvSpPr>
          <p:cNvPr id="7" name="Содержимое 6"/>
          <p:cNvSpPr>
            <a:spLocks noGrp="1"/>
          </p:cNvSpPr>
          <p:nvPr>
            <p:ph sz="quarter" idx="2"/>
          </p:nvPr>
        </p:nvSpPr>
        <p:spPr>
          <a:xfrm>
            <a:off x="3143250" y="1500188"/>
            <a:ext cx="4786313" cy="5000625"/>
          </a:xfrm>
        </p:spPr>
        <p:txBody>
          <a:bodyPr>
            <a:normAutofit fontScale="85000" lnSpcReduction="20000"/>
          </a:bodyPr>
          <a:lstStyle/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/>
              <a:t>Выездные рейды в семьи СОП;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/>
              <a:t>Профилактические беседы;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/>
              <a:t>Консультации для родителей "Выбор будущей профессии»;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/>
              <a:t>Помощь в организации летнего отдыха и оздоровления детей;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/>
              <a:t>Консультация для родителей на тему: "Трудоустройство»; 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/>
              <a:t> Обучающие консультации для родителей; </a:t>
            </a: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/>
              <a:t>Пропаганда здорового образа жизни; </a:t>
            </a: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/>
              <a:t>Пропаганда семейных ценностей;</a:t>
            </a: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/>
              <a:t>Бесплатное лечение детей и оздоровление в период каникул;</a:t>
            </a: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/>
              <a:t>Обеспечение льготным питанием детей из социально опасных семей</a:t>
            </a: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Font typeface="Wingdings"/>
              <a:buNone/>
              <a:defRPr/>
            </a:pPr>
            <a:r>
              <a:rPr lang="ru-RU" dirty="0" smtClean="0"/>
              <a:t>  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ru-RU" i="1" dirty="0" smtClean="0"/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271</TotalTime>
  <Words>573</Words>
  <PresentationFormat>Экран (4:3)</PresentationFormat>
  <Paragraphs>103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Эркер</vt:lpstr>
      <vt:lpstr>Профилактическая работа с детьми и семьями, состоящими на различных видах учета</vt:lpstr>
      <vt:lpstr>Слайд 2</vt:lpstr>
      <vt:lpstr>Работа социального педагога</vt:lpstr>
      <vt:lpstr>Слайд 4</vt:lpstr>
      <vt:lpstr>Слайд 5</vt:lpstr>
      <vt:lpstr>Слайд 6</vt:lpstr>
      <vt:lpstr>Социальное партнерство</vt:lpstr>
      <vt:lpstr>Межведомственное взаимодействие</vt:lpstr>
      <vt:lpstr>ОДНО ИЗ ГЛАВНЫХ НАПРАВЛЕНИЙ В РАБОТЕ СОЦИАЛЬНО-ПЕДАГОГИЧЕСКОЙ СЛУЖБОЙ ШКОЛЫ  - ЭТО РАБОТА С СЕМЬЁЙ.</vt:lpstr>
      <vt:lpstr> </vt:lpstr>
      <vt:lpstr>Слайд 11</vt:lpstr>
      <vt:lpstr>Учащиеся, сосоящие на различных видах учета приняли участие  в соревнованиях по  плаванию.     Скоромец А.  на передвижной выставке,  посвящённой  олимпийскому чемпиону Василию Мачуге. 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Работа с детьми и семьями</dc:title>
  <cp:lastModifiedBy>zavuchVR</cp:lastModifiedBy>
  <cp:revision>44</cp:revision>
  <dcterms:modified xsi:type="dcterms:W3CDTF">2013-04-04T07:56:10Z</dcterms:modified>
</cp:coreProperties>
</file>