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63" r:id="rId5"/>
    <p:sldId id="261" r:id="rId6"/>
    <p:sldId id="262" r:id="rId7"/>
    <p:sldId id="267" r:id="rId8"/>
    <p:sldId id="265" r:id="rId9"/>
    <p:sldId id="268" r:id="rId10"/>
    <p:sldId id="266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CD0FF-74CF-40C4-95B9-437D94B290B6}" type="datetimeFigureOut">
              <a:rPr lang="ru-RU" smtClean="0"/>
              <a:pPr/>
              <a:t>07.09.2013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8E8F2-45AF-43F8-8383-BE3F64D595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E8F2-45AF-43F8-8383-BE3F64D595D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3657600" cy="1904999"/>
          </a:xfrm>
        </p:spPr>
        <p:txBody>
          <a:bodyPr/>
          <a:lstStyle/>
          <a:p>
            <a:r>
              <a:rPr lang="ru-RU" i="1" dirty="0" smtClean="0"/>
              <a:t>Основы графической грамоты</a:t>
            </a:r>
            <a:endParaRPr lang="ru-RU" i="1" dirty="0"/>
          </a:p>
        </p:txBody>
      </p:sp>
      <p:pic>
        <p:nvPicPr>
          <p:cNvPr id="19458" name="Picture 2" descr="http://www.gidrm.ru/stock_adv/000/000/021/913/big_0.jpg"/>
          <p:cNvPicPr>
            <a:picLocks noChangeAspect="1" noChangeArrowheads="1"/>
          </p:cNvPicPr>
          <p:nvPr/>
        </p:nvPicPr>
        <p:blipFill>
          <a:blip r:embed="rId2"/>
          <a:srcRect l="53583"/>
          <a:stretch>
            <a:fillRect/>
          </a:stretch>
        </p:blipFill>
        <p:spPr bwMode="auto">
          <a:xfrm>
            <a:off x="4267200" y="152401"/>
            <a:ext cx="4100212" cy="6324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rmex.ru/grana/ris/pl_21.jpg"/>
          <p:cNvPicPr>
            <a:picLocks noChangeAspect="1" noChangeArrowheads="1"/>
          </p:cNvPicPr>
          <p:nvPr/>
        </p:nvPicPr>
        <p:blipFill>
          <a:blip r:embed="rId2"/>
          <a:srcRect l="53733" t="11268" r="11988" b="4225"/>
          <a:stretch>
            <a:fillRect/>
          </a:stretch>
        </p:blipFill>
        <p:spPr bwMode="auto">
          <a:xfrm>
            <a:off x="0" y="0"/>
            <a:ext cx="463002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48200" y="5334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- 1мм  - видимый контур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914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-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0,3мм – построение, штриховка, размерные, выносные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1524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обрыв, разграничение</a:t>
            </a:r>
          </a:p>
          <a:p>
            <a:pPr>
              <a:buFontTx/>
              <a:buChar char="-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невидимый контур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2667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i="1" dirty="0" smtClean="0"/>
              <a:t>осевая, центровая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5791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сгиб  (в развёртках)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4343400"/>
            <a:ext cx="411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линии сечений и разрезов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4953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обрыв в строительных черт</a:t>
            </a:r>
            <a:r>
              <a:rPr lang="ru-RU" i="1" dirty="0" smtClean="0"/>
              <a:t>ежах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rmex.ru/grana/ris/pl_21.jpg"/>
          <p:cNvPicPr>
            <a:picLocks noChangeAspect="1" noChangeArrowheads="1"/>
          </p:cNvPicPr>
          <p:nvPr/>
        </p:nvPicPr>
        <p:blipFill>
          <a:blip r:embed="rId3"/>
          <a:srcRect r="47017"/>
          <a:stretch>
            <a:fillRect/>
          </a:stretch>
        </p:blipFill>
        <p:spPr bwMode="auto">
          <a:xfrm>
            <a:off x="0" y="0"/>
            <a:ext cx="73914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543800" y="3048000"/>
            <a:ext cx="1600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Домашнее задание:</a:t>
            </a:r>
          </a:p>
          <a:p>
            <a:endParaRPr lang="ru-RU" dirty="0" smtClean="0"/>
          </a:p>
          <a:p>
            <a:r>
              <a:rPr lang="ru-RU" dirty="0" smtClean="0"/>
              <a:t>П. 1-2,</a:t>
            </a:r>
          </a:p>
          <a:p>
            <a:r>
              <a:rPr lang="ru-RU" dirty="0" smtClean="0"/>
              <a:t>  </a:t>
            </a:r>
          </a:p>
          <a:p>
            <a:r>
              <a:rPr lang="ru-RU" dirty="0" smtClean="0"/>
              <a:t>форзац 2 -  таблица «Линии чертежа» - </a:t>
            </a:r>
          </a:p>
          <a:p>
            <a:r>
              <a:rPr lang="ru-RU" dirty="0" smtClean="0"/>
              <a:t>в тетрадь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pandia.ru/wp-content/uploads/2011/04/wpid-image001_4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2163429" cy="1524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95600" y="17526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/>
              <a:t>Схема – передаёт принцип работы устройства</a:t>
            </a:r>
            <a:endParaRPr lang="ru-RU" i="1" dirty="0"/>
          </a:p>
        </p:txBody>
      </p:sp>
      <p:pic>
        <p:nvPicPr>
          <p:cNvPr id="5122" name="Picture 2" descr="http://ksi-pogr.narod.ru/Preptvt.files/image087.gif"/>
          <p:cNvPicPr>
            <a:picLocks noChangeAspect="1" noChangeArrowheads="1"/>
          </p:cNvPicPr>
          <p:nvPr/>
        </p:nvPicPr>
        <p:blipFill>
          <a:blip r:embed="rId3"/>
          <a:srcRect l="4052" r="4770" b="5201"/>
          <a:stretch>
            <a:fillRect/>
          </a:stretch>
        </p:blipFill>
        <p:spPr bwMode="auto">
          <a:xfrm>
            <a:off x="2514600" y="2667000"/>
            <a:ext cx="2362200" cy="157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029200" y="30480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/>
              <a:t>Развёртка – для изготовления детали из листового материала</a:t>
            </a:r>
            <a:endParaRPr lang="ru-RU" i="1" dirty="0"/>
          </a:p>
        </p:txBody>
      </p:sp>
      <p:pic>
        <p:nvPicPr>
          <p:cNvPr id="5124" name="Picture 4" descr="http://lib.podelise.ru/tw_files2/urls_18/2/d-1829/1829_html_786565b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038600"/>
            <a:ext cx="2247175" cy="20574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6248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/>
              <a:t>Наглядное изображение </a:t>
            </a:r>
            <a:endParaRPr lang="ru-RU" i="1" dirty="0"/>
          </a:p>
        </p:txBody>
      </p:sp>
      <p:pic>
        <p:nvPicPr>
          <p:cNvPr id="5126" name="Picture 6" descr="http://im3-tub-ru.yandex.net/i?id=326115545-39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49040" y="4437888"/>
            <a:ext cx="1793875" cy="17145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715000" y="54864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/>
              <a:t>Технический рисунок – наглядное изображение, выполненное от руки на глаз </a:t>
            </a:r>
            <a:endParaRPr lang="ru-RU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38400" y="152400"/>
            <a:ext cx="541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Графика  (греч.) – «чертить», «рисовать линией»</a:t>
            </a:r>
          </a:p>
          <a:p>
            <a:endParaRPr lang="ru-RU" b="1" i="1" u="sng" dirty="0" smtClean="0"/>
          </a:p>
          <a:p>
            <a:r>
              <a:rPr lang="ru-RU" sz="2800" b="1" i="1" u="sng" dirty="0" smtClean="0"/>
              <a:t>Графические изображения: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91000" y="762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i="1" u="sng" dirty="0" smtClean="0"/>
              <a:t>Чертёж детали </a:t>
            </a:r>
            <a:r>
              <a:rPr lang="ru-RU" b="1" i="1" dirty="0" smtClean="0"/>
              <a:t>– </a:t>
            </a:r>
            <a:r>
              <a:rPr lang="ru-RU" b="1" i="1" u="sng" dirty="0" smtClean="0"/>
              <a:t>документ</a:t>
            </a:r>
            <a:r>
              <a:rPr lang="ru-RU" b="1" i="1" dirty="0" smtClean="0"/>
              <a:t>, содержащий изображение детали и служащий для её изготовления и контроля.</a:t>
            </a:r>
          </a:p>
          <a:p>
            <a:endParaRPr lang="ru-RU" dirty="0"/>
          </a:p>
        </p:txBody>
      </p:sp>
      <p:pic>
        <p:nvPicPr>
          <p:cNvPr id="6148" name="Picture 4" descr="http://auto-kd.ru/proekc/deta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3229250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50" name="Picture 6" descr="http://ng.sibstrin.ru/wolchin/umm/eskd/eskd/GOST/2_109/gif/04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895600"/>
            <a:ext cx="2057400" cy="29118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200400" y="4114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/>
              <a:t>Сборочный чертёж – для сборки изделия, состоящего и нескольких деталей</a:t>
            </a:r>
            <a:endParaRPr lang="ru-RU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22098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i="1" dirty="0" smtClean="0"/>
              <a:t>Эскиз детали – чертёж, выполненный от руки с соблюдением пропорций на глаз</a:t>
            </a:r>
            <a:endParaRPr lang="ru-RU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57912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u="sng" dirty="0" smtClean="0"/>
              <a:t>Черчение</a:t>
            </a:r>
            <a:r>
              <a:rPr lang="ru-RU" sz="2000" b="1" i="1" dirty="0" smtClean="0"/>
              <a:t>  - учебная дисциплина, изучающая правила выполнения и чтения чертежей.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Читать – значит понимать чертёж, а чтобы он был понятен всем, необходимы общие единые правила.</a:t>
            </a:r>
          </a:p>
          <a:p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143000"/>
            <a:ext cx="8763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Приняты и действуют  государственные стандарты –</a:t>
            </a:r>
            <a:r>
              <a:rPr lang="ru-RU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ы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Единой системы конструкторской документации –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ЕСКД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u="sng" dirty="0" smtClean="0">
                <a:latin typeface="Arial" pitchFamily="34" charset="0"/>
                <a:cs typeface="Arial" pitchFamily="34" charset="0"/>
              </a:rPr>
              <a:t>ГОСТ ЕСКД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– это документ, устанавливающий единые правила выполнения и оформления чертежей.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ГОСТ 2.301 – 84    (2 – ЕСКД,  3 – группа,  01 – номер, 84 – год  регистрации)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Соблюдение стандартов обязательно для всех организаций!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(Стандарты установлены не только на конструкторские документы, но и на все виды продукции, выпускаемой предприятиями)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52400"/>
            <a:ext cx="8763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Форматы. </a:t>
            </a:r>
          </a:p>
          <a:p>
            <a:r>
              <a:rPr lang="ru-RU" i="1" dirty="0" smtClean="0"/>
              <a:t>Чертежи выполняют на листах определенных размеров.</a:t>
            </a:r>
          </a:p>
          <a:p>
            <a:r>
              <a:rPr lang="ru-RU" i="1" dirty="0" smtClean="0"/>
              <a:t> </a:t>
            </a:r>
          </a:p>
          <a:p>
            <a:r>
              <a:rPr lang="ru-RU" i="1" dirty="0" smtClean="0"/>
              <a:t>ГОСТ ЕСКД устанавливает строго определенные форматы листов:  А0, А1, А2, А3, А4. </a:t>
            </a:r>
          </a:p>
          <a:p>
            <a:endParaRPr lang="ru-RU" i="1" dirty="0" smtClean="0"/>
          </a:p>
          <a:p>
            <a:r>
              <a:rPr lang="ru-RU" i="1" dirty="0" smtClean="0"/>
              <a:t>форматы могут быть получены последовательным делением  формата А0 </a:t>
            </a:r>
          </a:p>
          <a:p>
            <a:endParaRPr lang="ru-RU" i="1" dirty="0" smtClean="0"/>
          </a:p>
          <a:p>
            <a:r>
              <a:rPr lang="ru-RU" i="1" u="sng" dirty="0" smtClean="0">
                <a:solidFill>
                  <a:srgbClr val="FF0000"/>
                </a:solidFill>
              </a:rPr>
              <a:t>Размеры  форматов (мм):      </a:t>
            </a:r>
          </a:p>
          <a:p>
            <a:r>
              <a:rPr lang="ru-RU" i="1" dirty="0" smtClean="0"/>
              <a:t>     А0     841 × 1189</a:t>
            </a:r>
          </a:p>
          <a:p>
            <a:r>
              <a:rPr lang="ru-RU" i="1" dirty="0" smtClean="0"/>
              <a:t>     А1     594 × 841</a:t>
            </a:r>
          </a:p>
          <a:p>
            <a:r>
              <a:rPr lang="ru-RU" i="1" dirty="0" smtClean="0"/>
              <a:t>     А2     420 × 594</a:t>
            </a:r>
          </a:p>
          <a:p>
            <a:r>
              <a:rPr lang="ru-RU" i="1" dirty="0" smtClean="0"/>
              <a:t>     А3     297 × 420</a:t>
            </a:r>
          </a:p>
          <a:p>
            <a:r>
              <a:rPr lang="ru-RU" i="1" dirty="0" smtClean="0"/>
              <a:t>     А4     210 × 297</a:t>
            </a:r>
          </a:p>
        </p:txBody>
      </p:sp>
      <p:pic>
        <p:nvPicPr>
          <p:cNvPr id="3" name="Picture 2" descr="http://blogs-master.ru/image/aHR0cDovL3d3dy51ZmFuYWJvci5ydS9pbWFnZXMvRm9ybWF0cy5wbmc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057400"/>
            <a:ext cx="5410200" cy="3734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85800" y="60198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При необходимости допускается применять  формат А5    (148×210 мм)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0"/>
            <a:ext cx="86106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smtClean="0">
                <a:latin typeface="Arial" pitchFamily="34" charset="0"/>
                <a:cs typeface="Arial" pitchFamily="34" charset="0"/>
              </a:rPr>
              <a:t>Рамка</a:t>
            </a:r>
          </a:p>
          <a:p>
            <a:endParaRPr lang="ru-RU" sz="24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 Каждый чертеж должен иметь рамку, ограничивающую его поле.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Линии рамки проводят сверху, справа и снизу на расстоянии 5 мм от края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а с левой стороны -  на расстоянии 20 мм (для подшивки чертежей)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Внимание!  Формат А4 располагается только вертикально. </a:t>
            </a:r>
          </a:p>
          <a:p>
            <a:r>
              <a:rPr lang="ru-RU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Остальные - можно располагать и вертикально, и горизонтально.</a:t>
            </a:r>
            <a:endParaRPr lang="ru-RU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studlab.com/pictures/gostshablon/shab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124200"/>
            <a:ext cx="2362200" cy="3313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http://studlab.com/pictures/gostshablon/shab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200400"/>
            <a:ext cx="4948521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Основная надпись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В правом нижнем углу листа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 помещают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основную надпись чертежа. </a:t>
            </a:r>
          </a:p>
        </p:txBody>
      </p:sp>
      <p:pic>
        <p:nvPicPr>
          <p:cNvPr id="3" name="Picture 2" descr="http://studlab.com/pictures/gostshablon/shab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281" y="152400"/>
            <a:ext cx="5324359" cy="670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4" descr="http://lib.znaimo.com.ua/tw_files2/urls_3/115/d-114553/114553_html_m77557d8.png"/>
          <p:cNvPicPr>
            <a:picLocks noChangeAspect="1" noChangeArrowheads="1"/>
          </p:cNvPicPr>
          <p:nvPr/>
        </p:nvPicPr>
        <p:blipFill>
          <a:blip r:embed="rId3"/>
          <a:srcRect l="6733" t="65014" r="1885" b="14236"/>
          <a:stretch>
            <a:fillRect/>
          </a:stretch>
        </p:blipFill>
        <p:spPr bwMode="auto">
          <a:xfrm>
            <a:off x="5257800" y="6172200"/>
            <a:ext cx="3505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lib.znaimo.com.ua/tw_files2/urls_3/115/d-114553/114553_html_m77557d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38200"/>
            <a:ext cx="7921685" cy="550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686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/>
              <a:t>Линии чертежа </a:t>
            </a:r>
          </a:p>
          <a:p>
            <a:endParaRPr lang="ru-RU" b="1" i="1" dirty="0" smtClean="0"/>
          </a:p>
          <a:p>
            <a:r>
              <a:rPr lang="ru-RU" i="1" dirty="0" smtClean="0"/>
              <a:t>              ГОСТ ЕСКД  устанавливает: </a:t>
            </a:r>
          </a:p>
          <a:p>
            <a:r>
              <a:rPr lang="ru-RU" i="1" dirty="0" smtClean="0"/>
              <a:t>                                         - наименование, </a:t>
            </a:r>
          </a:p>
          <a:p>
            <a:r>
              <a:rPr lang="ru-RU" i="1" dirty="0" smtClean="0"/>
              <a:t>                                         - начертание, </a:t>
            </a:r>
          </a:p>
          <a:p>
            <a:r>
              <a:rPr lang="ru-RU" i="1" dirty="0" smtClean="0"/>
              <a:t>                                         - толщину и </a:t>
            </a:r>
          </a:p>
          <a:p>
            <a:r>
              <a:rPr lang="ru-RU" i="1" dirty="0" smtClean="0"/>
              <a:t>                                         - назначения линий</a:t>
            </a:r>
          </a:p>
          <a:p>
            <a:pPr>
              <a:buFontTx/>
              <a:buChar char="-"/>
            </a:pPr>
            <a:endParaRPr lang="ru-RU" i="1" dirty="0" smtClean="0"/>
          </a:p>
          <a:p>
            <a:r>
              <a:rPr lang="ru-RU" i="1" dirty="0" smtClean="0"/>
              <a:t>Стандарт предусматривает </a:t>
            </a:r>
          </a:p>
          <a:p>
            <a:r>
              <a:rPr lang="ru-RU" i="1" dirty="0" smtClean="0"/>
              <a:t>толщину линии видимого контура S  - от 0,5 до 1,4 мм.,  (которая должна выдерживаться на всем чертеже, включая рамку и основную надпись). </a:t>
            </a:r>
          </a:p>
          <a:p>
            <a:endParaRPr lang="ru-RU" i="1" dirty="0" smtClean="0"/>
          </a:p>
          <a:p>
            <a:r>
              <a:rPr lang="ru-RU" i="1" dirty="0" smtClean="0">
                <a:solidFill>
                  <a:srgbClr val="002060"/>
                </a:solidFill>
              </a:rPr>
              <a:t>Толщины тонких линий определяются в зависимости от основной сплошной линии. </a:t>
            </a:r>
          </a:p>
          <a:p>
            <a:endParaRPr lang="ru-RU" i="1" dirty="0" smtClean="0"/>
          </a:p>
          <a:p>
            <a:r>
              <a:rPr lang="ru-RU" i="1" dirty="0" smtClean="0">
                <a:solidFill>
                  <a:srgbClr val="00B050"/>
                </a:solidFill>
              </a:rPr>
              <a:t>Штрихпунктирные линии должны начинаться и заканчиваться штрихом, а не точкой. </a:t>
            </a:r>
          </a:p>
          <a:p>
            <a:endParaRPr lang="ru-RU" i="1" dirty="0" smtClean="0"/>
          </a:p>
          <a:p>
            <a:r>
              <a:rPr lang="ru-RU" i="1" dirty="0" smtClean="0">
                <a:solidFill>
                  <a:srgbClr val="C00000"/>
                </a:solidFill>
              </a:rPr>
              <a:t>Центр окружности отмечается пересечением штрихов. </a:t>
            </a:r>
          </a:p>
          <a:p>
            <a:endParaRPr lang="ru-RU" i="1" dirty="0" smtClean="0"/>
          </a:p>
          <a:p>
            <a:r>
              <a:rPr lang="ru-RU" i="1" dirty="0" smtClean="0">
                <a:solidFill>
                  <a:srgbClr val="7030A0"/>
                </a:solidFill>
              </a:rPr>
              <a:t>Осевые и центровые линии должны выходить за контуры изображения на 3-5 мм</a:t>
            </a:r>
            <a:r>
              <a:rPr lang="ru-RU" i="1" dirty="0" smtClean="0"/>
              <a:t>. </a:t>
            </a:r>
          </a:p>
          <a:p>
            <a:endParaRPr lang="ru-RU" i="1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Все линии должны быть одинаковой яркости и хорошо просматриваться!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</TotalTime>
  <Words>504</Words>
  <PresentationFormat>Экран (4:3)</PresentationFormat>
  <Paragraphs>89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Основы графической грамоты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графической грамоты</dc:title>
  <cp:lastModifiedBy>Генерал о_О</cp:lastModifiedBy>
  <cp:revision>17</cp:revision>
  <dcterms:modified xsi:type="dcterms:W3CDTF">2013-09-06T21:44:13Z</dcterms:modified>
</cp:coreProperties>
</file>