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9" autoAdjust="0"/>
    <p:restoredTop sz="86380" autoAdjust="0"/>
  </p:normalViewPr>
  <p:slideViewPr>
    <p:cSldViewPr>
      <p:cViewPr varScale="1">
        <p:scale>
          <a:sx n="61" d="100"/>
          <a:sy n="61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C3D5D-5809-4FCF-9E41-D613936D61B5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44DB7B-256F-4376-A68E-218BC465B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4A5ACC-7046-4AA2-A426-6E5AF5AF99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/>
              <a:t>р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/>
              <a:t>р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/>
              <a:t>р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/>
              <a:t>р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CA7CBB-722C-4007-A7D5-144CE88D6D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A760-F0F2-42C6-AC4B-79DF107BC3F7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BB18-973B-4233-AA31-37BD5E494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0515-DE14-488E-80C9-4DC8BD70B998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E3156-AA87-41B3-B986-2F9EACA75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F07E-026C-4923-BD13-401776BBB5BB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B1FB-4C17-4BED-9F49-DE18709B5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5B00-BDEA-4898-A37F-5A11BEEE07F2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997BD-2725-47D6-B551-41BFFE94B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036B-7AAE-454C-8A8F-8F72742CFAB5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CDED-2F36-4516-86F0-9F75AFD35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4421-9A19-4310-AE2B-71E58B407F2E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5770-6575-4892-B694-30A3257AB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1CA8A-3B95-4FA8-AF74-5E0DB5D98622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B313-7D3A-4972-B0F3-8B9F123ED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FCB0-3C5B-479B-9DE1-11B4350E9C80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7B81-D724-4069-9019-04360D294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108D-2F2E-44FB-A4F4-C424B1CE2E6F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90444-30A8-4911-BB74-D087D523E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0507-301D-412A-BFC5-433DE0179E9E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554B-F9C1-42C5-9636-8343313F6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FA9-53B4-4DEB-9670-05508FADC170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46040-F8DF-45F4-8236-D690A8391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104F46-C8A5-4DB1-A181-E19403A24A2E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CD2F21-1EAD-4B60-9BF2-E143C5BDF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7;&#1091;&#1083;&#1100;&#1092;&#1080;&#1088;&#1072;\Desktop\&#1073;&#1080;&#1086;&#1093;\&#1084;&#1091;&#1079;&#1099;&#1082;&#1072;%20&#1082;%20&#1082;&#1086;&#1085;&#1082;&#1091;&#1088;&#1089;&#1091;\05_ruslan_muratov_-_glavnaya_tem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7;&#1091;&#1083;&#1100;&#1092;&#1080;&#1088;&#1072;\Desktop\&#1073;&#1080;&#1086;&#1093;\&#1084;&#1091;&#1079;&#1099;&#1082;&#1072;%20&#1082;%20&#1082;&#1086;&#1085;&#1082;&#1091;&#1088;&#1089;&#1091;\moscow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7;&#1091;&#1083;&#1100;&#1092;&#1080;&#1088;&#1072;\Desktop\&#1073;&#1080;&#1086;&#1093;\&#1084;&#1091;&#1079;&#1099;&#1082;&#1072;%20&#1082;%20&#1082;&#1086;&#1085;&#1082;&#1091;&#1088;&#1089;&#1091;\Zhavoronok.mp3" TargetMode="Externa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7;&#1091;&#1083;&#1100;&#1092;&#1080;&#1088;&#1072;\Desktop\&#1073;&#1080;&#1086;&#1093;\&#1063;&#1090;&#1086;!%20&#1043;&#1076;&#1077;!%20&#1050;&#1086;&#1075;&#1076;&#1072;!%20-%203.mp3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7;&#1091;&#1083;&#1100;&#1092;&#1080;&#1088;&#1072;\Desktop\&#1073;&#1080;&#1086;&#1093;\&#1084;&#1091;&#1079;&#1099;&#1082;&#1072;%20&#1082;%20&#1082;&#1086;&#1085;&#1082;&#1091;&#1088;&#1089;&#1091;\05_ruslan_muratov_-_glavnaya_tema.mp3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7;&#1091;&#1083;&#1100;&#1092;&#1080;&#1088;&#1072;\Desktop\&#1073;&#1080;&#1086;&#1093;\&#1084;&#1091;&#1079;&#1099;&#1082;&#1072;%20&#1082;%20&#1082;&#1086;&#1085;&#1082;&#1091;&#1088;&#1089;&#1091;\Kinopanorama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7;&#1091;&#1083;&#1100;&#1092;&#1080;&#1088;&#1072;\Desktop\&#1073;&#1080;&#1086;&#1093;\&#1084;&#1091;&#1079;&#1099;&#1082;&#1072;%20&#1082;%20&#1082;&#1086;&#1085;&#1082;&#1091;&#1088;&#1089;&#1091;\Kinopanorama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7;&#1091;&#1083;&#1100;&#1092;&#1080;&#1088;&#1072;\Desktop\&#1073;&#1080;&#1086;&#1093;\&#1084;&#1091;&#1079;&#1099;&#1082;&#1072;%20&#1082;%20&#1082;&#1086;&#1085;&#1082;&#1091;&#1088;&#1089;&#1091;\krasivaya-muzika--31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0063" y="1571625"/>
            <a:ext cx="8104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Знатоки естествознания</a:t>
            </a:r>
          </a:p>
        </p:txBody>
      </p:sp>
      <p:pic>
        <p:nvPicPr>
          <p:cNvPr id="14338" name="Picture 6" descr="193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286125"/>
            <a:ext cx="47863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http://img3.proshkolu.ru/content/media/pic/std/1000000/366000/365566-e85c0574fb8e802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7188"/>
            <a:ext cx="1285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2" descr="http://c.editingmyspace.com/files/en/animals/animal_06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142875"/>
            <a:ext cx="151923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5_ruslan_muratov_-_glavnaya_te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14563" y="0"/>
            <a:ext cx="50720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Интеллектуальная игра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25" y="5072063"/>
            <a:ext cx="27146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 среди 7-8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химии и биологии Нуриева З.З.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Мушарапова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И.Ф.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1571625" y="357188"/>
            <a:ext cx="52149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20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200">
              <a:solidFill>
                <a:schemeClr val="accent1"/>
              </a:solidFill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120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№175</a:t>
            </a:r>
            <a:r>
              <a:rPr lang="ru-RU" sz="120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200">
              <a:solidFill>
                <a:schemeClr val="accent1"/>
              </a:solidFill>
              <a:cs typeface="Arial" charset="0"/>
            </a:endParaRPr>
          </a:p>
          <a:p>
            <a:pPr algn="ctr" eaLnBrk="0" hangingPunct="0"/>
            <a:r>
              <a:rPr lang="ru-RU" sz="1200">
                <a:solidFill>
                  <a:schemeClr val="accent1"/>
                </a:solidFill>
                <a:latin typeface="Times New Roman" pitchFamily="18" charset="0"/>
              </a:rPr>
              <a:t>Советского района города Казани</a:t>
            </a:r>
            <a:endParaRPr lang="ru-RU" sz="1200">
              <a:solidFill>
                <a:schemeClr val="accent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3 конкурс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8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«Опора и движение»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/>
          </a:p>
        </p:txBody>
      </p:sp>
      <p:sp>
        <p:nvSpPr>
          <p:cNvPr id="29700" name="Нижний колонтитул 3"/>
          <p:cNvSpPr>
            <a:spLocks noGrp="1"/>
          </p:cNvSpPr>
          <p:nvPr>
            <p:ph type="ftr" sz="quarter" idx="11"/>
          </p:nvPr>
        </p:nvSpPr>
        <p:spPr>
          <a:xfrm flipV="1">
            <a:off x="3124200" y="6721475"/>
            <a:ext cx="2895600" cy="136525"/>
          </a:xfrm>
        </p:spPr>
        <p:txBody>
          <a:bodyPr/>
          <a:lstStyle/>
          <a:p>
            <a:pPr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85938" y="3643313"/>
            <a:ext cx="6480175" cy="1143000"/>
          </a:xfrm>
        </p:spPr>
        <p:txBody>
          <a:bodyPr/>
          <a:lstStyle/>
          <a:p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b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определите месторасположение </a:t>
            </a:r>
            <a:b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костей в скелете человека</a:t>
            </a:r>
          </a:p>
        </p:txBody>
      </p:sp>
      <p:pic>
        <p:nvPicPr>
          <p:cNvPr id="24578" name="Picture 8" descr="http://blogimages.seniorennet.be/verzamelen/1231356-573a6dc08d516a8b513da9de582f83b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775" y="1643063"/>
            <a:ext cx="18002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емья\AppData\Local\Microsoft\Windows\Temporary Internet Files\Content.Word\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4857750"/>
            <a:ext cx="32750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емья\AppData\Local\Microsoft\Windows\Temporary Internet Files\Content.Word\042-0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9100"/>
            <a:ext cx="152558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емья\Desktop\игра\HR27MDS16lYRHazvtI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4889500"/>
            <a:ext cx="164941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5" descr="http://health-news.ru/doc/pic/1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1357313"/>
            <a:ext cx="164306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Cемья\AppData\Local\Microsoft\Windows\Temporary Internet Files\Content.Word\158-15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38" y="928688"/>
            <a:ext cx="197961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1" descr="C:\Users\Зульфира\Desktop\биох\игра\больше берцова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1928813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http://www.csmonitor.com/var/ezflow_site/storage/images/media/images/1202-periodic-table-flerovium-livermorium/11140160-1-eng-US/1202-periodic-table-flerovium-livermorium_full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785813"/>
            <a:ext cx="7358062" cy="1428750"/>
          </a:xfrm>
        </p:spPr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0" dirty="0" smtClean="0">
                <a:solidFill>
                  <a:srgbClr val="1C37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4конкурс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по Периодической системе химических элементов Д. И. Менделеева»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000125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по Периодической системе химических элементов Д. И. Менделеева»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5857875"/>
          </a:xfrm>
        </p:spPr>
        <p:txBody>
          <a:bodyPr/>
          <a:lstStyle/>
          <a:p>
            <a:pPr>
              <a:spcBef>
                <a:spcPts val="100"/>
              </a:spcBef>
              <a:buFont typeface="Arial" charset="0"/>
              <a:buAutoNum type="arabicPeriod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Самый распространенный химический элемент во Вселенной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  <a:buFont typeface="Arial" charset="0"/>
              <a:buAutoNum type="arabicPeriod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Название этого химического элемента, который сначала был открыт астрономами и только потом химиками, происходит от греческого названия Солнца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  <a:buFont typeface="Arial" charset="0"/>
              <a:buAutoNum type="arabicPeriod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Латинское название химического элемента указывает на остров, где впервые был найден этот металл</a:t>
            </a:r>
          </a:p>
          <a:p>
            <a:pPr>
              <a:spcBef>
                <a:spcPts val="100"/>
              </a:spcBef>
              <a:buFont typeface="Arial" charset="0"/>
              <a:buAutoNum type="arabicPeriod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Название этого неметалла говорит о его постоянном хорошем настроении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  <a:buFont typeface="Arial" charset="0"/>
              <a:buAutoNum type="arabicPeriod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Самый распространенный на Земле химический элемент </a:t>
            </a:r>
          </a:p>
          <a:p>
            <a:pPr>
              <a:spcBef>
                <a:spcPts val="100"/>
              </a:spcBef>
              <a:buFont typeface="Arial" charset="0"/>
              <a:buAutoNum type="arabicPeriod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Этот химический элемент, служивший в Средние века основой ядов, вмещает в свое название названия двух животных: очень крупного парнокопытного и маленького грызуна  </a:t>
            </a:r>
          </a:p>
          <a:p>
            <a:pPr>
              <a:spcBef>
                <a:spcPts val="100"/>
              </a:spcBef>
              <a:buFont typeface="Arial" charset="0"/>
              <a:buAutoNum type="arabicPeriod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Химический элемент, названный в честь России  </a:t>
            </a:r>
          </a:p>
          <a:p>
            <a:pPr>
              <a:spcBef>
                <a:spcPts val="100"/>
              </a:spcBef>
              <a:buFont typeface="Arial" charset="0"/>
              <a:buAutoNum type="arabicPeriod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Пять знаменитых химиков 18в. Дали некоему неметаллу, который в виде простого вещества представляет собой газ и состоит из двухатомных молекул, пять разных имен. Шотландский химик, ботаник и врач Даниель Резерфорд назвал его «ядовитым воздухом». Английский химик Джозеф Пристли назвал его «дефлогистированным воздухом». А английский химик Генри Кавендиш назвал его «удушливый воздух». Наконец, французский химик Антуан Лавуазье установил. Что все названные выше газы – одно и то же вещество, и предложил свое название, в переводе означавшее «безжизненный». Какого сейчас название этого неметалла?  </a:t>
            </a:r>
          </a:p>
          <a:p>
            <a:pPr>
              <a:spcBef>
                <a:spcPts val="100"/>
              </a:spcBef>
              <a:buFont typeface="Arial" charset="0"/>
              <a:buAutoNum type="arabicPeriod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Название этого химического элемента означает в переводе на русский язык «цвет, цветной»</a:t>
            </a:r>
          </a:p>
          <a:p>
            <a:pPr>
              <a:spcBef>
                <a:spcPts val="100"/>
              </a:spcBef>
              <a:buFont typeface="Arial" charset="0"/>
              <a:buAutoNum type="arabicPeriod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1811г. французский промышленник Бернар Куртуа впервые открыл это элемент в составе морских водорослей ламинарий</a:t>
            </a:r>
          </a:p>
          <a:p>
            <a:pPr>
              <a:spcBef>
                <a:spcPts val="100"/>
              </a:spcBef>
              <a:buFont typeface="Arial" charset="0"/>
              <a:buAutoNum type="arabicPeriod"/>
            </a:pPr>
            <a:endParaRPr lang="ru-RU" sz="140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75" y="1000125"/>
            <a:ext cx="1214438" cy="285750"/>
          </a:xfrm>
          <a:prstGeom prst="rect">
            <a:avLst/>
          </a:prstGeom>
          <a:solidFill>
            <a:srgbClr val="F8DF7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00813" y="92868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Водород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29450" y="1543050"/>
            <a:ext cx="1114425" cy="314325"/>
          </a:xfrm>
          <a:prstGeom prst="rect">
            <a:avLst/>
          </a:prstGeom>
          <a:solidFill>
            <a:srgbClr val="F8DF7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72313" y="150018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14625" y="2058988"/>
            <a:ext cx="1214438" cy="285750"/>
          </a:xfrm>
          <a:prstGeom prst="rect">
            <a:avLst/>
          </a:prstGeom>
          <a:solidFill>
            <a:srgbClr val="F8DF7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8938" y="19875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29500" y="2286000"/>
            <a:ext cx="1214438" cy="285750"/>
          </a:xfrm>
          <a:prstGeom prst="rect">
            <a:avLst/>
          </a:prstGeom>
          <a:solidFill>
            <a:srgbClr val="F8DF7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00938" y="2214563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29313" y="2571750"/>
            <a:ext cx="1214437" cy="285750"/>
          </a:xfrm>
          <a:prstGeom prst="rect">
            <a:avLst/>
          </a:prstGeom>
          <a:solidFill>
            <a:srgbClr val="F8DF7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29313" y="25003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Кислород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2275" y="3303588"/>
            <a:ext cx="1214438" cy="285750"/>
          </a:xfrm>
          <a:prstGeom prst="rect">
            <a:avLst/>
          </a:prstGeom>
          <a:solidFill>
            <a:srgbClr val="F8DF7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43063" y="3232150"/>
            <a:ext cx="1192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Мышьяк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4938" y="3500438"/>
            <a:ext cx="1214437" cy="285750"/>
          </a:xfrm>
          <a:prstGeom prst="rect">
            <a:avLst/>
          </a:prstGeom>
          <a:solidFill>
            <a:srgbClr val="F8DF7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86375" y="34290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Рутений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15063" y="5500688"/>
            <a:ext cx="1214437" cy="285750"/>
          </a:xfrm>
          <a:prstGeom prst="rect">
            <a:avLst/>
          </a:prstGeom>
          <a:solidFill>
            <a:srgbClr val="F8DF7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86500" y="542925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Азот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28813" y="6000750"/>
            <a:ext cx="1214437" cy="285750"/>
          </a:xfrm>
          <a:prstGeom prst="rect">
            <a:avLst/>
          </a:prstGeom>
          <a:solidFill>
            <a:srgbClr val="F8DF7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00250" y="592931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00563" y="6572250"/>
            <a:ext cx="1214437" cy="285750"/>
          </a:xfrm>
          <a:prstGeom prst="rect">
            <a:avLst/>
          </a:prstGeom>
          <a:solidFill>
            <a:srgbClr val="F8DF7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72000" y="648811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Йод</a:t>
            </a:r>
          </a:p>
        </p:txBody>
      </p:sp>
      <p:pic>
        <p:nvPicPr>
          <p:cNvPr id="27" name="mosc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9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/>
      <p:bldP spid="9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http://www.vecher-himki.ru/images/0002-003-tema-obobschenie-znanij-po-razdelu-fiziki-elektricheskij-t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857375"/>
            <a:ext cx="38576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357188"/>
            <a:ext cx="7858125" cy="545465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5конкурс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8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«Эксперимент»</a:t>
            </a:r>
            <a:endParaRPr lang="ru-RU" sz="8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8675" name="Picture 6" descr="http://www.minusa-school12.ru/images/news/4f7bda691afd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85750"/>
            <a:ext cx="1793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4312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«Живой звук»</a:t>
            </a:r>
            <a:b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b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определите каким </a:t>
            </a:r>
            <a:b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животным принадлежат следующие голоса</a:t>
            </a:r>
            <a:endParaRPr lang="ru-RU" dirty="0" smtClean="0">
              <a:solidFill>
                <a:schemeClr val="accent6"/>
              </a:solidFill>
            </a:endParaRPr>
          </a:p>
        </p:txBody>
      </p:sp>
      <p:sp>
        <p:nvSpPr>
          <p:cNvPr id="39939" name="Нижний колонтитул 3"/>
          <p:cNvSpPr>
            <a:spLocks noGrp="1"/>
          </p:cNvSpPr>
          <p:nvPr>
            <p:ph type="ftr" sz="quarter" idx="11"/>
          </p:nvPr>
        </p:nvSpPr>
        <p:spPr>
          <a:xfrm flipV="1">
            <a:off x="3132138" y="7029450"/>
            <a:ext cx="2895600" cy="136525"/>
          </a:xfrm>
        </p:spPr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29699" name="Picture 6" descr="http://s006.radikal.ru/i215/1105/2a/325efb5bbff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"/>
            <a:ext cx="21431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2" descr="http://img0.liveinternet.ru/images/attach/c/10/108/609/108609056_0a17b5e4d760b1388ccf46cd76dc3b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968750"/>
            <a:ext cx="1655762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4" descr="http://img3.proshkolu.ru/content/media/pic/std/1000000/252000/251595-ae87be4b4f6c6a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4538" y="3979863"/>
            <a:ext cx="152082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6" descr="http://liubavyshka.ru/_ph/139/1/636365310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9988" y="4905375"/>
            <a:ext cx="1655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8" descr="http://static.skynetblogs.be/media/95864/dyn001_original_194_164_gif_2598947_a782574848354da1d800d4daa8053d1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5464175"/>
            <a:ext cx="12239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30" descr="http://img12.proshkolu.ru/content/media/pic/std/5000000/4318000/4317985-7831fe096e0d8ee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5230813"/>
            <a:ext cx="13827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32" descr="http://www.gif-paradies.de/gifs/tiere/kamele/kamel_002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01875" y="3533775"/>
            <a:ext cx="1266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34" descr="http://900igr.net/datai/russkij-jazyk/Deeprichastie-oborot/0018-011-Deeprichastie-oborot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39025" y="3448050"/>
            <a:ext cx="1133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928688"/>
            <a:ext cx="8229600" cy="438943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7конкурс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  <p:sp>
        <p:nvSpPr>
          <p:cNvPr id="4915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643688"/>
            <a:ext cx="2895600" cy="77787"/>
          </a:xfrm>
        </p:spPr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30723" name="Picture 6" descr="http://attachments-blog.tut.by/54875/files/2011/10/29b8b4fb76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00438"/>
            <a:ext cx="25447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429000" y="3786188"/>
            <a:ext cx="5500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«Угадай-ка»</a:t>
            </a:r>
            <a:endParaRPr lang="ru-RU" sz="72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8358188" cy="521493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1.Химический элемент, «рождающий» воду.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2.Реакция,сопровождающая с выделением света и теплоты.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3.Насекомое, активный опылитель растений.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4.Тип низших растений.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5.Соус из масла, пряностей и уксуса.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6.Питательный продукт, представляющий собой сложную смесь.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7.Рыба,которая мечет икру только в Саргассовом море.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8.Самое высокое травянистое растение.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9.Целебное растение, корень которого напоминает фигуру человека.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10.Мудрая птица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86500" y="714375"/>
          <a:ext cx="2071688" cy="357188"/>
        </p:xfrm>
        <a:graphic>
          <a:graphicData uri="http://schemas.openxmlformats.org/drawingml/2006/table">
            <a:tbl>
              <a:tblPr/>
              <a:tblGrid>
                <a:gridCol w="295957"/>
                <a:gridCol w="295957"/>
                <a:gridCol w="295957"/>
                <a:gridCol w="295957"/>
                <a:gridCol w="295957"/>
                <a:gridCol w="295957"/>
                <a:gridCol w="295957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88" y="1571625"/>
          <a:ext cx="1928812" cy="357188"/>
        </p:xfrm>
        <a:graphic>
          <a:graphicData uri="http://schemas.openxmlformats.org/drawingml/2006/table">
            <a:tbl>
              <a:tblPr/>
              <a:tblGrid>
                <a:gridCol w="275547"/>
                <a:gridCol w="275547"/>
                <a:gridCol w="275547"/>
                <a:gridCol w="275547"/>
                <a:gridCol w="275547"/>
                <a:gridCol w="275547"/>
                <a:gridCol w="275547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857875" y="1857375"/>
          <a:ext cx="1643063" cy="357188"/>
        </p:xfrm>
        <a:graphic>
          <a:graphicData uri="http://schemas.openxmlformats.org/drawingml/2006/table">
            <a:tbl>
              <a:tblPr/>
              <a:tblGrid>
                <a:gridCol w="328615"/>
                <a:gridCol w="328615"/>
                <a:gridCol w="328615"/>
                <a:gridCol w="328615"/>
                <a:gridCol w="328615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00438" y="2286000"/>
          <a:ext cx="1635125" cy="320675"/>
        </p:xfrm>
        <a:graphic>
          <a:graphicData uri="http://schemas.openxmlformats.org/drawingml/2006/table">
            <a:tbl>
              <a:tblPr/>
              <a:tblGrid>
                <a:gridCol w="327025"/>
                <a:gridCol w="327025"/>
                <a:gridCol w="327025"/>
                <a:gridCol w="327025"/>
                <a:gridCol w="32702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0" y="2714625"/>
          <a:ext cx="2643188" cy="320675"/>
        </p:xfrm>
        <a:graphic>
          <a:graphicData uri="http://schemas.openxmlformats.org/drawingml/2006/table">
            <a:tbl>
              <a:tblPr/>
              <a:tblGrid>
                <a:gridCol w="377601"/>
                <a:gridCol w="377601"/>
                <a:gridCol w="377601"/>
                <a:gridCol w="377601"/>
                <a:gridCol w="377601"/>
                <a:gridCol w="377601"/>
                <a:gridCol w="377601"/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928813" y="3429000"/>
          <a:ext cx="2500312" cy="320675"/>
        </p:xfrm>
        <a:graphic>
          <a:graphicData uri="http://schemas.openxmlformats.org/drawingml/2006/table">
            <a:tbl>
              <a:tblPr/>
              <a:tblGrid>
                <a:gridCol w="416722"/>
                <a:gridCol w="416722"/>
                <a:gridCol w="416722"/>
                <a:gridCol w="416722"/>
                <a:gridCol w="416722"/>
                <a:gridCol w="416722"/>
              </a:tblGrid>
              <a:tr h="2857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928938" y="4143375"/>
          <a:ext cx="2286000" cy="320675"/>
        </p:xfrm>
        <a:graphic>
          <a:graphicData uri="http://schemas.openxmlformats.org/drawingml/2006/table">
            <a:tbl>
              <a:tblPr/>
              <a:tblGrid>
                <a:gridCol w="457203"/>
                <a:gridCol w="457203"/>
                <a:gridCol w="457203"/>
                <a:gridCol w="457203"/>
                <a:gridCol w="457203"/>
              </a:tblGrid>
              <a:tr h="24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572125" y="4572000"/>
          <a:ext cx="2500313" cy="320675"/>
        </p:xfrm>
        <a:graphic>
          <a:graphicData uri="http://schemas.openxmlformats.org/drawingml/2006/table">
            <a:tbl>
              <a:tblPr/>
              <a:tblGrid>
                <a:gridCol w="416722"/>
                <a:gridCol w="416722"/>
                <a:gridCol w="416722"/>
                <a:gridCol w="416722"/>
                <a:gridCol w="416722"/>
                <a:gridCol w="4167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429000" y="5214938"/>
          <a:ext cx="3214688" cy="320675"/>
        </p:xfrm>
        <a:graphic>
          <a:graphicData uri="http://schemas.openxmlformats.org/drawingml/2006/table">
            <a:tbl>
              <a:tblPr/>
              <a:tblGrid>
                <a:gridCol w="401839"/>
                <a:gridCol w="401839"/>
                <a:gridCol w="339332"/>
                <a:gridCol w="464346"/>
                <a:gridCol w="401839"/>
                <a:gridCol w="401839"/>
                <a:gridCol w="401839"/>
                <a:gridCol w="40183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928938" y="5643563"/>
          <a:ext cx="1874837" cy="320675"/>
        </p:xfrm>
        <a:graphic>
          <a:graphicData uri="http://schemas.openxmlformats.org/drawingml/2006/table">
            <a:tbl>
              <a:tblPr/>
              <a:tblGrid>
                <a:gridCol w="374855"/>
                <a:gridCol w="374855"/>
                <a:gridCol w="374855"/>
                <a:gridCol w="374855"/>
                <a:gridCol w="3748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Zhavoro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60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6643688"/>
          </a:xfr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8 конкурс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8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8000" b="1" dirty="0" smtClean="0">
                <a:solidFill>
                  <a:schemeClr val="accent2"/>
                </a:solidFill>
                <a:latin typeface="Monotype Corsiva" pitchFamily="66" charset="0"/>
              </a:rPr>
              <a:t>Черный  ящик </a:t>
            </a:r>
            <a:r>
              <a:rPr lang="ru-RU" sz="8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8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/>
              <a:t>Это вещество твердое, белого цвета, без запаха.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/>
              <a:t>Хорошо растворимое  в воде.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/>
              <a:t>Широко распространено в природе.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/>
              <a:t>В лаборатории его можно получить при взаимодействии кислоты со щелочью.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/>
              <a:t>Его добывают в земной коре.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/>
              <a:t>Используют в пищевой промышленности.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  <p:pic>
        <p:nvPicPr>
          <p:cNvPr id="33795" name="Picture 6" descr="http://media.vorotila.net/items/a/8/9/t1@a891939f-215f-459a-88d9-8db16730817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70" r="18048" b="8333"/>
          <a:stretch>
            <a:fillRect/>
          </a:stretch>
        </p:blipFill>
        <p:spPr bwMode="auto">
          <a:xfrm>
            <a:off x="6929438" y="3643313"/>
            <a:ext cx="221456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Что! Где! Когда! -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072438" cy="4357687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Конкурс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капитанов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  <p:pic>
        <p:nvPicPr>
          <p:cNvPr id="34818" name="Picture 6" descr="http://www.wiki.vladimir.i-edu.ru/images/e/e3/Detia-1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500063"/>
            <a:ext cx="289401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5_ruslan_muratov_-_glavnaya_te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900" b="1" dirty="0" smtClean="0"/>
              <a:t>      Цель</a:t>
            </a:r>
            <a:r>
              <a:rPr lang="ru-RU" sz="4900" dirty="0" smtClean="0"/>
              <a:t>: способствовать формированию у обучающихся </a:t>
            </a:r>
            <a:r>
              <a:rPr lang="ru-RU" sz="4900" dirty="0" err="1" smtClean="0"/>
              <a:t>естественно-научной</a:t>
            </a:r>
            <a:r>
              <a:rPr lang="ru-RU" sz="4900" dirty="0" smtClean="0"/>
              <a:t>   картины мира через повторение и обобщение знаний о природе в развлекательно-игровой форме.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900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900" b="1" dirty="0" smtClean="0"/>
              <a:t>      Задачи:</a:t>
            </a:r>
            <a:endParaRPr lang="ru-RU" sz="4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900" b="1" dirty="0" smtClean="0"/>
              <a:t>      образовательные:</a:t>
            </a:r>
            <a:r>
              <a:rPr lang="ru-RU" sz="49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900" dirty="0" smtClean="0"/>
              <a:t>активизировать и расширить субъектный опыт обучающихся;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900" dirty="0" smtClean="0"/>
              <a:t>проверить степень усвоения знаний учащихся по химии и биологии;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900" dirty="0" smtClean="0"/>
              <a:t>установить всеобщий характер законов природы.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900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900" b="1" dirty="0" smtClean="0"/>
              <a:t>      развивающие: </a:t>
            </a:r>
            <a:endParaRPr lang="ru-RU" sz="4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900" dirty="0" smtClean="0"/>
              <a:t> расширить кругозор учащихся, развивать эрудицию, любознательность и интерес к предмету;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900" dirty="0" smtClean="0"/>
              <a:t>развивать аналитическое  мышление, умение применять субъективные знания в рамках учебной ситуации;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900" dirty="0" smtClean="0"/>
              <a:t>развить умение  концентрировать внимание на основном.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900" b="1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900" b="1" dirty="0" smtClean="0"/>
              <a:t>      воспитательные:</a:t>
            </a:r>
            <a:r>
              <a:rPr lang="ru-RU" sz="49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900" dirty="0" smtClean="0"/>
              <a:t>мотивировать подростков на успех и творчество, коллективное и индивидуальное;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900" dirty="0" smtClean="0"/>
              <a:t>способствовать установлению уважительного отношения к соперникам;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900" dirty="0" smtClean="0"/>
              <a:t>создать эмоциональные условия для самоутверждения личности;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6643687"/>
          </a:xfrm>
        </p:spPr>
        <p:txBody>
          <a:bodyPr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1200" b="1" dirty="0" smtClean="0">
                <a:solidFill>
                  <a:schemeClr val="accent2">
                    <a:lumMod val="75000"/>
                  </a:schemeClr>
                </a:solidFill>
              </a:rPr>
              <a:t>Блицтурнир</a:t>
            </a:r>
            <a:endParaRPr lang="ru-RU" sz="1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1 – 1  Назовите домашнее животное, которому принадлежал рог, ставший впоследствии рогом изобилия</a:t>
            </a:r>
            <a:r>
              <a:rPr lang="ru-RU" sz="5600" i="1" dirty="0" smtClean="0"/>
              <a:t>. (Коза)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1 – 2 Этот зверь встречается лишь на острове Мадагаскар, неподалеку от Африки. </a:t>
            </a:r>
            <a:r>
              <a:rPr lang="ru-RU" sz="5600" i="1" dirty="0" smtClean="0"/>
              <a:t>(Лемур)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1 – 3 Какая птица поет ночью?  </a:t>
            </a:r>
            <a:r>
              <a:rPr lang="ru-RU" sz="5600" i="1" dirty="0" smtClean="0"/>
              <a:t>(Соловей).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1 – 4</a:t>
            </a:r>
            <a:r>
              <a:rPr lang="ru-RU" sz="5600" u="sng" dirty="0" smtClean="0"/>
              <a:t> </a:t>
            </a:r>
            <a:r>
              <a:rPr lang="ru-RU" sz="5600" dirty="0" smtClean="0"/>
              <a:t>У какого домашнего животного зубы растут всю жизнь? (</a:t>
            </a:r>
            <a:r>
              <a:rPr lang="ru-RU" sz="5600" i="1" dirty="0" smtClean="0"/>
              <a:t>У кроликов)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1 – 5 Какой зверь спит всю зиму вниз головой? (</a:t>
            </a:r>
            <a:r>
              <a:rPr lang="ru-RU" sz="5600" i="1" dirty="0" smtClean="0"/>
              <a:t>Летучая мышь.)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1 – 6</a:t>
            </a:r>
            <a:r>
              <a:rPr lang="ru-RU" sz="5600" u="sng" dirty="0" smtClean="0"/>
              <a:t> </a:t>
            </a:r>
            <a:r>
              <a:rPr lang="ru-RU" sz="5600" dirty="0" smtClean="0"/>
              <a:t>Назовите единственное сумчатое животное родом не из Австралии, а из Америки.       (</a:t>
            </a:r>
            <a:r>
              <a:rPr lang="ru-RU" sz="5600" i="1" dirty="0" smtClean="0"/>
              <a:t>Опоссум)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1– 7 Кто быстро бежит в гору, а с горы — кубарем? </a:t>
            </a:r>
            <a:r>
              <a:rPr lang="ru-RU" sz="5600" i="1" dirty="0" smtClean="0"/>
              <a:t>(Заяц.)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i="1" dirty="0" smtClean="0"/>
              <a:t>1 </a:t>
            </a:r>
            <a:r>
              <a:rPr lang="ru-RU" sz="5600" dirty="0" smtClean="0"/>
              <a:t>- 8 Самое длинноногое животное</a:t>
            </a:r>
            <a:r>
              <a:rPr lang="en-US" sz="5600" dirty="0" smtClean="0"/>
              <a:t>?</a:t>
            </a:r>
            <a:r>
              <a:rPr lang="ru-RU" sz="5600" i="1" dirty="0" smtClean="0"/>
              <a:t>(Жираф.)</a:t>
            </a:r>
            <a:r>
              <a:rPr lang="ru-RU" sz="5600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2 - 1  Самое морозоустойчивое дерево? </a:t>
            </a:r>
            <a:r>
              <a:rPr lang="ru-RU" sz="5600" i="1" dirty="0" smtClean="0"/>
              <a:t>(лиственница)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2 - 2 Какое растение считалось священным у славян и отвечало за силу и достаток</a:t>
            </a:r>
            <a:r>
              <a:rPr lang="ru-RU" sz="5600" i="1" dirty="0" smtClean="0"/>
              <a:t>? (Дуб)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b="1" dirty="0" smtClean="0"/>
              <a:t>2</a:t>
            </a:r>
            <a:r>
              <a:rPr lang="ru-RU" sz="5600" dirty="0" smtClean="0"/>
              <a:t>– 3  Какой цветок до сих пор считают символом Японии и самого Солнца?(</a:t>
            </a:r>
            <a:r>
              <a:rPr lang="ru-RU" sz="5600" i="1" dirty="0" smtClean="0"/>
              <a:t>Хризантема)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2- 4  Какое растение самое быстрорастущее? </a:t>
            </a:r>
            <a:r>
              <a:rPr lang="ru-RU" sz="5600" i="1" dirty="0" smtClean="0"/>
              <a:t>(Бамбук)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2- 5   У какого цветка множество названий: </a:t>
            </a:r>
            <a:r>
              <a:rPr lang="ru-RU" sz="5600" dirty="0" err="1" smtClean="0"/>
              <a:t>ветродуйка</a:t>
            </a:r>
            <a:r>
              <a:rPr lang="ru-RU" sz="5600" dirty="0" smtClean="0"/>
              <a:t>, </a:t>
            </a:r>
            <a:r>
              <a:rPr lang="ru-RU" sz="5600" dirty="0" err="1" smtClean="0"/>
              <a:t>пустодуйка</a:t>
            </a:r>
            <a:r>
              <a:rPr lang="ru-RU" sz="5600" dirty="0" smtClean="0"/>
              <a:t>, летучка, </a:t>
            </a:r>
            <a:r>
              <a:rPr lang="ru-RU" sz="5600" dirty="0" err="1" smtClean="0"/>
              <a:t>пухлянка</a:t>
            </a:r>
            <a:r>
              <a:rPr lang="ru-RU" sz="5600" dirty="0" smtClean="0"/>
              <a:t>… </a:t>
            </a:r>
            <a:r>
              <a:rPr lang="en-US" sz="5600" dirty="0" smtClean="0"/>
              <a:t> </a:t>
            </a:r>
            <a:r>
              <a:rPr lang="ru-RU" sz="5600" dirty="0" smtClean="0"/>
              <a:t>(</a:t>
            </a:r>
            <a:r>
              <a:rPr lang="ru-RU" sz="5600" i="1" dirty="0" smtClean="0"/>
              <a:t>Одуванчик)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2 -  6 Самое морозоустойчивое дерево? </a:t>
            </a:r>
            <a:r>
              <a:rPr lang="ru-RU" sz="5600" i="1" dirty="0" smtClean="0"/>
              <a:t>(Лиственница)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2 - 7  Разновидностью какого овоща является турнепс? </a:t>
            </a:r>
            <a:r>
              <a:rPr lang="ru-RU" sz="5600" i="1" dirty="0" smtClean="0"/>
              <a:t>(Репа)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2– 8</a:t>
            </a:r>
            <a:r>
              <a:rPr lang="en-US" sz="5600" dirty="0" smtClean="0"/>
              <a:t> </a:t>
            </a:r>
            <a:r>
              <a:rPr lang="ru-RU" sz="5600" dirty="0" smtClean="0"/>
              <a:t> Какое растение считается символом мира? (Олива)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3-1</a:t>
            </a:r>
            <a:r>
              <a:rPr lang="en-US" sz="5600" dirty="0" smtClean="0"/>
              <a:t>  </a:t>
            </a:r>
            <a:r>
              <a:rPr lang="ru-RU" sz="5600" dirty="0" smtClean="0"/>
              <a:t>Какой газ является самым легким? (</a:t>
            </a:r>
            <a:r>
              <a:rPr lang="ru-RU" sz="5600" i="1" dirty="0" smtClean="0"/>
              <a:t>Водород)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b="1" dirty="0" smtClean="0"/>
              <a:t>3-2</a:t>
            </a:r>
            <a:r>
              <a:rPr lang="ru-RU" sz="5600" dirty="0" smtClean="0"/>
              <a:t> </a:t>
            </a:r>
            <a:r>
              <a:rPr lang="en-US" sz="5600" dirty="0" smtClean="0"/>
              <a:t> </a:t>
            </a:r>
            <a:r>
              <a:rPr lang="ru-RU" sz="5600" dirty="0" smtClean="0"/>
              <a:t>Какая кислота соответствует кислотному оксиду </a:t>
            </a:r>
            <a:r>
              <a:rPr lang="en-US" sz="5600" dirty="0" smtClean="0"/>
              <a:t>SO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? </a:t>
            </a:r>
            <a:r>
              <a:rPr lang="ru-RU" sz="5600" b="1" dirty="0" smtClean="0"/>
              <a:t>(</a:t>
            </a:r>
            <a:r>
              <a:rPr lang="ru-RU" sz="5600" i="1" dirty="0" smtClean="0"/>
              <a:t>Сернистая)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3-3 </a:t>
            </a:r>
            <a:r>
              <a:rPr lang="en-US" sz="5600" dirty="0" smtClean="0"/>
              <a:t> </a:t>
            </a:r>
            <a:r>
              <a:rPr lang="ru-RU" sz="5600" dirty="0" smtClean="0"/>
              <a:t>Металл, вызывающий лихорадку. (</a:t>
            </a:r>
            <a:r>
              <a:rPr lang="ru-RU" sz="5600" i="1" dirty="0" smtClean="0"/>
              <a:t>Золото)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3-4</a:t>
            </a:r>
            <a:r>
              <a:rPr lang="en-US" sz="5600" dirty="0" smtClean="0"/>
              <a:t>  C</a:t>
            </a:r>
            <a:r>
              <a:rPr lang="ru-RU" sz="5600" dirty="0" smtClean="0"/>
              <a:t>ильный наркотик, входящий в состав табачного дыма (</a:t>
            </a:r>
            <a:r>
              <a:rPr lang="ru-RU" sz="5600" i="1" dirty="0" smtClean="0"/>
              <a:t>Никотин)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3-5</a:t>
            </a:r>
            <a:r>
              <a:rPr lang="en-US" sz="5600" dirty="0" smtClean="0"/>
              <a:t>  </a:t>
            </a:r>
            <a:r>
              <a:rPr lang="ru-RU" sz="5600" dirty="0" smtClean="0"/>
              <a:t>Что образуется при взаимодействии щелочи и кислоты? </a:t>
            </a:r>
            <a:r>
              <a:rPr lang="ru-RU" sz="5600" i="1" dirty="0" smtClean="0"/>
              <a:t>(Соль и вода)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3-6</a:t>
            </a:r>
            <a:r>
              <a:rPr lang="en-US" sz="5600" dirty="0" smtClean="0"/>
              <a:t> </a:t>
            </a:r>
            <a:r>
              <a:rPr lang="ru-RU" sz="5600" dirty="0" smtClean="0"/>
              <a:t> Вещества, способствующие возникновению у живых организмов онкологических заболеваний. </a:t>
            </a:r>
            <a:r>
              <a:rPr lang="ru-RU" sz="5600" b="1" dirty="0" smtClean="0"/>
              <a:t>(</a:t>
            </a:r>
            <a:r>
              <a:rPr lang="ru-RU" sz="5600" i="1" dirty="0" smtClean="0"/>
              <a:t>Канцерогены)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3-7</a:t>
            </a:r>
            <a:r>
              <a:rPr lang="en-US" sz="5600" dirty="0" smtClean="0"/>
              <a:t>  </a:t>
            </a:r>
            <a:r>
              <a:rPr lang="ru-RU" sz="5600" dirty="0" smtClean="0"/>
              <a:t>Какая кислота соответствует оксиду углерода(</a:t>
            </a:r>
            <a:r>
              <a:rPr lang="en-US" sz="5600" dirty="0" smtClean="0"/>
              <a:t>IV</a:t>
            </a:r>
            <a:r>
              <a:rPr lang="ru-RU" sz="5600" dirty="0" smtClean="0"/>
              <a:t>)? </a:t>
            </a:r>
            <a:r>
              <a:rPr lang="ru-RU" sz="5600" b="1" dirty="0" smtClean="0"/>
              <a:t>(</a:t>
            </a:r>
            <a:r>
              <a:rPr lang="ru-RU" sz="5600" i="1" dirty="0" smtClean="0"/>
              <a:t>Угольная)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3-8</a:t>
            </a:r>
            <a:r>
              <a:rPr lang="en-US" sz="5600" dirty="0" smtClean="0"/>
              <a:t>  </a:t>
            </a:r>
            <a:r>
              <a:rPr lang="ru-RU" sz="5600" dirty="0" smtClean="0"/>
              <a:t>Газ, являющийся основной частью воздуха </a:t>
            </a:r>
            <a:r>
              <a:rPr lang="ru-RU" sz="5600" i="1" dirty="0" smtClean="0"/>
              <a:t>(азот)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25"/>
            <a:ext cx="8229600" cy="2143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66" name="Picture 2" descr="C:\Интеллектуальная игра Знатоки естествознания\P1000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143000"/>
            <a:ext cx="3857625" cy="2643188"/>
          </a:xfrm>
        </p:spPr>
      </p:pic>
      <p:pic>
        <p:nvPicPr>
          <p:cNvPr id="36867" name="Picture 3" descr="C:\Интеллектуальная игра Знатоки естествознания\P1000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00125"/>
            <a:ext cx="8429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Конкурсы: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Конкурс  -  «Знание-сила»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Конкурс  -  «Найди пару»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Конкурс  -  «Опора и движение»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Конкурс  -  «Путешествие по Периодической системе химических элементов Д. И. Менделеева»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Конкурс  -  «Эксперимент»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Конкурс  -  «Живой звук»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Конкурс  -  «Угадай-ка»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Конкурс  -  «Черный ящик»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Конкурс  -  «Конкурс капитанов».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75" y="285750"/>
            <a:ext cx="52149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Разминка</a:t>
            </a:r>
            <a:endParaRPr lang="ru-RU" sz="9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88"/>
            <a:ext cx="8229600" cy="4603750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-В название какого химического элемента входит название дерева?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- Назовите химический  элемент, название которого совпадает с названием соснового леса.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- Название каких деревьев произошло от названий химических элементов?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- Заменив первую букву в названии элемента первой группы, получите название избыточно увлажнённого участка земли, заросшего растениями.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-Заменив последнюю букву в названии радиоактивного элемента , получите название отряда морских кишечнополостных класса коралловые полипы.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-Название какой   аквариумной рыбки идентично  названию химического элемента?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-Выбросьте из названия полуводного млекопитающего  семейства грызунов одну букву и получите название химического элемента третьей группы.</a:t>
            </a:r>
            <a:endParaRPr lang="ru-RU" sz="8000" dirty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214313"/>
            <a:ext cx="2643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4313" y="1285875"/>
            <a:ext cx="864393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 конкурс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«Знание-сила»</a:t>
            </a:r>
            <a:endParaRPr lang="ru-RU" sz="7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4" name="Picture 5" descr="http://900igr.net/datai/fizika/Potentsial-v-fizike/0012-004-Verno-vypolnen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928938"/>
            <a:ext cx="27146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http://g.vatgia.vn/gallery_img/0/ihx138789837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00063"/>
            <a:ext cx="3786188" cy="31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2144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«Знание-сила»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643562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1.Укажите химическое явление.                                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А) Получение кислорода перегонкой жидкого воздуха.</a:t>
            </a:r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Б) Получение кислорода из бертолетовой соли.               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В) Растворение соли в воде.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Г) Размягчение стекла при нагревании.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2. Выберите ряд, в котором все вещества сложные.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А) Стекло (оконное), алмаз, мел.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Б) Белый фосфор, медный купорос, едкий натр.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В) Озон, сероводород, аммиак.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Г)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калия, углекислый газ, негашёная известь.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3. Назовите ученого, выдвинувшего гипотезу, которая стала впоследствии законом: равные объемы различных газов при одинаковых условиях содержат одинаковое число молекул.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А) М. Ломоносов.   В) Дж. Пристли.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Б) А. Авогадро.       Г) Й. Берцелиус.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4. В каких фразах говорится о простом веществе?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А) Кислород необходим для дыхания.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Б) Капуста содержит 0,08% серы.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В) Кальций необходим для роста клеток.</a:t>
            </a:r>
          </a:p>
          <a:p>
            <a:pPr marL="274320" indent="-274320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Г) Натрий входит в состав глауберовой соли.</a:t>
            </a:r>
          </a:p>
        </p:txBody>
      </p:sp>
      <p:pic>
        <p:nvPicPr>
          <p:cNvPr id="19459" name="Picture 6" descr="http://mouvoosh.ucoz.ru/1z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857250"/>
            <a:ext cx="32273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inopanor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2144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«Знание-сила»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4292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5. Какой химический элемент открыт на Солнце?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А) Гелий.                                           В)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Франций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Б) Кислород.                                     Г) Водород.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6. Цветки этого растения мелкие, ярко-желтые. Все части растения содержат жгучий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горький млечный сок желтого цвета. Применяется для выведения бородавок,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мозолей, лечение сыпей. Назовите это растение.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А) Одуванчик.                                   В) Чистотел.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Б) Лебеда.                                          Г) Фикус.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7. Какая рыба одомашнена человеком?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А) Карась.                                          В) Зеркальный карп.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Б) Окунь.                                           Г) Щука.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8. Назовите рыбу, из мяса которой сделаны отечественные «крабовые палочки».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А) Скумбрия.                                    В) Треска.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Б) Камбала.                                        Г) Окунь.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9. Что отбрасывает ящерица при нападении хищника?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А) Голову.                                         В) Лапы.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Б) Хвост.                                           Г) Копыта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10. Какое из растений является хищным?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А) Росянка.                                       В) Дурман.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Б) Кровохлебка.                               Г) Ломонос.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500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20483" name="Picture 6" descr="http://mouvoosh.ucoz.ru/1z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4357688"/>
            <a:ext cx="337026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inopanor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1500" y="1500188"/>
            <a:ext cx="8072438" cy="3429000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 конкурс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8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«Найди пару»</a:t>
            </a:r>
            <a:endParaRPr lang="ru-RU" sz="8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  <p:pic>
        <p:nvPicPr>
          <p:cNvPr id="21506" name="Picture 10" descr="http://s019.radikal.ru/i644/1208/a6/4537aab058c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04"/>
          <a:stretch>
            <a:fillRect/>
          </a:stretch>
        </p:blipFill>
        <p:spPr bwMode="auto">
          <a:xfrm>
            <a:off x="6429375" y="285750"/>
            <a:ext cx="27146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214438"/>
            <a:ext cx="8229600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«Найди пару»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1214438"/>
          <a:ext cx="7991475" cy="65833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6000"/>
                <a:gridCol w="3996000"/>
              </a:tblGrid>
              <a:tr h="581642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+ 3</a:t>
                      </a:r>
                      <a:r>
                        <a:rPr lang="en-US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</a:t>
                      </a:r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₂ →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581890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HCI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1642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₂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₃ + 6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HCI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→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1890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+ 2HCI →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1642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Fe(OH)₃ + 3HCI →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1642">
                <a:tc>
                  <a:txBody>
                    <a:bodyPr/>
                    <a:lstStyle/>
                    <a:p>
                      <a:pPr algn="l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Fe(OH)₂ + 2HCI →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1642">
                <a:tc>
                  <a:txBody>
                    <a:bodyPr/>
                    <a:lstStyle/>
                    <a:p>
                      <a:pPr algn="l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Fe +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CI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₂ →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1642">
                <a:tc>
                  <a:txBody>
                    <a:bodyPr/>
                    <a:lstStyle/>
                    <a:p>
                      <a:pPr algn="l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3Fe + 4H₂O →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2777">
                <a:tc>
                  <a:txBody>
                    <a:bodyPr/>
                    <a:lstStyle/>
                    <a:p>
                      <a:pPr algn="l">
                        <a:lnSpc>
                          <a:spcPct val="3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 Fe + 2O₂ →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83" name="Нижний колонтитул 3"/>
          <p:cNvSpPr>
            <a:spLocks noGrp="1"/>
          </p:cNvSpPr>
          <p:nvPr>
            <p:ph type="ftr" sz="quarter" idx="11"/>
          </p:nvPr>
        </p:nvSpPr>
        <p:spPr>
          <a:xfrm flipV="1">
            <a:off x="3124200" y="6572250"/>
            <a:ext cx="2895600" cy="71438"/>
          </a:xfrm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6" name="krasivaya-muzika--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1079</Words>
  <PresentationFormat>Экран (4:3)</PresentationFormat>
  <Paragraphs>224</Paragraphs>
  <Slides>21</Slides>
  <Notes>2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Constantia</vt:lpstr>
      <vt:lpstr>Arial</vt:lpstr>
      <vt:lpstr>Calibri</vt:lpstr>
      <vt:lpstr>Wingdings 2</vt:lpstr>
      <vt:lpstr>Monotype Corsiva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  «Знание-сила»</vt:lpstr>
      <vt:lpstr>   «Знание-сила»</vt:lpstr>
      <vt:lpstr>Слайд 8</vt:lpstr>
      <vt:lpstr>        «Найди пару» </vt:lpstr>
      <vt:lpstr>Слайд 10</vt:lpstr>
      <vt:lpstr>      Задание: определите месторасположение  костей в скелете человека</vt:lpstr>
      <vt:lpstr>Слайд 12</vt:lpstr>
      <vt:lpstr>«Путешествие по Периодической системе химических элементов Д. И. Менделеева» </vt:lpstr>
      <vt:lpstr>Слайд 14</vt:lpstr>
      <vt:lpstr>«Живой звук»  Задание: определите каким  животным принадлежат следующие голоса</vt:lpstr>
      <vt:lpstr>Слайд 16</vt:lpstr>
      <vt:lpstr>Слайд 17</vt:lpstr>
      <vt:lpstr> 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Зульфира</dc:creator>
  <cp:lastModifiedBy>Лилия</cp:lastModifiedBy>
  <cp:revision>35</cp:revision>
  <dcterms:created xsi:type="dcterms:W3CDTF">2014-04-11T06:04:54Z</dcterms:created>
  <dcterms:modified xsi:type="dcterms:W3CDTF">2015-01-07T11:02:32Z</dcterms:modified>
</cp:coreProperties>
</file>