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70" r:id="rId8"/>
    <p:sldId id="271" r:id="rId9"/>
    <p:sldId id="272" r:id="rId10"/>
    <p:sldId id="273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61" r:id="rId20"/>
    <p:sldId id="274" r:id="rId21"/>
    <p:sldId id="262" r:id="rId22"/>
    <p:sldId id="263" r:id="rId23"/>
    <p:sldId id="264" r:id="rId24"/>
    <p:sldId id="265" r:id="rId25"/>
    <p:sldId id="267" r:id="rId26"/>
    <p:sldId id="268" r:id="rId27"/>
    <p:sldId id="275" r:id="rId28"/>
    <p:sldId id="276" r:id="rId29"/>
    <p:sldId id="277" r:id="rId30"/>
    <p:sldId id="27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3B9A-7347-4784-BEFC-EA25CC87FA3E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AF242-1C6F-44C9-91C4-467A37BFD4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3B9A-7347-4784-BEFC-EA25CC87FA3E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AF242-1C6F-44C9-91C4-467A37BFD4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3B9A-7347-4784-BEFC-EA25CC87FA3E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AF242-1C6F-44C9-91C4-467A37BFD4C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3B9A-7347-4784-BEFC-EA25CC87FA3E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AF242-1C6F-44C9-91C4-467A37BFD4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3B9A-7347-4784-BEFC-EA25CC87FA3E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AF242-1C6F-44C9-91C4-467A37BFD4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3B9A-7347-4784-BEFC-EA25CC87FA3E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AF242-1C6F-44C9-91C4-467A37BFD4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3B9A-7347-4784-BEFC-EA25CC87FA3E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AF242-1C6F-44C9-91C4-467A37BFD4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3B9A-7347-4784-BEFC-EA25CC87FA3E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AF242-1C6F-44C9-91C4-467A37BFD4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3B9A-7347-4784-BEFC-EA25CC87FA3E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AF242-1C6F-44C9-91C4-467A37BFD4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3B9A-7347-4784-BEFC-EA25CC87FA3E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AF242-1C6F-44C9-91C4-467A37BFD4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3B9A-7347-4784-BEFC-EA25CC87FA3E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AF242-1C6F-44C9-91C4-467A37BFD4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8723B9A-7347-4784-BEFC-EA25CC87FA3E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C8AF242-1C6F-44C9-91C4-467A37BFD4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71736" y="785794"/>
            <a:ext cx="7772400" cy="1600210"/>
          </a:xfrm>
        </p:spPr>
        <p:txBody>
          <a:bodyPr>
            <a:normAutofit/>
          </a:bodyPr>
          <a:lstStyle/>
          <a:p>
            <a:r>
              <a:rPr lang="ru-RU" dirty="0" smtClean="0"/>
              <a:t>Масленица.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71802" y="3214686"/>
            <a:ext cx="6400800" cy="428628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Авторы : ученицы  5 «Б» класса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ГБОУ СОШ № 901</a:t>
            </a:r>
          </a:p>
          <a:p>
            <a:r>
              <a:rPr lang="ru-RU" sz="2800" dirty="0" err="1" smtClean="0">
                <a:solidFill>
                  <a:schemeClr val="tx1"/>
                </a:solidFill>
              </a:rPr>
              <a:t>Бурлова</a:t>
            </a:r>
            <a:r>
              <a:rPr lang="ru-RU" sz="2800" dirty="0" smtClean="0">
                <a:solidFill>
                  <a:schemeClr val="tx1"/>
                </a:solidFill>
              </a:rPr>
              <a:t> Полина, Мусаева Мария, Секирина Кристина и Секирина Елизавета, 4 «А» класс.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Руководители: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Романова О.А., </a:t>
            </a:r>
            <a:r>
              <a:rPr lang="ru-RU" sz="2800" dirty="0" err="1" smtClean="0">
                <a:solidFill>
                  <a:schemeClr val="tx1"/>
                </a:solidFill>
              </a:rPr>
              <a:t>Ловчикова</a:t>
            </a:r>
            <a:r>
              <a:rPr lang="ru-RU" sz="2800" dirty="0" smtClean="0">
                <a:solidFill>
                  <a:schemeClr val="tx1"/>
                </a:solidFill>
              </a:rPr>
              <a:t> Е.Б.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172" name="Picture 4" descr="http://traditio-ru.org/images/thumb/2/2f/Maslenica_v_Podmoskovye.jpg/250px-Maslenica_v_Podmoskovy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86182" cy="3286124"/>
          </a:xfrm>
          <a:prstGeom prst="rect">
            <a:avLst/>
          </a:prstGeom>
          <a:noFill/>
        </p:spPr>
      </p:pic>
      <p:pic>
        <p:nvPicPr>
          <p:cNvPr id="8" name="Picture 4" descr="http://t0.gstatic.com/images?q=tbn:ANd9GcQyXl90hCUYqtpG49tq_TGmyYD2vgXnRF3wBo-hgWMrMPDv_yg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14818"/>
            <a:ext cx="3381334" cy="26431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dirty="0" smtClean="0"/>
              <a:t>   В православной церкви считается, что смысл Сырной седмицы – примирение с ближними, прощение обид, подготовка к Великому посту – время, которое нужно посвятить  доброму общению с ближними, родными, друзьями, благотворению.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Отношение церкви к празднику Масленицы</a:t>
            </a:r>
            <a:endParaRPr lang="ru-RU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Вся неделя делится на два периода: Узкая Масленица и Широкая Масленица.</a:t>
            </a:r>
          </a:p>
          <a:p>
            <a:pPr>
              <a:buNone/>
            </a:pPr>
            <a:r>
              <a:rPr lang="ru-RU" dirty="0" smtClean="0"/>
              <a:t>    Узкая Масленица – первые три дня, в это время можно было заниматься хозяйственными работами. А с четверга все работы прекращались и начиналась Широкая Масленица. </a:t>
            </a:r>
          </a:p>
          <a:p>
            <a:pPr>
              <a:buNone/>
            </a:pPr>
            <a:r>
              <a:rPr lang="ru-RU" dirty="0" smtClean="0"/>
              <a:t>   В народе каждый день Масленицы имеет свое название.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Празднование Масленицы</a:t>
            </a:r>
            <a:endParaRPr lang="ru-RU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Понедельник - встреча</a:t>
            </a:r>
            <a:endParaRPr lang="ru-RU" dirty="0"/>
          </a:p>
        </p:txBody>
      </p:sp>
      <p:pic>
        <p:nvPicPr>
          <p:cNvPr id="19458" name="Picture 2" descr="Масленица! (фото + текст)"/>
          <p:cNvPicPr>
            <a:picLocks noChangeAspect="1" noChangeArrowheads="1"/>
          </p:cNvPicPr>
          <p:nvPr/>
        </p:nvPicPr>
        <p:blipFill rotWithShape="1">
          <a:blip r:embed="rId2"/>
          <a:srcRect b="6140"/>
          <a:stretch/>
        </p:blipFill>
        <p:spPr bwMode="auto">
          <a:xfrm>
            <a:off x="2000232" y="2571744"/>
            <a:ext cx="5024436" cy="374592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Вторник - </a:t>
            </a:r>
            <a:r>
              <a:rPr lang="ru-RU" dirty="0" err="1" smtClean="0"/>
              <a:t>заигрыш</a:t>
            </a:r>
            <a:endParaRPr lang="ru-RU" dirty="0"/>
          </a:p>
        </p:txBody>
      </p:sp>
      <p:pic>
        <p:nvPicPr>
          <p:cNvPr id="18434" name="Picture 2" descr="Масленица! (фото + текст)"/>
          <p:cNvPicPr>
            <a:picLocks noChangeAspect="1" noChangeArrowheads="1"/>
          </p:cNvPicPr>
          <p:nvPr/>
        </p:nvPicPr>
        <p:blipFill rotWithShape="1">
          <a:blip r:embed="rId2"/>
          <a:srcRect b="7866"/>
          <a:stretch/>
        </p:blipFill>
        <p:spPr bwMode="auto">
          <a:xfrm>
            <a:off x="4643438" y="2500306"/>
            <a:ext cx="4214842" cy="3027658"/>
          </a:xfrm>
          <a:prstGeom prst="rect">
            <a:avLst/>
          </a:prstGeom>
          <a:noFill/>
        </p:spPr>
      </p:pic>
      <p:pic>
        <p:nvPicPr>
          <p:cNvPr id="18436" name="Picture 4" descr="http://t2.gstatic.com/images?q=tbn:ANd9GcRtvVZXzdv2UAZ2D8jmOQ8ziVLcdIAamCKrIIGYmbU5f0N8uRU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143248"/>
            <a:ext cx="3786214" cy="31432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Среда - лакомки</a:t>
            </a:r>
            <a:endParaRPr lang="ru-RU" dirty="0"/>
          </a:p>
        </p:txBody>
      </p:sp>
      <p:pic>
        <p:nvPicPr>
          <p:cNvPr id="17410" name="Picture 2" descr="Масленица! (фото + текст)"/>
          <p:cNvPicPr>
            <a:picLocks noChangeAspect="1" noChangeArrowheads="1"/>
          </p:cNvPicPr>
          <p:nvPr/>
        </p:nvPicPr>
        <p:blipFill rotWithShape="1">
          <a:blip r:embed="rId2"/>
          <a:srcRect b="5244"/>
          <a:stretch/>
        </p:blipFill>
        <p:spPr bwMode="auto">
          <a:xfrm>
            <a:off x="4572000" y="2714620"/>
            <a:ext cx="3857652" cy="3519925"/>
          </a:xfrm>
          <a:prstGeom prst="rect">
            <a:avLst/>
          </a:prstGeom>
          <a:noFill/>
        </p:spPr>
      </p:pic>
      <p:pic>
        <p:nvPicPr>
          <p:cNvPr id="17412" name="Picture 4" descr="Масленица! (фото + текст)"/>
          <p:cNvPicPr>
            <a:picLocks noChangeAspect="1" noChangeArrowheads="1"/>
          </p:cNvPicPr>
          <p:nvPr/>
        </p:nvPicPr>
        <p:blipFill rotWithShape="1">
          <a:blip r:embed="rId3"/>
          <a:srcRect b="5434"/>
          <a:stretch/>
        </p:blipFill>
        <p:spPr bwMode="auto">
          <a:xfrm>
            <a:off x="571472" y="2285992"/>
            <a:ext cx="3752850" cy="41433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Четверг - разгул</a:t>
            </a:r>
            <a:endParaRPr lang="ru-RU" dirty="0"/>
          </a:p>
        </p:txBody>
      </p:sp>
      <p:pic>
        <p:nvPicPr>
          <p:cNvPr id="16388" name="Picture 4" descr="Масленица! (фото + текст)"/>
          <p:cNvPicPr>
            <a:picLocks noChangeAspect="1" noChangeArrowheads="1"/>
          </p:cNvPicPr>
          <p:nvPr/>
        </p:nvPicPr>
        <p:blipFill rotWithShape="1">
          <a:blip r:embed="rId2"/>
          <a:srcRect b="6376"/>
          <a:stretch/>
        </p:blipFill>
        <p:spPr bwMode="auto">
          <a:xfrm>
            <a:off x="2071670" y="2571744"/>
            <a:ext cx="5238750" cy="334414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Пятница – тещины вечерки</a:t>
            </a:r>
            <a:endParaRPr lang="ru-RU" dirty="0"/>
          </a:p>
        </p:txBody>
      </p:sp>
      <p:pic>
        <p:nvPicPr>
          <p:cNvPr id="15362" name="Picture 2" descr="Масленица! (фото + текст)"/>
          <p:cNvPicPr>
            <a:picLocks noChangeAspect="1" noChangeArrowheads="1"/>
          </p:cNvPicPr>
          <p:nvPr/>
        </p:nvPicPr>
        <p:blipFill rotWithShape="1">
          <a:blip r:embed="rId2"/>
          <a:srcRect b="8881"/>
          <a:stretch/>
        </p:blipFill>
        <p:spPr bwMode="auto">
          <a:xfrm>
            <a:off x="2000232" y="2643182"/>
            <a:ext cx="5500726" cy="31895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Суббота – </a:t>
            </a:r>
            <a:r>
              <a:rPr lang="ru-RU" dirty="0" err="1" smtClean="0"/>
              <a:t>золовкины</a:t>
            </a:r>
            <a:r>
              <a:rPr lang="ru-RU" dirty="0" smtClean="0"/>
              <a:t> посиделки</a:t>
            </a:r>
            <a:endParaRPr lang="ru-RU" dirty="0"/>
          </a:p>
        </p:txBody>
      </p:sp>
      <p:pic>
        <p:nvPicPr>
          <p:cNvPr id="14338" name="Picture 2" descr="http://t3.gstatic.com/images?q=tbn:ANd9GcSNSWNgBghttqir9JPbiBJOymq3uSgL6a2ElHaScXYFcmS5NvV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714620"/>
            <a:ext cx="5357850" cy="34290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Прощеное </a:t>
            </a:r>
            <a:r>
              <a:rPr lang="ru-RU" dirty="0" smtClean="0"/>
              <a:t>воскресенье</a:t>
            </a:r>
            <a:endParaRPr lang="ru-RU" dirty="0"/>
          </a:p>
        </p:txBody>
      </p:sp>
      <p:pic>
        <p:nvPicPr>
          <p:cNvPr id="13316" name="Picture 4" descr="Масленица! (фото + текст)"/>
          <p:cNvPicPr>
            <a:picLocks noChangeAspect="1" noChangeArrowheads="1"/>
          </p:cNvPicPr>
          <p:nvPr/>
        </p:nvPicPr>
        <p:blipFill rotWithShape="1">
          <a:blip r:embed="rId2"/>
          <a:srcRect b="7635"/>
          <a:stretch/>
        </p:blipFill>
        <p:spPr bwMode="auto">
          <a:xfrm>
            <a:off x="1286084" y="2636912"/>
            <a:ext cx="6266165" cy="29523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5784" y="285728"/>
            <a:ext cx="9944112" cy="1000132"/>
          </a:xfrm>
        </p:spPr>
        <p:txBody>
          <a:bodyPr/>
          <a:lstStyle/>
          <a:p>
            <a:r>
              <a:rPr lang="ru-RU" dirty="0" smtClean="0"/>
              <a:t>Поговорки о масленице:</a:t>
            </a:r>
            <a:endParaRPr lang="ru-RU" dirty="0"/>
          </a:p>
        </p:txBody>
      </p:sp>
      <p:pic>
        <p:nvPicPr>
          <p:cNvPr id="2050" name="Picture 2" descr="Поговорки о маслениц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786190"/>
            <a:ext cx="2857500" cy="28575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85786" y="1428736"/>
            <a:ext cx="96588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Без блина не </a:t>
            </a:r>
            <a:r>
              <a:rPr lang="ru-RU" sz="3200" dirty="0" err="1" smtClean="0"/>
              <a:t>масляна</a:t>
            </a:r>
            <a:r>
              <a:rPr lang="ru-RU" sz="3200" dirty="0" smtClean="0"/>
              <a:t>.</a:t>
            </a:r>
          </a:p>
          <a:p>
            <a:r>
              <a:rPr lang="ru-RU" sz="3200" dirty="0" smtClean="0"/>
              <a:t>Не житье, а Масленица.</a:t>
            </a:r>
          </a:p>
          <a:p>
            <a:r>
              <a:rPr lang="ru-RU" sz="3200" dirty="0" smtClean="0"/>
              <a:t>На горах покататься, в блинах поваляться.</a:t>
            </a:r>
          </a:p>
          <a:p>
            <a:r>
              <a:rPr lang="ru-RU" sz="3200" dirty="0" smtClean="0"/>
              <a:t>Масленица </a:t>
            </a:r>
            <a:r>
              <a:rPr lang="ru-RU" sz="3200" dirty="0" err="1" smtClean="0"/>
              <a:t>объедуха</a:t>
            </a:r>
            <a:r>
              <a:rPr lang="ru-RU" sz="3200" dirty="0" smtClean="0"/>
              <a:t>, деньгам </a:t>
            </a:r>
            <a:r>
              <a:rPr lang="ru-RU" sz="3200" dirty="0" err="1" smtClean="0"/>
              <a:t>приберуха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12290" name="Picture 2" descr="http://t0.gstatic.com/images?q=tbn:ANd9GcRHFXTseUsF0l9PX3p2zNCVtlVwjIlNvUff3USlanR2FqUK5sb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714752"/>
            <a:ext cx="3429024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Познакомиться с народным праздником Масленицы, с его историей и традициями.</a:t>
            </a:r>
          </a:p>
          <a:p>
            <a:r>
              <a:rPr lang="ru-RU" dirty="0" smtClean="0"/>
              <a:t>Возрождение интереса к обрядовым русским праздникам.</a:t>
            </a:r>
          </a:p>
          <a:p>
            <a:r>
              <a:rPr lang="ru-RU" dirty="0" smtClean="0"/>
              <a:t>Научиться готовить традиционное обрядовое блюдо Масленицы – блины.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 задачи исследования</a:t>
            </a:r>
            <a:endParaRPr lang="ru-RU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Хоть все с себя заложить, а Масленицу проводить.</a:t>
            </a:r>
          </a:p>
          <a:p>
            <a:r>
              <a:rPr lang="ru-RU" dirty="0" smtClean="0"/>
              <a:t>Не все коту Масленица, а будет и великий пост.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Поговорки о масленице:</a:t>
            </a:r>
            <a:endParaRPr lang="ru-RU" dirty="0"/>
          </a:p>
        </p:txBody>
      </p:sp>
      <p:pic>
        <p:nvPicPr>
          <p:cNvPr id="4" name="Picture 6" descr="http://traditio-ru.org/images/0/0b/Maslenica-blin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714752"/>
            <a:ext cx="4286248" cy="3143248"/>
          </a:xfrm>
          <a:prstGeom prst="rect">
            <a:avLst/>
          </a:prstGeom>
          <a:noFill/>
        </p:spPr>
      </p:pic>
      <p:pic>
        <p:nvPicPr>
          <p:cNvPr id="11266" name="Picture 2" descr="http://t1.gstatic.com/images?q=tbn:ANd9GcQ086UiirofkkOdctsliI_yECMRMJjAjCUZ6v1BX4cS1RbjfRCMn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643314"/>
            <a:ext cx="2928958" cy="321468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dirty="0" smtClean="0"/>
              <a:t>   К традициям празднования Масленицы часто обращались художники и писатели, изображая их в своих произведениях.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Масленица в произведениях искусства</a:t>
            </a:r>
            <a:endParaRPr lang="ru-RU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              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В.И.Суриков «Взятие снежного городка».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Масленица в произведениях искусства</a:t>
            </a:r>
            <a:endParaRPr lang="ru-RU" dirty="0"/>
          </a:p>
        </p:txBody>
      </p:sp>
      <p:pic>
        <p:nvPicPr>
          <p:cNvPr id="20482" name="Picture 2" descr="Масленица в картинах известных художник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5357850" cy="34290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                  Б. Кустодиев «Масленица»,1919г.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Масленица в произведениях искусства</a:t>
            </a:r>
            <a:endParaRPr lang="ru-RU" dirty="0"/>
          </a:p>
        </p:txBody>
      </p:sp>
      <p:pic>
        <p:nvPicPr>
          <p:cNvPr id="21506" name="Picture 2" descr="Масленица в картинах известных художник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571612"/>
            <a:ext cx="5238750" cy="38004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  К. Е. Маковский "Народное гуляние во время Масленицы на Адмиралтейской площади в Петербурге" 1869 г.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Масленица в произведениях искусства</a:t>
            </a:r>
            <a:endParaRPr lang="ru-RU" dirty="0"/>
          </a:p>
        </p:txBody>
      </p:sp>
      <p:pic>
        <p:nvPicPr>
          <p:cNvPr id="22530" name="Picture 2" descr="Масленица в картинах известных художник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43050"/>
            <a:ext cx="5238750" cy="278608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Ермолаев В.Ю.  «Масленица в Царицыно»,2008.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Масленица в произведениях искусства</a:t>
            </a:r>
            <a:endParaRPr lang="ru-RU" dirty="0"/>
          </a:p>
        </p:txBody>
      </p:sp>
      <p:pic>
        <p:nvPicPr>
          <p:cNvPr id="24578" name="Picture 2" descr="http://www.artlib.ru/objects/gallery_281/artlib_gallery-140813-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643050"/>
            <a:ext cx="6143668" cy="378621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Семен Кожин «Масленица. Проводы».</a:t>
            </a:r>
          </a:p>
          <a:p>
            <a:pPr>
              <a:buNone/>
            </a:pPr>
            <a:r>
              <a:rPr lang="ru-RU" smtClean="0"/>
              <a:t> Россия</a:t>
            </a:r>
            <a:r>
              <a:rPr lang="ru-RU" dirty="0" smtClean="0"/>
              <a:t>, Х</a:t>
            </a:r>
            <a:r>
              <a:rPr lang="en-US" dirty="0" smtClean="0"/>
              <a:t>VII</a:t>
            </a:r>
            <a:r>
              <a:rPr lang="ru-RU" dirty="0" smtClean="0"/>
              <a:t> век.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Масленица в произведениях искусства</a:t>
            </a:r>
            <a:endParaRPr lang="ru-RU" dirty="0"/>
          </a:p>
        </p:txBody>
      </p:sp>
      <p:pic>
        <p:nvPicPr>
          <p:cNvPr id="1026" name="Picture 2" descr="Масленица в картинах известных художник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14488"/>
            <a:ext cx="5238750" cy="32289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285992"/>
            <a:ext cx="7408333" cy="345069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Они хранили в жизни мирной</a:t>
            </a:r>
          </a:p>
          <a:p>
            <a:pPr>
              <a:buNone/>
            </a:pPr>
            <a:r>
              <a:rPr lang="ru-RU" dirty="0" smtClean="0"/>
              <a:t>   Привычки милой старины;</a:t>
            </a:r>
          </a:p>
          <a:p>
            <a:pPr>
              <a:buNone/>
            </a:pPr>
            <a:r>
              <a:rPr lang="ru-RU" dirty="0" smtClean="0"/>
              <a:t>   У них на масленице жирной</a:t>
            </a:r>
          </a:p>
          <a:p>
            <a:pPr>
              <a:buNone/>
            </a:pPr>
            <a:r>
              <a:rPr lang="ru-RU" dirty="0" smtClean="0"/>
              <a:t>   Водились русские блины.</a:t>
            </a:r>
          </a:p>
          <a:p>
            <a:pPr>
              <a:buNone/>
            </a:pPr>
            <a:r>
              <a:rPr lang="ru-RU" dirty="0" smtClean="0"/>
              <a:t>                А. С. Пушкин  </a:t>
            </a:r>
          </a:p>
          <a:p>
            <a:pPr>
              <a:buNone/>
            </a:pPr>
            <a:r>
              <a:rPr lang="ru-RU" dirty="0" smtClean="0"/>
              <a:t>       «Евгений Онегин»                                                                                                    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Масленица в произведениях искусства</a:t>
            </a:r>
            <a:endParaRPr lang="ru-RU" dirty="0"/>
          </a:p>
        </p:txBody>
      </p:sp>
      <p:pic>
        <p:nvPicPr>
          <p:cNvPr id="4098" name="Picture 2" descr="http://t3.gstatic.com/images?q=tbn:ANd9GcScbBNiqEZFtj0iUBHHeNgyeDtYxdDxMMY63JkNPoEPrQ7Scmf4a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928934"/>
            <a:ext cx="4071934" cy="35004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Блины  считаются традиционно русской пищей, на Руси существовало  почти 100 рецептов приготовления блинов и блинчатых пирогов. </a:t>
            </a:r>
          </a:p>
          <a:p>
            <a:r>
              <a:rPr lang="ru-RU" dirty="0" smtClean="0"/>
              <a:t>Блины пекли на пшеничной, ржаной, гречневой, овсяной муке. Тесто для блинов можно готовить с использованием дрожжей, в этом случае они получаются более  пышными.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Блины</a:t>
            </a:r>
            <a:endParaRPr lang="ru-RU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своей работе мы узнали много нового об истории празднования Масленицы в России, познакомились с обычаями и традициями русского народа.</a:t>
            </a:r>
          </a:p>
          <a:p>
            <a:r>
              <a:rPr lang="ru-RU" dirty="0" smtClean="0"/>
              <a:t>В процессе работы нам потребовались знания по многим предметам. Это история, технология, изобразительное искусство, МХК и музыка.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Масленица – народно-православный праздник с языческими корнями.</a:t>
            </a:r>
          </a:p>
          <a:p>
            <a:r>
              <a:rPr lang="ru-RU" dirty="0" smtClean="0"/>
              <a:t>Значение – заговенье на Великий пост, проводы зимы и встреча весны.</a:t>
            </a:r>
          </a:p>
          <a:p>
            <a:r>
              <a:rPr lang="ru-RU" dirty="0" smtClean="0"/>
              <a:t> Отмечается восточными славянами в период с мясопустной субботы по Прощеное воскресенье.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Краткая справка</a:t>
            </a:r>
            <a:endParaRPr lang="ru-RU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1. «Книга о вкусной и здоровой пище».</a:t>
            </a:r>
          </a:p>
          <a:p>
            <a:pPr>
              <a:buNone/>
            </a:pPr>
            <a:r>
              <a:rPr lang="ru-RU" dirty="0" smtClean="0"/>
              <a:t>     М, «</a:t>
            </a:r>
            <a:r>
              <a:rPr lang="ru-RU" dirty="0" err="1" smtClean="0"/>
              <a:t>Агропромиздат</a:t>
            </a:r>
            <a:r>
              <a:rPr lang="ru-RU" dirty="0" smtClean="0"/>
              <a:t>», 1985.</a:t>
            </a:r>
          </a:p>
          <a:p>
            <a:r>
              <a:rPr lang="ru-RU" dirty="0" smtClean="0"/>
              <a:t>2. Ляховская Л. П. «Энциклопедия православной обрядовой кухни».</a:t>
            </a:r>
          </a:p>
          <a:p>
            <a:pPr>
              <a:buNone/>
            </a:pPr>
            <a:r>
              <a:rPr lang="ru-RU" dirty="0" smtClean="0"/>
              <a:t>     С-П, «</a:t>
            </a:r>
            <a:r>
              <a:rPr lang="ru-RU" dirty="0" err="1" smtClean="0"/>
              <a:t>Интерласт</a:t>
            </a:r>
            <a:r>
              <a:rPr lang="ru-RU" dirty="0" smtClean="0"/>
              <a:t>», 1994.</a:t>
            </a:r>
          </a:p>
          <a:p>
            <a:r>
              <a:rPr lang="ru-RU" dirty="0" smtClean="0"/>
              <a:t>3. Соколова В.К. «Весенне-летние календарные обряды русских, украинцев и </a:t>
            </a:r>
            <a:r>
              <a:rPr lang="ru-RU" dirty="0" err="1" smtClean="0"/>
              <a:t>белоруссов</a:t>
            </a:r>
            <a:r>
              <a:rPr lang="ru-RU" dirty="0" smtClean="0"/>
              <a:t> </a:t>
            </a:r>
            <a:r>
              <a:rPr lang="en-US" dirty="0" smtClean="0"/>
              <a:t> XIX – </a:t>
            </a:r>
            <a:r>
              <a:rPr lang="ru-RU" dirty="0" smtClean="0"/>
              <a:t>начала </a:t>
            </a:r>
            <a:r>
              <a:rPr lang="en-US" dirty="0" smtClean="0"/>
              <a:t>XX </a:t>
            </a:r>
            <a:r>
              <a:rPr lang="ru-RU" dirty="0" smtClean="0"/>
              <a:t>веков».</a:t>
            </a:r>
          </a:p>
          <a:p>
            <a:pPr>
              <a:buNone/>
            </a:pPr>
            <a:r>
              <a:rPr lang="ru-RU" smtClean="0"/>
              <a:t>     М</a:t>
            </a:r>
            <a:r>
              <a:rPr lang="ru-RU" dirty="0" smtClean="0"/>
              <a:t>, «Наука», 1979.</a:t>
            </a:r>
          </a:p>
          <a:p>
            <a:r>
              <a:rPr lang="ru-RU" dirty="0" smtClean="0"/>
              <a:t>4. Интернет.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информации</a:t>
            </a:r>
            <a:endParaRPr lang="ru-RU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2013 году отмечалась с 11 по 17 марта.</a:t>
            </a:r>
          </a:p>
          <a:p>
            <a:r>
              <a:rPr lang="ru-RU" dirty="0" smtClean="0"/>
              <a:t>Главные атрибуты народного празднования Масленицы в России: пекут блины, ходят в гости, катаются на санях и санках, рядятся, сжигают чучело Масленицы.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Краткая справка</a:t>
            </a:r>
            <a:endParaRPr lang="ru-RU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История возникновения Масленицы уходит своими корнями в глубокую древность. </a:t>
            </a:r>
          </a:p>
          <a:p>
            <a:r>
              <a:rPr lang="ru-RU" dirty="0" smtClean="0"/>
              <a:t>Масленица – древний славянский праздник, дошедший до нас от языческой культуры, сохранившийся и после принятия христианства. Считают, что первоначально она была связана с днем весеннего солнцеворота (равноденствия).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История празднования Масленицы</a:t>
            </a:r>
            <a:endParaRPr lang="ru-RU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Главной героиней праздника была Масленица, воплощенная в чучеле.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Чучело Масленицы являлось в представлении древних славян средоточием плодородия и плодовитости и ритуалы его проводов должны были сообщить это плодородие земле: чучело сжигали, а пепел от чучела раскидывали по полям.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Традиции празднования Масленицы</a:t>
            </a:r>
            <a:endParaRPr lang="ru-RU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285992"/>
            <a:ext cx="7408333" cy="345069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Масленица – это еще и семейный праздник. Весна олицетворяет начало новой жизни, продолжение рода. Поэтому раньше особо чтили и поздравляли молодых людей, вступивших в брак в прошлом году.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Традиции празднования Масленицы</a:t>
            </a:r>
            <a:endParaRPr lang="ru-RU" dirty="0"/>
          </a:p>
        </p:txBody>
      </p:sp>
      <p:pic>
        <p:nvPicPr>
          <p:cNvPr id="24580" name="Picture 4" descr="http://cs323124.vk.me/v323124653/76e3/ssTRO5xyqN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857628"/>
            <a:ext cx="3571900" cy="30003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Церковь не всегда одобрительно относилась к празднованию Масленицы, а патриарх Адриан хотел уничтожить этот </a:t>
            </a:r>
            <a:r>
              <a:rPr lang="ru-RU" dirty="0" smtClean="0"/>
              <a:t>«бесовский праздник», </a:t>
            </a:r>
            <a:r>
              <a:rPr lang="ru-RU" dirty="0" smtClean="0"/>
              <a:t>но не успел, однако сократил время его празднования с 14 дней до 8.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Отношение церкви к празднику Масленицы</a:t>
            </a:r>
            <a:endParaRPr lang="ru-RU" dirty="0"/>
          </a:p>
        </p:txBody>
      </p:sp>
      <p:pic>
        <p:nvPicPr>
          <p:cNvPr id="23554" name="Picture 2" descr="Адриан, Патриарх Московский и всея Руси. Копия с портрета XVII в. (ГИМ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4357694"/>
            <a:ext cx="2000264" cy="25003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r>
              <a:rPr lang="ru-RU" dirty="0" smtClean="0"/>
              <a:t>  Празднование Масленицы было перенесено со дня весеннего равноденствия на последнюю неделю перед Великим постом, и по церковному уставу, эта неделя получила название Сырной седмицы.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Отношение церкви к празднику Масленицы</a:t>
            </a:r>
            <a:endParaRPr lang="ru-RU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329</TotalTime>
  <Words>837</Words>
  <Application>Microsoft Office PowerPoint</Application>
  <PresentationFormat>Экран (4:3)</PresentationFormat>
  <Paragraphs>121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Волна</vt:lpstr>
      <vt:lpstr>Масленица.</vt:lpstr>
      <vt:lpstr>Цели и задачи исследования</vt:lpstr>
      <vt:lpstr>Краткая справка</vt:lpstr>
      <vt:lpstr>Краткая справка</vt:lpstr>
      <vt:lpstr>История празднования Масленицы</vt:lpstr>
      <vt:lpstr>Традиции празднования Масленицы</vt:lpstr>
      <vt:lpstr>Традиции празднования Масленицы</vt:lpstr>
      <vt:lpstr>Отношение церкви к празднику Масленицы</vt:lpstr>
      <vt:lpstr>Отношение церкви к празднику Масленицы</vt:lpstr>
      <vt:lpstr>Отношение церкви к празднику Масленицы</vt:lpstr>
      <vt:lpstr>Празднование Масленицы</vt:lpstr>
      <vt:lpstr>Понедельник - встреча</vt:lpstr>
      <vt:lpstr>Вторник - заигрыш</vt:lpstr>
      <vt:lpstr>Среда - лакомки</vt:lpstr>
      <vt:lpstr>Четверг - разгул</vt:lpstr>
      <vt:lpstr>Пятница – тещины вечерки</vt:lpstr>
      <vt:lpstr>Суббота – золовкины посиделки</vt:lpstr>
      <vt:lpstr>Прощеное воскресенье</vt:lpstr>
      <vt:lpstr>Поговорки о масленице:</vt:lpstr>
      <vt:lpstr>Поговорки о масленице:</vt:lpstr>
      <vt:lpstr>Масленица в произведениях искусства</vt:lpstr>
      <vt:lpstr>Масленица в произведениях искусства</vt:lpstr>
      <vt:lpstr>Масленица в произведениях искусства</vt:lpstr>
      <vt:lpstr>Масленица в произведениях искусства</vt:lpstr>
      <vt:lpstr>Масленица в произведениях искусства</vt:lpstr>
      <vt:lpstr>Масленица в произведениях искусства</vt:lpstr>
      <vt:lpstr>Масленица в произведениях искусства</vt:lpstr>
      <vt:lpstr>Блины</vt:lpstr>
      <vt:lpstr>Заключение</vt:lpstr>
      <vt:lpstr>Источники информации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Масленица.</dc:title>
  <dc:creator>Andrew</dc:creator>
  <cp:lastModifiedBy>Lovshikova</cp:lastModifiedBy>
  <cp:revision>48</cp:revision>
  <dcterms:created xsi:type="dcterms:W3CDTF">2013-02-02T12:52:14Z</dcterms:created>
  <dcterms:modified xsi:type="dcterms:W3CDTF">2013-04-26T10:16:04Z</dcterms:modified>
</cp:coreProperties>
</file>