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8445-5B6D-4708-86F4-218BFC45B2E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D89D-E0E8-489A-B354-81F9DB6C7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8445-5B6D-4708-86F4-218BFC45B2E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D89D-E0E8-489A-B354-81F9DB6C7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8445-5B6D-4708-86F4-218BFC45B2E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D89D-E0E8-489A-B354-81F9DB6C7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8445-5B6D-4708-86F4-218BFC45B2E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D89D-E0E8-489A-B354-81F9DB6C7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8445-5B6D-4708-86F4-218BFC45B2E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D89D-E0E8-489A-B354-81F9DB6C7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8445-5B6D-4708-86F4-218BFC45B2E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D89D-E0E8-489A-B354-81F9DB6C7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8445-5B6D-4708-86F4-218BFC45B2E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D89D-E0E8-489A-B354-81F9DB6C7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8445-5B6D-4708-86F4-218BFC45B2E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D89D-E0E8-489A-B354-81F9DB6C7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8445-5B6D-4708-86F4-218BFC45B2E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D89D-E0E8-489A-B354-81F9DB6C7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8445-5B6D-4708-86F4-218BFC45B2E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D89D-E0E8-489A-B354-81F9DB6C7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8445-5B6D-4708-86F4-218BFC45B2E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D89D-E0E8-489A-B354-81F9DB6C7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C8445-5B6D-4708-86F4-218BFC45B2E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7D89D-E0E8-489A-B354-81F9DB6C7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Викторина</a:t>
            </a:r>
            <a:br>
              <a:rPr lang="ru-RU" dirty="0" smtClean="0"/>
            </a:br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ИНТЕРЕСНОЕ О МАТЕМАТИКЕ И МАТЕМАТИКАХ</a:t>
            </a:r>
            <a:endParaRPr lang="ru-RU" sz="40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Презентацию составила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Учитель математики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Васильева Т. А.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2014-2015г.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35716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МБОУ СОШ с. Донское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Задонского района  Липецкой области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Bookman Old Style" pitchFamily="18" charset="0"/>
              </a:rPr>
              <a:t>Вопрос 5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У числа Пи есть два неофициальных праздника. Первый — 14 марта, потому что этот день в Америке записывается как 3.14. Второй записывается в европейском формате (в виде обыкновенной дроби). В каком месяце празднуется второй неофициальный праздник числа Пи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ВАРИАНТЫ ОТВЕТОВ:</a:t>
            </a:r>
            <a:r>
              <a:rPr lang="ru-RU" dirty="0"/>
              <a:t> </a:t>
            </a:r>
          </a:p>
          <a:p>
            <a:r>
              <a:rPr lang="ru-RU" dirty="0">
                <a:solidFill>
                  <a:srgbClr val="00B050"/>
                </a:solidFill>
              </a:rPr>
              <a:t>Июнь</a:t>
            </a:r>
          </a:p>
          <a:p>
            <a:r>
              <a:rPr lang="ru-RU" dirty="0">
                <a:solidFill>
                  <a:srgbClr val="00B050"/>
                </a:solidFill>
              </a:rPr>
              <a:t>Июль</a:t>
            </a:r>
          </a:p>
          <a:p>
            <a:r>
              <a:rPr lang="ru-RU" dirty="0">
                <a:solidFill>
                  <a:srgbClr val="00B050"/>
                </a:solidFill>
              </a:rPr>
              <a:t>Август</a:t>
            </a:r>
          </a:p>
          <a:p>
            <a:r>
              <a:rPr lang="ru-RU" dirty="0">
                <a:solidFill>
                  <a:srgbClr val="00B050"/>
                </a:solidFill>
              </a:rPr>
              <a:t>Апрель</a:t>
            </a:r>
          </a:p>
          <a:p>
            <a:endParaRPr lang="ru-RU" dirty="0"/>
          </a:p>
        </p:txBody>
      </p:sp>
      <p:pic>
        <p:nvPicPr>
          <p:cNvPr id="20482" name="Picture 2" descr="Так что же Вы ели перед тем, как сесть за комп-42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214554"/>
            <a:ext cx="2476474" cy="1857356"/>
          </a:xfrm>
          <a:prstGeom prst="rect">
            <a:avLst/>
          </a:prstGeom>
          <a:noFill/>
        </p:spPr>
      </p:pic>
      <p:pic>
        <p:nvPicPr>
          <p:cNvPr id="20486" name="Picture 6" descr="http://im2-tub-ru.yandex.net/i?id=72546ad5cb989137689214d28b2be7a4-75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571876"/>
            <a:ext cx="2286016" cy="1714512"/>
          </a:xfrm>
          <a:prstGeom prst="rect">
            <a:avLst/>
          </a:prstGeom>
          <a:noFill/>
        </p:spPr>
      </p:pic>
      <p:pic>
        <p:nvPicPr>
          <p:cNvPr id="20488" name="Picture 8" descr="http://im2-tub-ru.yandex.net/i?id=21369e5b598d9818f578a65351cbb871-89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65" y="4286256"/>
            <a:ext cx="2190765" cy="1643074"/>
          </a:xfrm>
          <a:prstGeom prst="rect">
            <a:avLst/>
          </a:prstGeom>
          <a:noFill/>
        </p:spPr>
      </p:pic>
      <p:pic>
        <p:nvPicPr>
          <p:cNvPr id="20484" name="Picture 4" descr="http://im3-tub-ru.yandex.net/i?id=fd6ace22596aefcddbb14a8f75d1f5b0-89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4929198"/>
            <a:ext cx="2285984" cy="1714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ПРАВИЛЬНЫЙ ОТВЕТ: </a:t>
            </a:r>
            <a:r>
              <a:rPr lang="ru-RU" dirty="0">
                <a:solidFill>
                  <a:srgbClr val="FF0000"/>
                </a:solidFill>
              </a:rPr>
              <a:t>Июль</a:t>
            </a:r>
          </a:p>
          <a:p>
            <a:r>
              <a:rPr lang="ru-RU" b="1" dirty="0"/>
              <a:t>ПОЯСНЕНИЕ: </a:t>
            </a:r>
            <a:r>
              <a:rPr lang="ru-RU" dirty="0"/>
              <a:t>Значение дроби 22/7 является достаточно популярным приближённым значением числа Пи.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Так что же Вы ели перед тем, как сесть за комп-42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500306"/>
            <a:ext cx="4381530" cy="3286148"/>
          </a:xfrm>
          <a:prstGeom prst="rect">
            <a:avLst/>
          </a:prstGeom>
          <a:noFill/>
        </p:spPr>
      </p:pic>
      <p:pic>
        <p:nvPicPr>
          <p:cNvPr id="6" name="Рисунок 11" descr="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85728"/>
            <a:ext cx="1938358" cy="1938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Bookman Old Style" pitchFamily="18" charset="0"/>
              </a:rPr>
              <a:t>Вопрос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 dirty="0"/>
              <a:t>В раннем детстве этот человек познакомился с математикой, когда на его комнату не хватило обоев. Какой математик постигал основы науки по обоям в комнате?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/>
              <a:t>ВАРИАНТЫ ОТВЕТОВ:</a:t>
            </a:r>
            <a:r>
              <a:rPr lang="ru-RU" dirty="0"/>
              <a:t> </a:t>
            </a:r>
          </a:p>
          <a:p>
            <a:r>
              <a:rPr lang="ru-RU" dirty="0"/>
              <a:t>Андрей Колмогоров</a:t>
            </a:r>
          </a:p>
          <a:p>
            <a:r>
              <a:rPr lang="ru-RU" dirty="0"/>
              <a:t>Михаил Остроградский</a:t>
            </a:r>
          </a:p>
          <a:p>
            <a:r>
              <a:rPr lang="ru-RU" dirty="0"/>
              <a:t>Софья Ковалевская</a:t>
            </a:r>
          </a:p>
          <a:p>
            <a:r>
              <a:rPr lang="ru-RU" dirty="0"/>
              <a:t>Ольга </a:t>
            </a:r>
            <a:r>
              <a:rPr lang="ru-RU" dirty="0" err="1"/>
              <a:t>Ладыженская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ПРАВИЛЬНЫЙ ОТВЕТ: </a:t>
            </a:r>
            <a:r>
              <a:rPr lang="ru-RU" dirty="0">
                <a:solidFill>
                  <a:srgbClr val="FF0000"/>
                </a:solidFill>
              </a:rPr>
              <a:t>Софья Ковалевская</a:t>
            </a:r>
          </a:p>
          <a:p>
            <a:r>
              <a:rPr lang="ru-RU" b="1" dirty="0"/>
              <a:t>ПОЯСНЕНИЕ: </a:t>
            </a:r>
            <a:r>
              <a:rPr lang="ru-RU" dirty="0"/>
              <a:t>Софья Ковалевская познакомилась с математикой в раннем детстве, когда на её комнату не хватило обоев, вместо которых были наклеены листы с лекциями Остроградского о дифференциальном и интегральном исчислении.</a:t>
            </a:r>
          </a:p>
          <a:p>
            <a:endParaRPr lang="ru-RU" dirty="0"/>
          </a:p>
        </p:txBody>
      </p:sp>
      <p:pic>
        <p:nvPicPr>
          <p:cNvPr id="5" name="Picture 2" descr="http://im2-tub-ru.yandex.net/i?id=f8599f9cc41826258c54e0792a9be2dc-08-144&amp;n=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214554"/>
            <a:ext cx="2643217" cy="3604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Bookman Old Style" pitchFamily="18" charset="0"/>
              </a:rPr>
              <a:t>Вопрос 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В одном штате был выпущен билль, законодательно устанавливающий значение числа Пи равным 3,2. Где пытались законодательно округлить число Пи?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/>
              <a:t>ВАРИАНТЫ ОТВЕТОВ:</a:t>
            </a:r>
            <a:r>
              <a:rPr lang="ru-RU" dirty="0"/>
              <a:t> </a:t>
            </a:r>
          </a:p>
          <a:p>
            <a:r>
              <a:rPr lang="ru-RU" dirty="0">
                <a:solidFill>
                  <a:srgbClr val="00B050"/>
                </a:solidFill>
              </a:rPr>
              <a:t>Калифорния</a:t>
            </a:r>
          </a:p>
          <a:p>
            <a:r>
              <a:rPr lang="ru-RU" dirty="0">
                <a:solidFill>
                  <a:srgbClr val="00B050"/>
                </a:solidFill>
              </a:rPr>
              <a:t>Миннесота</a:t>
            </a:r>
          </a:p>
          <a:p>
            <a:r>
              <a:rPr lang="ru-RU" dirty="0">
                <a:solidFill>
                  <a:srgbClr val="00B050"/>
                </a:solidFill>
              </a:rPr>
              <a:t>Мэн</a:t>
            </a:r>
          </a:p>
          <a:p>
            <a:r>
              <a:rPr lang="ru-RU" dirty="0">
                <a:solidFill>
                  <a:srgbClr val="00B050"/>
                </a:solidFill>
              </a:rPr>
              <a:t>Индиана</a:t>
            </a:r>
          </a:p>
          <a:p>
            <a:endParaRPr lang="ru-RU" dirty="0"/>
          </a:p>
        </p:txBody>
      </p:sp>
      <p:pic>
        <p:nvPicPr>
          <p:cNvPr id="2050" name="Рисунок 11" descr="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071942"/>
            <a:ext cx="2652738" cy="26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ПРАВИЛЬНЫЙ ОТВЕТ: </a:t>
            </a:r>
            <a:r>
              <a:rPr lang="ru-RU" dirty="0">
                <a:solidFill>
                  <a:srgbClr val="FF0000"/>
                </a:solidFill>
              </a:rPr>
              <a:t>Индиана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ПОЯСНЕНИЕ: </a:t>
            </a:r>
            <a:r>
              <a:rPr lang="ru-RU" dirty="0"/>
              <a:t>Данный билль не стал законом благодаря своевременному вмешательству профессора университета в 1897 году.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</p:txBody>
      </p:sp>
      <p:pic>
        <p:nvPicPr>
          <p:cNvPr id="1026" name="Рисунок 13" descr="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285992"/>
            <a:ext cx="3793150" cy="2741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Bookman Old Style" pitchFamily="18" charset="0"/>
              </a:rPr>
              <a:t>Вопрос 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Листья на ветке растения всегда располагаются в строгом порядке, отстоя друг от друга на определённый угол по или против часовой стрелки. Величина угла разная у различных растений, но её всегда можно описать дробью. Какой математической последовательностью описывается расположение листьев на ветках растений?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ВАРИАНТЫ ОТВЕТОВ:</a:t>
            </a:r>
            <a:r>
              <a:rPr lang="ru-RU" dirty="0"/>
              <a:t> </a:t>
            </a:r>
          </a:p>
          <a:p>
            <a:r>
              <a:rPr lang="ru-RU" dirty="0">
                <a:solidFill>
                  <a:srgbClr val="00B050"/>
                </a:solidFill>
              </a:rPr>
              <a:t>Числа из ряда Фурье</a:t>
            </a:r>
          </a:p>
          <a:p>
            <a:r>
              <a:rPr lang="ru-RU" dirty="0">
                <a:solidFill>
                  <a:srgbClr val="00B050"/>
                </a:solidFill>
              </a:rPr>
              <a:t>Числа из ряда Тейлора</a:t>
            </a:r>
          </a:p>
          <a:p>
            <a:r>
              <a:rPr lang="ru-RU" dirty="0">
                <a:solidFill>
                  <a:srgbClr val="00B050"/>
                </a:solidFill>
              </a:rPr>
              <a:t>Числа из ряда Фибоначчи</a:t>
            </a:r>
          </a:p>
          <a:p>
            <a:r>
              <a:rPr lang="ru-RU" dirty="0">
                <a:solidFill>
                  <a:srgbClr val="00B050"/>
                </a:solidFill>
              </a:rPr>
              <a:t>Числа из ряда </a:t>
            </a:r>
            <a:r>
              <a:rPr lang="ru-RU" dirty="0" err="1">
                <a:solidFill>
                  <a:srgbClr val="00B050"/>
                </a:solidFill>
              </a:rPr>
              <a:t>Маклорена</a:t>
            </a:r>
            <a:endParaRPr lang="ru-RU" dirty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ПРАВИЛЬНЫЙ ОТВЕТ: </a:t>
            </a:r>
            <a:r>
              <a:rPr lang="ru-RU" dirty="0">
                <a:solidFill>
                  <a:srgbClr val="FF0000"/>
                </a:solidFill>
              </a:rPr>
              <a:t>Числа из ряда Фибоначчи. 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b="1" dirty="0"/>
              <a:t>ПОЯСНЕНИЕ: </a:t>
            </a:r>
            <a:r>
              <a:rPr lang="ru-RU" dirty="0"/>
              <a:t>Например, у бука этот угол равен 1/3, или 120°, у дуба и абрикоса — 2/5, у груши и тополя — 3/8, у ивы и миндаля — 5/13 и т.д. Такое расположение позволяет листьям наиболее эффективно получать влагу и солнечный свет.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ru-RU"/>
          </a:p>
        </p:txBody>
      </p:sp>
      <p:pic>
        <p:nvPicPr>
          <p:cNvPr id="15362" name="Picture 2" descr="http://im2-tub-ru.yandex.net/i?id=0b78d4ae6b119de1662e899aa0847567-7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357430"/>
            <a:ext cx="3943378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Bookman Old Style" pitchFamily="18" charset="0"/>
              </a:rPr>
              <a:t>Вопрос 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</a:p>
          <a:p>
            <a:pPr lvl="0"/>
            <a:r>
              <a:rPr lang="ru-RU" dirty="0"/>
              <a:t>Эти насекомые способны объяснять друг другу путь к пище, умеют считать и выполнять простейшие арифметические действия. Какие насекомые способны разговаривать, считать и выполнять простейшие арифметические действия?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ВАРИАНТЫ ОТВЕТОВ:</a:t>
            </a:r>
            <a:r>
              <a:rPr lang="ru-RU" dirty="0"/>
              <a:t> </a:t>
            </a:r>
          </a:p>
          <a:p>
            <a:r>
              <a:rPr lang="ru-RU" dirty="0">
                <a:solidFill>
                  <a:srgbClr val="00B050"/>
                </a:solidFill>
              </a:rPr>
              <a:t>Таракан</a:t>
            </a:r>
          </a:p>
          <a:p>
            <a:r>
              <a:rPr lang="ru-RU" dirty="0">
                <a:solidFill>
                  <a:srgbClr val="00B050"/>
                </a:solidFill>
              </a:rPr>
              <a:t>Дождевой червь</a:t>
            </a:r>
          </a:p>
          <a:p>
            <a:r>
              <a:rPr lang="ru-RU" dirty="0">
                <a:solidFill>
                  <a:srgbClr val="00B050"/>
                </a:solidFill>
              </a:rPr>
              <a:t>Паук</a:t>
            </a:r>
          </a:p>
          <a:p>
            <a:r>
              <a:rPr lang="ru-RU" dirty="0">
                <a:solidFill>
                  <a:srgbClr val="00B050"/>
                </a:solidFill>
              </a:rPr>
              <a:t>Муравей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ПРАВИЛЬНЫЙ ОТВЕТ: </a:t>
            </a:r>
            <a:r>
              <a:rPr lang="ru-RU" dirty="0">
                <a:solidFill>
                  <a:srgbClr val="FF0000"/>
                </a:solidFill>
              </a:rPr>
              <a:t>Муравей</a:t>
            </a:r>
          </a:p>
          <a:p>
            <a:r>
              <a:rPr lang="ru-RU" b="1" dirty="0"/>
              <a:t>ПОЯСНЕНИЕ: </a:t>
            </a:r>
            <a:r>
              <a:rPr lang="ru-RU" dirty="0"/>
              <a:t>Когда муравей-разведчик находит еду в специально сконструированном лабиринте, он возвращается и объясняет, как пройти к ней, другим муравьям. Если в это время заменить лабиринт на аналогичный, то есть убрать </a:t>
            </a:r>
            <a:r>
              <a:rPr lang="ru-RU" dirty="0" err="1"/>
              <a:t>феромоновый</a:t>
            </a:r>
            <a:r>
              <a:rPr lang="ru-RU" dirty="0"/>
              <a:t> след, сородичи разведчика все равно найдут пищу. В другом эксперименте разведчик ищет в лабиринте из многих одинаковых ответвлений, и после его объяснений другие насекомые сразу бегут к обозначенному ответвлению. А если сначала приучить разведчика к тому, что пища с большей вероятностью будет находиться в 10, 20 и так далее ответвлениях, муравьи принимают их за базовые и начинают ориентироваться, прибавляя или отнимая от них нужное число, то есть используют систему, аналогичную римским цифрам.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Bookman Old Style" pitchFamily="18" charset="0"/>
              </a:rPr>
              <a:t>Вопрос 1</a:t>
            </a:r>
            <a:endParaRPr lang="ru-RU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4038600" cy="462598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В 19 веке российские университеты не принимали женщин-ученых, а чтобы эмигрировать, девушка должна была иметь согласие отца или мужа. Чтобы получить возможность заниматься наукой, этой женщине пришлось заключить фиктивный брак и уехать из своей страны. Кто это?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ВАРИАНТЫ ОТВЕТОВ:</a:t>
            </a:r>
            <a:r>
              <a:rPr lang="ru-RU" dirty="0"/>
              <a:t> </a:t>
            </a:r>
          </a:p>
          <a:p>
            <a:r>
              <a:rPr lang="ru-RU" dirty="0">
                <a:solidFill>
                  <a:srgbClr val="00B050"/>
                </a:solidFill>
              </a:rPr>
              <a:t>Нина </a:t>
            </a:r>
            <a:r>
              <a:rPr lang="ru-RU" dirty="0" err="1">
                <a:solidFill>
                  <a:srgbClr val="00B050"/>
                </a:solidFill>
              </a:rPr>
              <a:t>Бари</a:t>
            </a:r>
            <a:endParaRPr lang="ru-RU" dirty="0">
              <a:solidFill>
                <a:srgbClr val="00B050"/>
              </a:solidFill>
            </a:endParaRPr>
          </a:p>
          <a:p>
            <a:r>
              <a:rPr lang="ru-RU" dirty="0">
                <a:solidFill>
                  <a:srgbClr val="00B050"/>
                </a:solidFill>
              </a:rPr>
              <a:t>Ольга </a:t>
            </a:r>
            <a:r>
              <a:rPr lang="ru-RU" dirty="0" err="1">
                <a:solidFill>
                  <a:srgbClr val="00B050"/>
                </a:solidFill>
              </a:rPr>
              <a:t>Ладыженская</a:t>
            </a:r>
            <a:endParaRPr lang="ru-RU" dirty="0">
              <a:solidFill>
                <a:srgbClr val="00B050"/>
              </a:solidFill>
            </a:endParaRPr>
          </a:p>
          <a:p>
            <a:r>
              <a:rPr lang="ru-RU" dirty="0">
                <a:solidFill>
                  <a:srgbClr val="00B050"/>
                </a:solidFill>
              </a:rPr>
              <a:t>Софья Ковалевская</a:t>
            </a:r>
          </a:p>
          <a:p>
            <a:r>
              <a:rPr lang="ru-RU" dirty="0">
                <a:solidFill>
                  <a:srgbClr val="00B050"/>
                </a:solidFill>
              </a:rPr>
              <a:t>Надежда </a:t>
            </a:r>
            <a:r>
              <a:rPr lang="ru-RU" dirty="0" err="1">
                <a:solidFill>
                  <a:srgbClr val="00B050"/>
                </a:solidFill>
              </a:rPr>
              <a:t>Гернет</a:t>
            </a:r>
            <a:endParaRPr lang="ru-RU" dirty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Bookman Old Style" pitchFamily="18" charset="0"/>
              </a:rPr>
              <a:t>Вопрос 10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Максимальное число, которое можно записать римскими цифрами, не нарушая правил Шварцмана (правил записи римских цифр) — 3999 (MMMCMXCIX) — больше трех цифр подряд писать нельзя. Какое число нельзя записать римскими цифрами.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ВАРИАНТЫ ОТВЕТОВ:</a:t>
            </a:r>
            <a:r>
              <a:rPr lang="ru-RU" dirty="0"/>
              <a:t> </a:t>
            </a:r>
          </a:p>
          <a:p>
            <a:r>
              <a:rPr lang="ru-RU" dirty="0">
                <a:solidFill>
                  <a:srgbClr val="00B050"/>
                </a:solidFill>
              </a:rPr>
              <a:t>Нет такого числа</a:t>
            </a:r>
          </a:p>
          <a:p>
            <a:r>
              <a:rPr lang="ru-RU" dirty="0">
                <a:solidFill>
                  <a:srgbClr val="00B050"/>
                </a:solidFill>
              </a:rPr>
              <a:t>0</a:t>
            </a:r>
          </a:p>
          <a:p>
            <a:r>
              <a:rPr lang="ru-RU" dirty="0">
                <a:solidFill>
                  <a:srgbClr val="00B050"/>
                </a:solidFill>
              </a:rPr>
              <a:t>155</a:t>
            </a:r>
          </a:p>
          <a:p>
            <a:r>
              <a:rPr lang="ru-RU" dirty="0">
                <a:solidFill>
                  <a:srgbClr val="00B050"/>
                </a:solidFill>
              </a:rPr>
              <a:t>322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ПРАВИЛЬНЫЙ ОТВЕТ: </a:t>
            </a:r>
            <a:r>
              <a:rPr lang="ru-RU" dirty="0">
                <a:solidFill>
                  <a:srgbClr val="FF0000"/>
                </a:solidFill>
              </a:rPr>
              <a:t>0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b="1" dirty="0"/>
              <a:t>ПОЯСНЕНИЕ: </a:t>
            </a:r>
            <a:r>
              <a:rPr lang="ru-RU" dirty="0"/>
              <a:t>Ноль – единственное число, которое нельзя написать римскими цифрами.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Bookman Old Style" pitchFamily="18" charset="0"/>
              </a:rPr>
              <a:t>Вопрос 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Если это число помножить на себя самого, то получится интересное число 12 345 678 987 654 321.</a:t>
            </a:r>
          </a:p>
          <a:p>
            <a:r>
              <a:rPr lang="ru-RU" b="1" dirty="0"/>
              <a:t>ВАРИАНТЫ ОТВЕТОВ:</a:t>
            </a:r>
            <a:r>
              <a:rPr lang="ru-RU" dirty="0"/>
              <a:t> </a:t>
            </a:r>
          </a:p>
          <a:p>
            <a:r>
              <a:rPr lang="ru-RU" dirty="0">
                <a:solidFill>
                  <a:srgbClr val="00B050"/>
                </a:solidFill>
              </a:rPr>
              <a:t>11111111</a:t>
            </a:r>
          </a:p>
          <a:p>
            <a:r>
              <a:rPr lang="ru-RU" dirty="0">
                <a:solidFill>
                  <a:srgbClr val="00B050"/>
                </a:solidFill>
              </a:rPr>
              <a:t>111111 111</a:t>
            </a:r>
          </a:p>
          <a:p>
            <a:r>
              <a:rPr lang="ru-RU" dirty="0">
                <a:solidFill>
                  <a:srgbClr val="00B050"/>
                </a:solidFill>
              </a:rPr>
              <a:t>1111111</a:t>
            </a:r>
          </a:p>
          <a:p>
            <a:r>
              <a:rPr lang="ru-RU" dirty="0">
                <a:solidFill>
                  <a:srgbClr val="00B050"/>
                </a:solidFill>
              </a:rPr>
              <a:t>111111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ПРАВИЛЬНЫЙ ОТВЕТ: </a:t>
            </a:r>
            <a:r>
              <a:rPr lang="ru-RU" dirty="0">
                <a:solidFill>
                  <a:srgbClr val="FF0000"/>
                </a:solidFill>
              </a:rPr>
              <a:t>111 111 111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b="1" dirty="0"/>
              <a:t>ПОЯСНЕНИЕ: </a:t>
            </a:r>
            <a:r>
              <a:rPr lang="ru-RU" dirty="0"/>
              <a:t>Все </a:t>
            </a:r>
            <a:r>
              <a:rPr lang="ru-RU" dirty="0" smtClean="0"/>
              <a:t>ЦИФРЫ </a:t>
            </a:r>
            <a:r>
              <a:rPr lang="ru-RU" dirty="0"/>
              <a:t>сначала возрастают, а потом убывают по порядку.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Bookman Old Style" pitchFamily="18" charset="0"/>
              </a:rPr>
              <a:t>Вопрос 12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В тайванском городе </a:t>
            </a:r>
            <a:r>
              <a:rPr lang="ru-RU" dirty="0" err="1"/>
              <a:t>Тайбэй</a:t>
            </a:r>
            <a:r>
              <a:rPr lang="ru-RU" dirty="0"/>
              <a:t> жителям разрешено упускать одну цифру. Какую?</a:t>
            </a:r>
          </a:p>
          <a:p>
            <a:r>
              <a:rPr lang="ru-RU" b="1" dirty="0"/>
              <a:t>ВАРИАНТЫ ОТВЕТОВ:</a:t>
            </a:r>
            <a:r>
              <a:rPr lang="ru-RU" dirty="0"/>
              <a:t> </a:t>
            </a:r>
          </a:p>
          <a:p>
            <a:r>
              <a:rPr lang="ru-RU" dirty="0"/>
              <a:t>4</a:t>
            </a:r>
          </a:p>
          <a:p>
            <a:r>
              <a:rPr lang="ru-RU" dirty="0"/>
              <a:t>5</a:t>
            </a:r>
          </a:p>
          <a:p>
            <a:r>
              <a:rPr lang="ru-RU" dirty="0"/>
              <a:t>6</a:t>
            </a:r>
          </a:p>
          <a:p>
            <a:r>
              <a:rPr lang="ru-RU" dirty="0"/>
              <a:t>7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ПРАВИЛЬНЫЙ ОТВЕТ: </a:t>
            </a:r>
            <a:r>
              <a:rPr lang="ru-RU" dirty="0">
                <a:solidFill>
                  <a:srgbClr val="FF0000"/>
                </a:solidFill>
              </a:rPr>
              <a:t>4</a:t>
            </a:r>
          </a:p>
          <a:p>
            <a:r>
              <a:rPr lang="ru-RU" b="1" dirty="0"/>
              <a:t>ПОЯСНЕНИЕ: </a:t>
            </a:r>
            <a:r>
              <a:rPr lang="ru-RU" dirty="0"/>
              <a:t>Поскольку на китайском языке слово «четыре» звучит тождественно слову «смерть». По этой причине во многих зданиях города четвертый этаж отсутствует.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Bookman Old Style" pitchFamily="18" charset="0"/>
              </a:rPr>
              <a:t>Вопрос 13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Это число стало считаться несчастливым из-за библейского сказания. Что это за </a:t>
            </a:r>
            <a:r>
              <a:rPr lang="ru-RU" dirty="0" smtClean="0"/>
              <a:t>число?</a:t>
            </a:r>
            <a:endParaRPr lang="ru-RU" dirty="0"/>
          </a:p>
          <a:p>
            <a:r>
              <a:rPr lang="ru-RU" b="1" dirty="0"/>
              <a:t>ВАРИАНТЫ ОТВЕТОВ:</a:t>
            </a:r>
            <a:r>
              <a:rPr lang="ru-RU" dirty="0"/>
              <a:t> </a:t>
            </a:r>
          </a:p>
          <a:p>
            <a:r>
              <a:rPr lang="ru-RU" dirty="0">
                <a:solidFill>
                  <a:srgbClr val="00B050"/>
                </a:solidFill>
              </a:rPr>
              <a:t>6</a:t>
            </a:r>
          </a:p>
          <a:p>
            <a:r>
              <a:rPr lang="ru-RU" dirty="0">
                <a:solidFill>
                  <a:srgbClr val="00B050"/>
                </a:solidFill>
              </a:rPr>
              <a:t>12</a:t>
            </a:r>
          </a:p>
          <a:p>
            <a:r>
              <a:rPr lang="ru-RU" dirty="0">
                <a:solidFill>
                  <a:srgbClr val="00B050"/>
                </a:solidFill>
              </a:rPr>
              <a:t>13</a:t>
            </a:r>
          </a:p>
          <a:p>
            <a:r>
              <a:rPr lang="ru-RU" dirty="0">
                <a:solidFill>
                  <a:srgbClr val="00B050"/>
                </a:solidFill>
              </a:rPr>
              <a:t>33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ПРАВИЛЬНЫЙ ОТВЕТ: </a:t>
            </a:r>
            <a:r>
              <a:rPr lang="ru-RU" dirty="0">
                <a:solidFill>
                  <a:srgbClr val="FF0000"/>
                </a:solidFill>
              </a:rPr>
              <a:t>13 </a:t>
            </a:r>
          </a:p>
          <a:p>
            <a:r>
              <a:rPr lang="ru-RU" b="1" dirty="0"/>
              <a:t>ПОЯСНЕНИЕ: </a:t>
            </a:r>
            <a:r>
              <a:rPr lang="ru-RU" dirty="0"/>
              <a:t>Число тринадцать, предположительно, стало считаться несчастливым из-за библейского сказания о Тайной Вечери, где присутствовало именно тринадцать человек. Причем тринадцатым был Иуда Искариот.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Bookman Old Style" pitchFamily="18" charset="0"/>
              </a:rPr>
              <a:t>Вопрос 14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Одна знакомая дама просила Эйнштейна позвонить ей, но предупредила, что номер ее телефона очень сложно запомнить. Но Эйнштейн запомнил как «две дюжины и 19 в квадрате». Какой номер телефона был у дамы.</a:t>
            </a:r>
          </a:p>
          <a:p>
            <a:r>
              <a:rPr lang="ru-RU" b="1" dirty="0"/>
              <a:t>ВАРИАНТЫ ОТВЕТОВ:</a:t>
            </a:r>
            <a:r>
              <a:rPr lang="ru-RU" dirty="0"/>
              <a:t> </a:t>
            </a:r>
          </a:p>
          <a:p>
            <a:r>
              <a:rPr lang="ru-RU" dirty="0">
                <a:solidFill>
                  <a:srgbClr val="00B050"/>
                </a:solidFill>
              </a:rPr>
              <a:t>13-13-361</a:t>
            </a:r>
          </a:p>
          <a:p>
            <a:r>
              <a:rPr lang="ru-RU" dirty="0">
                <a:solidFill>
                  <a:srgbClr val="00B050"/>
                </a:solidFill>
              </a:rPr>
              <a:t>24-361</a:t>
            </a:r>
          </a:p>
          <a:p>
            <a:r>
              <a:rPr lang="ru-RU" dirty="0">
                <a:solidFill>
                  <a:srgbClr val="00B050"/>
                </a:solidFill>
              </a:rPr>
              <a:t>10-10-324</a:t>
            </a:r>
          </a:p>
          <a:p>
            <a:r>
              <a:rPr lang="ru-RU" dirty="0">
                <a:solidFill>
                  <a:srgbClr val="00B050"/>
                </a:solidFill>
              </a:rPr>
              <a:t>100-324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ПРАВИЛЬНЫЙ ОТВЕТ: </a:t>
            </a:r>
            <a:r>
              <a:rPr lang="ru-RU" dirty="0" smtClean="0">
                <a:solidFill>
                  <a:srgbClr val="FF0000"/>
                </a:solidFill>
              </a:rPr>
              <a:t>24-361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pPr>
              <a:buNone/>
            </a:pPr>
            <a:r>
              <a:rPr lang="ru-RU" dirty="0"/>
              <a:t> </a:t>
            </a:r>
            <a:r>
              <a:rPr lang="ru-RU" b="1" dirty="0" smtClean="0"/>
              <a:t>ПОЯСНЕНИЕ</a:t>
            </a:r>
            <a:r>
              <a:rPr lang="ru-RU" b="1" dirty="0"/>
              <a:t>: </a:t>
            </a:r>
            <a:r>
              <a:rPr lang="ru-RU" dirty="0"/>
              <a:t>Одна знакомая дама просила Эйнштейна позвонить ей, но предупредила, что номер ее телефона очень сложно запомнить: — 24-361. Запомнили? Повторите! Удивленный Эйнштейн ответил: — Конечно, запомнил! Две дюжины и 19 в квадрате.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ПРАВИЛЬНЫЙ ОТВЕТ: </a:t>
            </a:r>
            <a:r>
              <a:rPr lang="ru-RU" sz="3600" dirty="0">
                <a:solidFill>
                  <a:srgbClr val="FF0000"/>
                </a:solidFill>
              </a:rPr>
              <a:t>Софья Ковалевская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/>
              <a:t>ПОЯСНЕНИЕ: </a:t>
            </a:r>
            <a:r>
              <a:rPr lang="ru-RU" dirty="0"/>
              <a:t>Так как отец Софьи был категорически против, она вышла замуж за молодого учёного Владимира Ковалевского. Хотя в итоге их брак стал фактическим, и у них родилась дочь.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6" name="Picture 2" descr="http://im2-tub-ru.yandex.net/i?id=f8599f9cc41826258c54e0792a9be2dc-08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746949"/>
            <a:ext cx="3214710" cy="43836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Bookman Old Style" pitchFamily="18" charset="0"/>
              </a:rPr>
              <a:t>Вопрос 2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/>
              <a:t>Английский математик </a:t>
            </a:r>
            <a:r>
              <a:rPr lang="ru-RU" dirty="0" err="1"/>
              <a:t>Абрахам</a:t>
            </a:r>
            <a:r>
              <a:rPr lang="ru-RU" dirty="0"/>
              <a:t> де Муавр в престарелом возрасте однажды обнаружил, что продолжительность его сна растёт на 15 минут в день. С помощью каких подсчетов он определил дату своей смерти?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ВАРИАНТЫ ОТВЕТОВ:</a:t>
            </a:r>
            <a:r>
              <a:rPr lang="ru-RU" dirty="0"/>
              <a:t> </a:t>
            </a:r>
          </a:p>
          <a:p>
            <a:r>
              <a:rPr lang="ru-RU" dirty="0">
                <a:solidFill>
                  <a:srgbClr val="00B050"/>
                </a:solidFill>
              </a:rPr>
              <a:t>Геометрическая прогрессия</a:t>
            </a:r>
          </a:p>
          <a:p>
            <a:r>
              <a:rPr lang="ru-RU" dirty="0">
                <a:solidFill>
                  <a:srgbClr val="00B050"/>
                </a:solidFill>
              </a:rPr>
              <a:t>Закономерность случайных явлений</a:t>
            </a:r>
          </a:p>
          <a:p>
            <a:r>
              <a:rPr lang="ru-RU" dirty="0">
                <a:solidFill>
                  <a:srgbClr val="00B050"/>
                </a:solidFill>
              </a:rPr>
              <a:t>Закон больших чисел</a:t>
            </a:r>
          </a:p>
          <a:p>
            <a:r>
              <a:rPr lang="ru-RU" dirty="0">
                <a:solidFill>
                  <a:srgbClr val="00B050"/>
                </a:solidFill>
              </a:rPr>
              <a:t>Арифметическая прогрессия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ПРАВИЛЬНЫЙ ОТВЕТ: </a:t>
            </a:r>
            <a:r>
              <a:rPr lang="ru-RU" dirty="0">
                <a:solidFill>
                  <a:srgbClr val="FF0000"/>
                </a:solidFill>
              </a:rPr>
              <a:t>Арифметическая прогрессия</a:t>
            </a:r>
          </a:p>
          <a:p>
            <a:r>
              <a:rPr lang="ru-RU" b="1" dirty="0"/>
              <a:t>ПОЯСНЕНИЕ: </a:t>
            </a:r>
            <a:r>
              <a:rPr lang="ru-RU" dirty="0"/>
              <a:t>Составив арифметическую прогрессию, он определил дату продолжительности своего сна, когда она достигла бы 24 часов — 27 ноября 1754 года. В этот день он и умер.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ru-RU"/>
          </a:p>
        </p:txBody>
      </p:sp>
      <p:pic>
        <p:nvPicPr>
          <p:cNvPr id="34818" name="Picture 2" descr="http://im0-tub-ru.yandex.net/i?id=d90babce15e4040d49b5d7d4c8678dcd-85-144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643050"/>
            <a:ext cx="4465776" cy="25241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Bookman Old Style" pitchFamily="18" charset="0"/>
              </a:rPr>
              <a:t>Вопрос 3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4038600" cy="462598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Один из способов проверки подлинности: нужно заменить букву в серийном номере на её порядковый номер в латинском алфавите, сложить это число с остальными цифрами, затем складывать цифры результата, пока не получим одну цифру. Если эта цифра — 8, то вещь подлинная. Какая это вещь?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ВАРИАНТЫ ОТВЕТОВ:</a:t>
            </a:r>
            <a:r>
              <a:rPr lang="ru-RU" dirty="0"/>
              <a:t> </a:t>
            </a:r>
          </a:p>
          <a:p>
            <a:r>
              <a:rPr lang="ru-RU" dirty="0">
                <a:solidFill>
                  <a:srgbClr val="00B050"/>
                </a:solidFill>
              </a:rPr>
              <a:t>Свидетельство о рождении</a:t>
            </a:r>
          </a:p>
          <a:p>
            <a:r>
              <a:rPr lang="ru-RU" dirty="0">
                <a:solidFill>
                  <a:srgbClr val="00B050"/>
                </a:solidFill>
              </a:rPr>
              <a:t>Билет на самолет</a:t>
            </a:r>
          </a:p>
          <a:p>
            <a:r>
              <a:rPr lang="ru-RU" dirty="0">
                <a:solidFill>
                  <a:srgbClr val="00B050"/>
                </a:solidFill>
              </a:rPr>
              <a:t>Купюра евро</a:t>
            </a:r>
          </a:p>
          <a:p>
            <a:r>
              <a:rPr lang="ru-RU" dirty="0">
                <a:solidFill>
                  <a:srgbClr val="00B050"/>
                </a:solidFill>
              </a:rPr>
              <a:t>Ценные бумаги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85728"/>
            <a:ext cx="4038600" cy="584043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ПРАВИЛЬНЫЙ ОТВЕТ: </a:t>
            </a:r>
            <a:r>
              <a:rPr lang="ru-RU" dirty="0">
                <a:solidFill>
                  <a:srgbClr val="FF0000"/>
                </a:solidFill>
              </a:rPr>
              <a:t>Купюра евро</a:t>
            </a:r>
          </a:p>
          <a:p>
            <a:r>
              <a:rPr lang="ru-RU" b="1" dirty="0"/>
              <a:t>ПОЯСНЕНИЕ: </a:t>
            </a:r>
            <a:r>
              <a:rPr lang="ru-RU" dirty="0"/>
              <a:t>Подлинность купюры евро можно проверить по её серийному номеру, состоящему из буквы и одиннадцати цифр. Ещё один способ проверки заключается в подобном складывании цифр, но без буквы. Результат из одной буквы и цифры должен соответствовать определённой стране, так как евро печатают в разных странах. Например, для Германии это X2.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ru-RU"/>
          </a:p>
        </p:txBody>
      </p:sp>
      <p:pic>
        <p:nvPicPr>
          <p:cNvPr id="32770" name="Picture 2" descr="Молдова нуждается в проведении реформ для облегчения бизнес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1134" y="3214686"/>
            <a:ext cx="4218543" cy="28193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Bookman Old Style" pitchFamily="18" charset="0"/>
              </a:rPr>
              <a:t>Вопрос 4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Эта геометрическая фигура, образованная пересечением трёх равных кругов радиуса </a:t>
            </a:r>
            <a:r>
              <a:rPr lang="ru-RU" dirty="0" err="1"/>
              <a:t>a</a:t>
            </a:r>
            <a:r>
              <a:rPr lang="ru-RU" dirty="0"/>
              <a:t> с центрами в вершинах равностороннего треугольника со стороной </a:t>
            </a:r>
            <a:r>
              <a:rPr lang="ru-RU" dirty="0" err="1"/>
              <a:t>a</a:t>
            </a:r>
            <a:r>
              <a:rPr lang="ru-RU" dirty="0"/>
              <a:t>. На основе какой геометрической фигуры взято такое сверло, чтобы получать квадратные отверстия.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ВАРИАНТЫ ОТВЕТОВ:</a:t>
            </a:r>
            <a:r>
              <a:rPr lang="ru-RU" dirty="0"/>
              <a:t> </a:t>
            </a:r>
          </a:p>
          <a:p>
            <a:r>
              <a:rPr lang="ru-RU" dirty="0">
                <a:solidFill>
                  <a:srgbClr val="00B050"/>
                </a:solidFill>
              </a:rPr>
              <a:t>Треугольник </a:t>
            </a:r>
            <a:r>
              <a:rPr lang="ru-RU" dirty="0" err="1">
                <a:solidFill>
                  <a:srgbClr val="00B050"/>
                </a:solidFill>
              </a:rPr>
              <a:t>Рёло</a:t>
            </a:r>
            <a:endParaRPr lang="ru-RU" dirty="0">
              <a:solidFill>
                <a:srgbClr val="00B050"/>
              </a:solidFill>
            </a:endParaRPr>
          </a:p>
          <a:p>
            <a:r>
              <a:rPr lang="ru-RU" dirty="0">
                <a:solidFill>
                  <a:srgbClr val="00B050"/>
                </a:solidFill>
              </a:rPr>
              <a:t>Египетский треугольник</a:t>
            </a:r>
          </a:p>
          <a:p>
            <a:r>
              <a:rPr lang="ru-RU" dirty="0">
                <a:solidFill>
                  <a:srgbClr val="00B050"/>
                </a:solidFill>
              </a:rPr>
              <a:t>Шестигранник </a:t>
            </a:r>
          </a:p>
          <a:p>
            <a:r>
              <a:rPr lang="ru-RU" dirty="0">
                <a:solidFill>
                  <a:srgbClr val="00B050"/>
                </a:solidFill>
              </a:rPr>
              <a:t>Восьмигранник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ПРАВИЛЬНЫЙ ОТВЕТ: </a:t>
            </a:r>
            <a:r>
              <a:rPr lang="ru-RU" dirty="0">
                <a:solidFill>
                  <a:srgbClr val="FF0000"/>
                </a:solidFill>
              </a:rPr>
              <a:t>Треугольник </a:t>
            </a:r>
            <a:r>
              <a:rPr lang="ru-RU" dirty="0" err="1">
                <a:solidFill>
                  <a:srgbClr val="FF0000"/>
                </a:solidFill>
              </a:rPr>
              <a:t>Рёло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dirty="0"/>
              <a:t>ПОЯСНЕНИЕ: </a:t>
            </a:r>
            <a:r>
              <a:rPr lang="ru-RU" dirty="0"/>
              <a:t>Сверло, сделанное на основе треугольника </a:t>
            </a:r>
            <a:r>
              <a:rPr lang="ru-RU" dirty="0" err="1"/>
              <a:t>Рёло</a:t>
            </a:r>
            <a:r>
              <a:rPr lang="ru-RU" dirty="0"/>
              <a:t>, позволяет сверлить квадратные отверстия (с неточностью в 2%).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Треугольник Рёло QuickiWi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357298"/>
            <a:ext cx="2095500" cy="2009776"/>
          </a:xfrm>
          <a:prstGeom prst="rect">
            <a:avLst/>
          </a:prstGeom>
          <a:noFill/>
        </p:spPr>
      </p:pic>
      <p:pic>
        <p:nvPicPr>
          <p:cNvPr id="21508" name="Picture 4" descr="http://im0-tub-ru.yandex.net/i?id=d90cbf4e0ed4dedabdd43e57ca6ebc5f-129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214686"/>
            <a:ext cx="2857520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1033</Words>
  <Application>Microsoft Office PowerPoint</Application>
  <PresentationFormat>Экран (4:3)</PresentationFormat>
  <Paragraphs>140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Викторина ИНТЕРЕСНОЕ О МАТЕМАТИКЕ И МАТЕМАТИКАХ</vt:lpstr>
      <vt:lpstr>Вопрос 1</vt:lpstr>
      <vt:lpstr>ПРАВИЛЬНЫЙ ОТВЕТ: Софья Ковалевская </vt:lpstr>
      <vt:lpstr>Вопрос 2</vt:lpstr>
      <vt:lpstr>Слайд 5</vt:lpstr>
      <vt:lpstr>Вопрос 3</vt:lpstr>
      <vt:lpstr>Слайд 7</vt:lpstr>
      <vt:lpstr>Вопрос 4</vt:lpstr>
      <vt:lpstr>Слайд 9</vt:lpstr>
      <vt:lpstr>Вопрос 5</vt:lpstr>
      <vt:lpstr>Слайд 11</vt:lpstr>
      <vt:lpstr>Вопрос 6</vt:lpstr>
      <vt:lpstr>Слайд 13</vt:lpstr>
      <vt:lpstr>Вопрос 7</vt:lpstr>
      <vt:lpstr>Слайд 15</vt:lpstr>
      <vt:lpstr>Вопрос 8</vt:lpstr>
      <vt:lpstr>Слайд 17</vt:lpstr>
      <vt:lpstr>Вопрос 9</vt:lpstr>
      <vt:lpstr>Слайд 19</vt:lpstr>
      <vt:lpstr>Вопрос 10</vt:lpstr>
      <vt:lpstr>Слайд 21</vt:lpstr>
      <vt:lpstr>Вопрос 11</vt:lpstr>
      <vt:lpstr>Слайд 23</vt:lpstr>
      <vt:lpstr>Вопрос 12</vt:lpstr>
      <vt:lpstr>Слайд 25</vt:lpstr>
      <vt:lpstr>Вопрос 13</vt:lpstr>
      <vt:lpstr>Слайд 27</vt:lpstr>
      <vt:lpstr>Вопрос 14</vt:lpstr>
      <vt:lpstr>ПРАВИЛЬНЫЙ ОТВЕТ: 24-361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ИНТЕРЕСНОЕ О МАТЕМАТИКЕ И МАТЕМАТИКАХ</dc:title>
  <dc:creator>Антон</dc:creator>
  <cp:lastModifiedBy>Антон</cp:lastModifiedBy>
  <cp:revision>32</cp:revision>
  <dcterms:created xsi:type="dcterms:W3CDTF">2014-10-24T16:34:09Z</dcterms:created>
  <dcterms:modified xsi:type="dcterms:W3CDTF">2015-01-09T08:18:25Z</dcterms:modified>
</cp:coreProperties>
</file>