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73" r:id="rId4"/>
    <p:sldId id="272" r:id="rId5"/>
    <p:sldId id="257" r:id="rId6"/>
    <p:sldId id="274" r:id="rId7"/>
    <p:sldId id="275" r:id="rId8"/>
    <p:sldId id="258" r:id="rId9"/>
    <p:sldId id="259" r:id="rId10"/>
    <p:sldId id="276" r:id="rId11"/>
    <p:sldId id="261" r:id="rId12"/>
    <p:sldId id="277" r:id="rId13"/>
    <p:sldId id="263" r:id="rId14"/>
    <p:sldId id="278" r:id="rId15"/>
    <p:sldId id="279" r:id="rId16"/>
    <p:sldId id="280" r:id="rId17"/>
  </p:sldIdLst>
  <p:sldSz cx="6858000" cy="9144000" type="screen4x3"/>
  <p:notesSz cx="6858000" cy="9945688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E080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5" autoAdjust="0"/>
    <p:restoredTop sz="94349" autoAdjust="0"/>
  </p:normalViewPr>
  <p:slideViewPr>
    <p:cSldViewPr>
      <p:cViewPr varScale="1">
        <p:scale>
          <a:sx n="77" d="100"/>
          <a:sy n="77" d="100"/>
        </p:scale>
        <p:origin x="-1440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04B6-F82F-4195-AD9C-D996E0356BE8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45BC-3711-45FC-826E-8F2E889236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484448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04B6-F82F-4195-AD9C-D996E0356BE8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45BC-3711-45FC-826E-8F2E889236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229766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04B6-F82F-4195-AD9C-D996E0356BE8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45BC-3711-45FC-826E-8F2E889236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384924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04B6-F82F-4195-AD9C-D996E0356BE8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45BC-3711-45FC-826E-8F2E889236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706651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04B6-F82F-4195-AD9C-D996E0356BE8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45BC-3711-45FC-826E-8F2E889236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329656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04B6-F82F-4195-AD9C-D996E0356BE8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45BC-3711-45FC-826E-8F2E889236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671342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04B6-F82F-4195-AD9C-D996E0356BE8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45BC-3711-45FC-826E-8F2E889236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719262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04B6-F82F-4195-AD9C-D996E0356BE8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45BC-3711-45FC-826E-8F2E889236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688769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04B6-F82F-4195-AD9C-D996E0356BE8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45BC-3711-45FC-826E-8F2E889236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777925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04B6-F82F-4195-AD9C-D996E0356BE8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45BC-3711-45FC-826E-8F2E889236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658438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04B6-F82F-4195-AD9C-D996E0356BE8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45BC-3711-45FC-826E-8F2E889236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244116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04B6-F82F-4195-AD9C-D996E0356BE8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A45BC-3711-45FC-826E-8F2E889236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372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school230@gmail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28670" y="6429388"/>
            <a:ext cx="2193132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выполнили: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Звонарёв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Артём и </a:t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Фомин Вадим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3929066" y="6286512"/>
            <a:ext cx="2436019" cy="16004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Руководитель:</a:t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Новаков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Сергей Александрович</a:t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" y="6096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071538"/>
            <a:ext cx="6858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sz="14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Лестница для кухни</a:t>
            </a:r>
            <a:b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5828718"/>
            <a:ext cx="68580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Санкт-Петербург</a:t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2012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- 2013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6858000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Государственное бюджетное общеобразовательное учреждение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средняя общеобразовательная  школа № 230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с углубленным изучением химии и биологии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Фрунзенского   района  Санкт-Петербурга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192238. г. Санкт-Петербург.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ул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.Пражская д.25.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телефон-факс  269-89-02. тел. 417-30-46, 417-30-48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e-mail: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school230@gmail.com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сайт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school230.ru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_________________________________________________________________________________________________________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:\DCIM\104CANON\IMG_13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384138" y="2616334"/>
            <a:ext cx="4357727" cy="32683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352043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66" y="285720"/>
            <a:ext cx="6500834" cy="52149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4) Соединение деталей. Фигурная боковая стойка и вертикальная стойка( балясина) соединены шипом и проушиной. Проушину изготовили на долбежном приспособлении комбинированного станка сверлом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16мм. Нижняя часть стойки соединена мебельной стяжкой 7х70мм.</a:t>
            </a:r>
          </a:p>
        </p:txBody>
      </p:sp>
      <p:pic>
        <p:nvPicPr>
          <p:cNvPr id="3076" name="Picture 4" descr="G:\IMG_1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86" y="6143636"/>
            <a:ext cx="3242595" cy="2432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5" name="Picture 3" descr="G:\IMG_13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94" y="4286248"/>
            <a:ext cx="2857429" cy="21431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04" y="285720"/>
            <a:ext cx="6429396" cy="371477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) Предварительная сборка осуществлялась без клея. В результате сборки мы определили окончательные размеры металлической шпильки и трубы. В конструкцию внесли дополнения в виде шайб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25мм. Уточнили окончательную конфигурацию ступенек и их размер, проверили угол наклона стоек.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IMG_13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02" y="4357686"/>
            <a:ext cx="3464750" cy="4619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352043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IMG_1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44" y="4357686"/>
            <a:ext cx="3357586" cy="447663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42" y="214282"/>
            <a:ext cx="6357958" cy="7072362"/>
          </a:xfrm>
        </p:spPr>
        <p:txBody>
          <a:bodyPr/>
          <a:lstStyle/>
          <a:p>
            <a:pPr marL="514350" indent="-514350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6) 1.Тонирование  деталей осуществлялось с помощью спиртовой морилки «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Анлес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 цвета «орех» кистью. Время высыхания ≈3 часа. Двухразовое покрытие.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2.Отделка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а)грунтовка осуществлялась лаком НЦ-218, растворителем «В-646»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б)2-е и 3-е покрытие осуществлялось лаком ПФ-231 ( глянцевый, алкидный, водостойкий) и растворителем (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уайт-спиритом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307637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Смета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затрат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75009422"/>
              </p:ext>
            </p:extLst>
          </p:nvPr>
        </p:nvGraphicFramePr>
        <p:xfrm>
          <a:off x="785794" y="1428728"/>
          <a:ext cx="5429288" cy="6461206"/>
        </p:xfrm>
        <a:graphic>
          <a:graphicData uri="http://schemas.openxmlformats.org/drawingml/2006/table">
            <a:tbl>
              <a:tblPr firstRow="1" firstCol="1" bandRow="1"/>
              <a:tblGrid>
                <a:gridCol w="2357454"/>
                <a:gridCol w="1285884"/>
                <a:gridCol w="1785950"/>
              </a:tblGrid>
              <a:tr h="822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700" b="1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</a:t>
                      </a:r>
                      <a:endParaRPr lang="ru-RU" sz="13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700" b="1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Кол-во, шт.</a:t>
                      </a:r>
                      <a:endParaRPr lang="ru-RU" sz="13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700" b="1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Стоимость, руб.</a:t>
                      </a:r>
                      <a:endParaRPr lang="ru-RU" sz="1300" b="1" i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4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700" b="1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Брус (800х55х55)</a:t>
                      </a:r>
                      <a:endParaRPr lang="ru-RU" sz="13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700" b="1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3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700" b="1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140</a:t>
                      </a:r>
                      <a:endParaRPr lang="ru-RU" sz="1300" b="1" i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700" b="1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Ступеньки</a:t>
                      </a:r>
                      <a:endParaRPr lang="ru-RU" sz="13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700" b="1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300" b="1" i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700" b="1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300" b="1" i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700" b="1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Обрез доски</a:t>
                      </a:r>
                      <a:endParaRPr lang="ru-RU" sz="13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700" b="1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3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700" b="1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300" b="1" i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700" b="1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Труба</a:t>
                      </a:r>
                      <a:endParaRPr lang="ru-RU" sz="1300" b="1" i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700" b="1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3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700" b="1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300" b="1" i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700" b="1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Шпильки</a:t>
                      </a:r>
                      <a:endParaRPr lang="ru-RU" sz="1300" b="1" i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700" b="1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3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700" b="1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300" b="1" i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700" b="1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Стяжки</a:t>
                      </a:r>
                      <a:endParaRPr lang="ru-RU" sz="1300" b="1" i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700" b="1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3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700" b="1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300" b="1" i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700" b="1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Морилка</a:t>
                      </a:r>
                      <a:endParaRPr lang="ru-RU" sz="13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700" b="1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3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700" b="1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ru-RU" sz="1300" b="1" i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700" b="1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Лак</a:t>
                      </a:r>
                      <a:endParaRPr lang="ru-RU" sz="13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700" b="1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300" b="1" i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700" b="1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</a:t>
                      </a:r>
                      <a:endParaRPr lang="ru-RU" sz="1300" b="1" i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3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700" b="1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</a:t>
                      </a:r>
                      <a:endParaRPr lang="ru-RU" sz="13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700" b="1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  <a:endParaRPr lang="ru-RU" sz="1300" b="1" i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700" b="1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380</a:t>
                      </a:r>
                      <a:endParaRPr lang="ru-RU" sz="13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352043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42872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</a:t>
            </a:r>
            <a:r>
              <a:rPr lang="ru-RU" dirty="0" smtClean="0">
                <a:solidFill>
                  <a:srgbClr val="FFC000"/>
                </a:solidFill>
              </a:rPr>
              <a:t>е</a:t>
            </a:r>
            <a:r>
              <a:rPr lang="ru-RU" dirty="0" smtClean="0">
                <a:solidFill>
                  <a:srgbClr val="FFFF00"/>
                </a:solidFill>
              </a:rPr>
              <a:t>к</a:t>
            </a:r>
            <a:r>
              <a:rPr lang="ru-RU" dirty="0" smtClean="0">
                <a:solidFill>
                  <a:srgbClr val="00B050"/>
                </a:solidFill>
              </a:rPr>
              <a:t>л</a:t>
            </a:r>
            <a:r>
              <a:rPr lang="ru-RU" dirty="0" smtClean="0">
                <a:solidFill>
                  <a:srgbClr val="00B0F0"/>
                </a:solidFill>
              </a:rPr>
              <a:t>а</a:t>
            </a:r>
            <a:r>
              <a:rPr lang="ru-RU" dirty="0" smtClean="0">
                <a:solidFill>
                  <a:srgbClr val="0070C0"/>
                </a:solidFill>
              </a:rPr>
              <a:t>м</a:t>
            </a:r>
            <a:r>
              <a:rPr lang="ru-RU" dirty="0" smtClean="0">
                <a:solidFill>
                  <a:srgbClr val="7030A0"/>
                </a:solidFill>
              </a:rPr>
              <a:t>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94" y="1142977"/>
            <a:ext cx="5729306" cy="4857784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solidFill>
                  <a:srgbClr val="FE0802"/>
                </a:solidFill>
              </a:rPr>
              <a:t>Вам надоело бить посуду?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Собирать макароны на лету?</a:t>
            </a:r>
          </a:p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Убирать крупу пылесосом?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Каждые выходные заново </a:t>
            </a:r>
            <a:r>
              <a:rPr lang="ru-RU" dirty="0" smtClean="0">
                <a:solidFill>
                  <a:srgbClr val="00B0F0"/>
                </a:solidFill>
              </a:rPr>
              <a:t>склеивать свои чашки?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Тогда мы предлагаем Вам нашу конструкцию лесенки </a:t>
            </a:r>
            <a:r>
              <a:rPr lang="ru-RU" dirty="0" smtClean="0">
                <a:solidFill>
                  <a:srgbClr val="7030A0"/>
                </a:solidFill>
              </a:rPr>
              <a:t>за определённое вознаграждение.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146" name="Picture 2" descr="http://im6-tub-ru.yandex.net/i?id=439141013-4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36" y="6000760"/>
            <a:ext cx="2286016" cy="1530814"/>
          </a:xfrm>
          <a:prstGeom prst="rect">
            <a:avLst/>
          </a:prstGeom>
          <a:noFill/>
        </p:spPr>
      </p:pic>
      <p:pic>
        <p:nvPicPr>
          <p:cNvPr id="6148" name="Picture 4" descr="http://f-stone.ru/catalog/1.sugetno-tematicheskaya_kartina/1.3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8" y="5072066"/>
            <a:ext cx="2422564" cy="320711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66" y="0"/>
            <a:ext cx="6500834" cy="1890184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Оглавление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80" y="1857356"/>
            <a:ext cx="6286520" cy="63108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Проблемная ситуация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Варианты решения проблемной ситуации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Требования к изделию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Выбор оптимального варианта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Технология, инструменты, оборудование.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Техническая документация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Смета затрат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Литература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Реклама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8" y="3428992"/>
            <a:ext cx="6215082" cy="152400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Чертежи деталей, схема сборки.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42" y="1"/>
            <a:ext cx="6357958" cy="1499659"/>
          </a:xfrm>
        </p:spPr>
        <p:txBody>
          <a:bodyPr/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Проблемная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ситуация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80" y="1211627"/>
            <a:ext cx="6286520" cy="2574555"/>
          </a:xfrm>
        </p:spPr>
        <p:txBody>
          <a:bodyPr>
            <a:noAutofit/>
          </a:bodyPr>
          <a:lstStyle/>
          <a:p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Моя сестра со своим мужем недавно сделали ремонт на кухне, и некоторые новые полки находятся слишком высоко, и до них трудно достать. Я решил предложить своему другу и однокласснику Вадиму сделать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сестры небольшую 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лесенку, чтобы не вставать на табуретку, которая к тому же не удобная и не устойчивая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1050" dirty="0" smtClean="0">
              <a:solidFill>
                <a:schemeClr val="tx1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4" name="Рисунок 3" descr="IMG_13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46" y="4429124"/>
            <a:ext cx="2286016" cy="37147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 descr="IMG_13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52" y="4429124"/>
            <a:ext cx="2268158" cy="37147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116502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071538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80" y="1285852"/>
            <a:ext cx="6072230" cy="80724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Стало ясно, что нужно изготовить или приобрести лесенку, но для приобретения лестницы нужно деньги, которых у меня в данный момент не было.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Для изготовления лесенки необходимо изучить конструкцию лестницы и подобрать необходимый материал для её изготовления.</a:t>
            </a:r>
          </a:p>
          <a:p>
            <a:pPr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Дальше я пошел путем изучения различных конструкций лестниц.</a:t>
            </a:r>
          </a:p>
          <a:p>
            <a:pPr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Для этого я посетил магазины: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IKEA,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МаксиДоМ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OBI,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Строитель, Метрика.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66" y="0"/>
            <a:ext cx="6500834" cy="1890184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Варианты решения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проблемной ситуации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13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29851" y="4585595"/>
            <a:ext cx="2428893" cy="15444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 descr="IMG_13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610994" y="2032686"/>
            <a:ext cx="2475936" cy="15537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 descr="IMG_13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70" y="6786578"/>
            <a:ext cx="2071702" cy="2029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28604" y="1500166"/>
            <a:ext cx="4572032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магазинах, которые я посетил, много различных вариантов:</a:t>
            </a: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Алюминиевые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стремянки</a:t>
            </a:r>
          </a:p>
          <a:p>
            <a:pPr marL="457200" indent="-45720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+ лёгкие</a:t>
            </a:r>
          </a:p>
          <a:p>
            <a:pPr marL="457200" indent="-45720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- неустойчивые, скользят на полу или</a:t>
            </a:r>
          </a:p>
          <a:p>
            <a:pPr marL="457200" indent="-45720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царапают пол, легко гнуться(тонкий</a:t>
            </a:r>
          </a:p>
          <a:p>
            <a:pPr marL="457200" indent="-45720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металл)</a:t>
            </a:r>
          </a:p>
          <a:p>
            <a:pPr marL="457200" indent="-457200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Стальные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стремянки</a:t>
            </a:r>
          </a:p>
          <a:p>
            <a:pPr marL="457200" indent="-45720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+ устойчивая, крепкая</a:t>
            </a:r>
          </a:p>
          <a:p>
            <a:pPr marL="457200" indent="-45720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 тяжёлая, сварная конструкция, не</a:t>
            </a:r>
          </a:p>
          <a:p>
            <a:pPr marL="457200" indent="-45720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подходит по дизайну кухни</a:t>
            </a:r>
          </a:p>
          <a:p>
            <a:pPr marL="457200" indent="-457200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 Пластмассовые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стремянки</a:t>
            </a:r>
          </a:p>
          <a:p>
            <a:pPr marL="457200" indent="-45720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+ дешёвая</a:t>
            </a:r>
          </a:p>
          <a:p>
            <a:pPr marL="457200" indent="-45720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 могут сломаться в любой момент</a:t>
            </a:r>
          </a:p>
          <a:p>
            <a:pPr marL="457200" indent="-457200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Деревянные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стремянки</a:t>
            </a:r>
          </a:p>
          <a:p>
            <a:pPr marL="457200" indent="-45720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+  устойчивые, крепкие, </a:t>
            </a:r>
          </a:p>
          <a:p>
            <a:pPr marL="457200" indent="-45720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долговечные, просты в </a:t>
            </a:r>
          </a:p>
          <a:p>
            <a:pPr marL="457200" indent="-45720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использовании</a:t>
            </a:r>
          </a:p>
          <a:p>
            <a:pPr marL="457200" indent="-45720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 дорогие, трудно найти нужный</a:t>
            </a:r>
          </a:p>
          <a:p>
            <a:pPr marL="457200" indent="-45720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вариант цвета и размеров</a:t>
            </a:r>
          </a:p>
          <a:p>
            <a:pPr marL="457200" indent="-457200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69168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Варианты деревянных стремянок в магазинах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:\IMG_136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4223" y="1610299"/>
            <a:ext cx="3381399" cy="30182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Рисунок 4" descr="E:\IMG_136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73032" y="4042150"/>
            <a:ext cx="4214841" cy="2702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6" name="Picture 2" descr="G:\IMG_13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32" y="5286380"/>
            <a:ext cx="2861973" cy="3664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Стрелка влево 6"/>
          <p:cNvSpPr/>
          <p:nvPr/>
        </p:nvSpPr>
        <p:spPr>
          <a:xfrm>
            <a:off x="3857628" y="1714480"/>
            <a:ext cx="2286016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72008" y="185735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1899 руб.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Двойная стрелка влево/вверх 7"/>
          <p:cNvSpPr/>
          <p:nvPr/>
        </p:nvSpPr>
        <p:spPr>
          <a:xfrm>
            <a:off x="3786190" y="7572396"/>
            <a:ext cx="2143140" cy="1285884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429132" y="835821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1499 руб.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4759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35729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Требования к изделию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66" y="1357290"/>
            <a:ext cx="6500834" cy="778671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Влагостойкость.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Ступени выполнены из столешницы, остальные деревянные части были покрыты водонепроницаемым лаком, что соответствует требованию к изделию.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Прочность.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 должен быть недорогим, но прочным. Мы остановили свой выбор на хвойных породах(ель, сосна), а также использовали берёзовую фанеру(24мм). Для обеспечения прочного соединения мы использовали шиповое соединение и соединение на мебельных стяжках.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Устойчивость.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Максимальная высота лестницы составляет 832мм. Ширина – 500х420мм. Можно утверждать, что она не упадет, т.к. пропорция высоты к ширине соответствует «золотому сечению». Угол наклона 10-12 градусов.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Дизайн.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Лестница прекрасно вписывается в интерьер. Использовалась морилка цвета «орех».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400" b="1" i="1" dirty="0" err="1" smtClean="0">
                <a:latin typeface="Times New Roman" pitchFamily="18" charset="0"/>
                <a:cs typeface="Times New Roman" pitchFamily="18" charset="0"/>
              </a:rPr>
              <a:t>Экологичность</a:t>
            </a: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Вся работа выполнена из экологически чистых материалов.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Ценовой фактор.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нашем проекте были использованы материалы, оставшиеся от школьного ремонта(бруски, обрезки доски, шпильки М8, труба, стяжки).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66" y="1071538"/>
            <a:ext cx="6000792" cy="642942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1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 За основу нашей лестницы мы взяли картонную модель, на которой прикинули все размеры и конфигурации деталей. Детали стоек и ножек ориентировали на коллекцию мебели «Старая Англия».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6858000" cy="1307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Технология изготовления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G:\IMG_13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214731" y="5643525"/>
            <a:ext cx="3428990" cy="2571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:\IMG_139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16" y="4429124"/>
            <a:ext cx="3474049" cy="41049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57166" y="285720"/>
            <a:ext cx="650083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Изготовленный шаблон из ДСП(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оргалит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) перенесен на фанеру(24мм) и вырезан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электролобзиком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новом осцилляционном шпиндельном станке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Jet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отшлифовали фигурную кромку фанеры.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1352043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42" y="0"/>
            <a:ext cx="6357958" cy="2357422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3) Стойки лестницы. За основу взяты балясины( 800х55х55) и доработаны на новом токарном станке </a:t>
            </a:r>
            <a:r>
              <a:rPr lang="en-US" sz="3100" b="1" i="1" dirty="0" smtClean="0">
                <a:latin typeface="Times New Roman" pitchFamily="18" charset="0"/>
                <a:cs typeface="Times New Roman" pitchFamily="18" charset="0"/>
              </a:rPr>
              <a:t>Jet.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Отшлифованы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наждачной бумагой 120, 260.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G:\IMG_13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66" y="2357422"/>
            <a:ext cx="2786082" cy="3714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2" name="Picture 4" descr="G:\IMG_13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2" y="4143372"/>
            <a:ext cx="3018356" cy="40243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352043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KEY" val="BWJZLH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719</Words>
  <Application>Microsoft Office PowerPoint</Application>
  <PresentationFormat>Экран (4:3)</PresentationFormat>
  <Paragraphs>113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Проблемная ситуация</vt:lpstr>
      <vt:lpstr>Проблема</vt:lpstr>
      <vt:lpstr>Варианты решения проблемной ситуации</vt:lpstr>
      <vt:lpstr>Варианты деревянных стремянок в магазинах</vt:lpstr>
      <vt:lpstr>Требования к изделию</vt:lpstr>
      <vt:lpstr>Слайд 7</vt:lpstr>
      <vt:lpstr>Слайд 8</vt:lpstr>
      <vt:lpstr>3) Стойки лестницы. За основу взяты балясины( 800х55х55) и доработаны на новом токарном станке Jet. Отшлифованы наждачной бумагой 120, 260.</vt:lpstr>
      <vt:lpstr>Слайд 10</vt:lpstr>
      <vt:lpstr>5) Предварительная сборка осуществлялась без клея. В результате сборки мы определили окончательные размеры металлической шпильки и трубы. В конструкцию внесли дополнения в виде шайб Ø25мм. Уточнили окончательную конфигурацию ступенек и их размер, проверили угол наклона стоек.</vt:lpstr>
      <vt:lpstr>Слайд 12</vt:lpstr>
      <vt:lpstr>Смета затрат</vt:lpstr>
      <vt:lpstr>Реклама</vt:lpstr>
      <vt:lpstr>Оглавление</vt:lpstr>
      <vt:lpstr>Чертежи деталей, схема сборки.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Admin230</cp:lastModifiedBy>
  <cp:revision>46</cp:revision>
  <dcterms:created xsi:type="dcterms:W3CDTF">2012-12-06T19:05:01Z</dcterms:created>
  <dcterms:modified xsi:type="dcterms:W3CDTF">2012-12-15T13:05:29Z</dcterms:modified>
</cp:coreProperties>
</file>