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6" r:id="rId3"/>
    <p:sldId id="258" r:id="rId4"/>
    <p:sldId id="27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42" autoAdjust="0"/>
  </p:normalViewPr>
  <p:slideViewPr>
    <p:cSldViewPr>
      <p:cViewPr>
        <p:scale>
          <a:sx n="50" d="100"/>
          <a:sy n="50" d="100"/>
        </p:scale>
        <p:origin x="-1002"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CCD37-3E11-42D0-AC17-2466B16F3DB1}" type="datetimeFigureOut">
              <a:rPr lang="ru-RU" smtClean="0"/>
              <a:pPr/>
              <a:t>04.10.2014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0125A-9BC4-49AC-91F8-4CE25125B15B}"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20125A-9BC4-49AC-91F8-4CE25125B15B}"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EC0C76-A0DC-497E-AC65-B1AF59AD9D14}" type="datetimeFigureOut">
              <a:rPr lang="ru-RU" smtClean="0"/>
              <a:pPr/>
              <a:t>04.10.2014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4704C9-61DA-4A18-8137-4AE7195BAADA}"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EC0C76-A0DC-497E-AC65-B1AF59AD9D14}" type="datetimeFigureOut">
              <a:rPr lang="ru-RU" smtClean="0"/>
              <a:pPr/>
              <a:t>04.10.2014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4704C9-61DA-4A18-8137-4AE7195BAADA}"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EC0C76-A0DC-497E-AC65-B1AF59AD9D14}" type="datetimeFigureOut">
              <a:rPr lang="ru-RU" smtClean="0"/>
              <a:pPr/>
              <a:t>04.10.2014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4704C9-61DA-4A18-8137-4AE7195BAADA}"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EC0C76-A0DC-497E-AC65-B1AF59AD9D14}" type="datetimeFigureOut">
              <a:rPr lang="ru-RU" smtClean="0"/>
              <a:pPr/>
              <a:t>04.10.2014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4704C9-61DA-4A18-8137-4AE7195BAADA}"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EC0C76-A0DC-497E-AC65-B1AF59AD9D14}" type="datetimeFigureOut">
              <a:rPr lang="ru-RU" smtClean="0"/>
              <a:pPr/>
              <a:t>04.10.2014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4704C9-61DA-4A18-8137-4AE7195BAADA}"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EC0C76-A0DC-497E-AC65-B1AF59AD9D14}" type="datetimeFigureOut">
              <a:rPr lang="ru-RU" smtClean="0"/>
              <a:pPr/>
              <a:t>04.10.2014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B4704C9-61DA-4A18-8137-4AE7195BAADA}"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EC0C76-A0DC-497E-AC65-B1AF59AD9D14}" type="datetimeFigureOut">
              <a:rPr lang="ru-RU" smtClean="0"/>
              <a:pPr/>
              <a:t>04.10.2014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B4704C9-61DA-4A18-8137-4AE7195BAADA}"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EC0C76-A0DC-497E-AC65-B1AF59AD9D14}" type="datetimeFigureOut">
              <a:rPr lang="ru-RU" smtClean="0"/>
              <a:pPr/>
              <a:t>04.10.2014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B4704C9-61DA-4A18-8137-4AE7195BAADA}"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EC0C76-A0DC-497E-AC65-B1AF59AD9D14}" type="datetimeFigureOut">
              <a:rPr lang="ru-RU" smtClean="0"/>
              <a:pPr/>
              <a:t>04.10.2014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B4704C9-61DA-4A18-8137-4AE7195BAADA}"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EC0C76-A0DC-497E-AC65-B1AF59AD9D14}" type="datetimeFigureOut">
              <a:rPr lang="ru-RU" smtClean="0"/>
              <a:pPr/>
              <a:t>04.10.2014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B4704C9-61DA-4A18-8137-4AE7195BAADA}"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EC0C76-A0DC-497E-AC65-B1AF59AD9D14}" type="datetimeFigureOut">
              <a:rPr lang="ru-RU" smtClean="0"/>
              <a:pPr/>
              <a:t>04.10.2014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B4704C9-61DA-4A18-8137-4AE7195BAADA}"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C0C76-A0DC-497E-AC65-B1AF59AD9D14}" type="datetimeFigureOut">
              <a:rPr lang="ru-RU" smtClean="0"/>
              <a:pPr/>
              <a:t>04.10.2014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704C9-61DA-4A18-8137-4AE7195BAADA}"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23528" y="476672"/>
            <a:ext cx="8568952" cy="3284984"/>
          </a:xfrm>
        </p:spPr>
        <p:txBody>
          <a:bodyPr/>
          <a:lstStyle/>
          <a:p>
            <a:r>
              <a:rPr lang="ru-RU" b="1" dirty="0" smtClean="0"/>
              <a:t>Материалы, методы и приемы, используемые в решениях задач по черчению </a:t>
            </a:r>
            <a:r>
              <a:rPr lang="ru-RU" dirty="0" smtClean="0"/>
              <a:t>(</a:t>
            </a:r>
            <a:r>
              <a:rPr lang="ru-RU" sz="3200" b="1" dirty="0" smtClean="0"/>
              <a:t>для</a:t>
            </a:r>
            <a:r>
              <a:rPr lang="ru-RU" b="1" dirty="0" smtClean="0"/>
              <a:t> </a:t>
            </a:r>
            <a:r>
              <a:rPr lang="ru-RU" sz="3200" b="1" dirty="0" smtClean="0"/>
              <a:t>обучающихся в  группах </a:t>
            </a:r>
            <a:r>
              <a:rPr lang="ru-RU" sz="3200" b="1" smtClean="0"/>
              <a:t>1 </a:t>
            </a:r>
            <a:r>
              <a:rPr lang="ru-RU" sz="3200" b="1" smtClean="0"/>
              <a:t>и 2 </a:t>
            </a:r>
            <a:r>
              <a:rPr lang="ru-RU" sz="3200" b="1" dirty="0" smtClean="0"/>
              <a:t>творческого объединения)</a:t>
            </a:r>
            <a:endParaRPr lang="ru-RU" sz="3200" dirty="0"/>
          </a:p>
        </p:txBody>
      </p:sp>
      <p:sp>
        <p:nvSpPr>
          <p:cNvPr id="5" name="Подзаголовок 4"/>
          <p:cNvSpPr>
            <a:spLocks noGrp="1"/>
          </p:cNvSpPr>
          <p:nvPr>
            <p:ph type="subTitle" idx="1"/>
          </p:nvPr>
        </p:nvSpPr>
        <p:spPr>
          <a:xfrm>
            <a:off x="611560" y="4293096"/>
            <a:ext cx="8064896" cy="1752600"/>
          </a:xfrm>
        </p:spPr>
        <p:txBody>
          <a:bodyPr/>
          <a:lstStyle/>
          <a:p>
            <a:r>
              <a:rPr lang="ru-RU" dirty="0" smtClean="0"/>
              <a:t>Путинцева Р.Л</a:t>
            </a:r>
            <a:r>
              <a:rPr lang="ru-RU" sz="2800" dirty="0" smtClean="0"/>
              <a:t>, педагог дополнительного образования </a:t>
            </a:r>
            <a:r>
              <a:rPr lang="ru-RU" dirty="0" smtClean="0"/>
              <a:t>ГБОУ СОШ №138 Калининского района.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71400"/>
            <a:ext cx="8229600" cy="1224136"/>
          </a:xfrm>
        </p:spPr>
        <p:txBody>
          <a:bodyPr>
            <a:normAutofit/>
          </a:bodyPr>
          <a:lstStyle/>
          <a:p>
            <a:r>
              <a:rPr lang="ru-RU" sz="3200" b="1" i="1" dirty="0" smtClean="0"/>
              <a:t>Изменение штриховки на угол 60 градусов</a:t>
            </a:r>
            <a:endParaRPr lang="ru-RU" sz="3200" b="1" i="1" dirty="0"/>
          </a:p>
        </p:txBody>
      </p:sp>
      <p:pic>
        <p:nvPicPr>
          <p:cNvPr id="6" name="Содержимое 5" descr="P1010797.JPG"/>
          <p:cNvPicPr>
            <a:picLocks noGrp="1" noChangeAspect="1"/>
          </p:cNvPicPr>
          <p:nvPr>
            <p:ph idx="1"/>
          </p:nvPr>
        </p:nvPicPr>
        <p:blipFill>
          <a:blip r:embed="rId2" cstate="email"/>
          <a:srcRect/>
          <a:stretch>
            <a:fillRect/>
          </a:stretch>
        </p:blipFill>
        <p:spPr>
          <a:xfrm>
            <a:off x="251520" y="1340768"/>
            <a:ext cx="5040560" cy="3744416"/>
          </a:xfrm>
        </p:spPr>
      </p:pic>
      <p:sp>
        <p:nvSpPr>
          <p:cNvPr id="7" name="Прямоугольник 6"/>
          <p:cNvSpPr/>
          <p:nvPr/>
        </p:nvSpPr>
        <p:spPr>
          <a:xfrm>
            <a:off x="6156176" y="908720"/>
            <a:ext cx="2736304" cy="5256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Штриховка изменяется   на угол </a:t>
            </a:r>
            <a:r>
              <a:rPr lang="ru-RU" sz="2400" b="1" i="1" u="sng" dirty="0" smtClean="0">
                <a:solidFill>
                  <a:schemeClr val="accent6"/>
                </a:solidFill>
              </a:rPr>
              <a:t>30 или 60 градусов </a:t>
            </a:r>
            <a:r>
              <a:rPr lang="ru-RU" sz="2400" dirty="0" smtClean="0"/>
              <a:t>, если </a:t>
            </a:r>
            <a:r>
              <a:rPr lang="ru-RU" sz="2400" b="1" i="1" dirty="0" smtClean="0"/>
              <a:t>контур</a:t>
            </a:r>
            <a:r>
              <a:rPr lang="ru-RU" sz="2400" dirty="0" smtClean="0"/>
              <a:t> </a:t>
            </a:r>
            <a:r>
              <a:rPr lang="ru-RU" sz="2400" b="1" i="1" dirty="0" smtClean="0"/>
              <a:t>детали или ось симметрии детали </a:t>
            </a:r>
            <a:r>
              <a:rPr lang="ru-RU" sz="2400" dirty="0" smtClean="0"/>
              <a:t>имеют угол наклона  45 градусов.</a:t>
            </a:r>
            <a:endParaRPr lang="ru-RU" sz="2400" dirty="0"/>
          </a:p>
        </p:txBody>
      </p:sp>
      <p:pic>
        <p:nvPicPr>
          <p:cNvPr id="5" name="Рисунок 4" descr="сканирование0005.jpg"/>
          <p:cNvPicPr>
            <a:picLocks noChangeAspect="1"/>
          </p:cNvPicPr>
          <p:nvPr/>
        </p:nvPicPr>
        <p:blipFill>
          <a:blip r:embed="rId3" cstate="email"/>
          <a:stretch>
            <a:fillRect/>
          </a:stretch>
        </p:blipFill>
        <p:spPr>
          <a:xfrm rot="21356346">
            <a:off x="118433" y="1130255"/>
            <a:ext cx="5893802" cy="408849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0"/>
            <a:ext cx="8229600" cy="1296144"/>
          </a:xfrm>
        </p:spPr>
        <p:txBody>
          <a:bodyPr>
            <a:normAutofit/>
          </a:bodyPr>
          <a:lstStyle/>
          <a:p>
            <a:r>
              <a:rPr lang="ru-RU" sz="3600" b="1" i="1" dirty="0" smtClean="0"/>
              <a:t>Продолжение</a:t>
            </a:r>
            <a:endParaRPr lang="ru-RU" sz="3600" b="1" i="1" dirty="0"/>
          </a:p>
        </p:txBody>
      </p:sp>
      <p:pic>
        <p:nvPicPr>
          <p:cNvPr id="6" name="Содержимое 5" descr="P1010798.JPG"/>
          <p:cNvPicPr>
            <a:picLocks noGrp="1" noChangeAspect="1"/>
          </p:cNvPicPr>
          <p:nvPr>
            <p:ph idx="1"/>
          </p:nvPr>
        </p:nvPicPr>
        <p:blipFill>
          <a:blip r:embed="rId2" cstate="email"/>
          <a:srcRect/>
          <a:stretch>
            <a:fillRect/>
          </a:stretch>
        </p:blipFill>
        <p:spPr>
          <a:xfrm>
            <a:off x="1331640" y="1196752"/>
            <a:ext cx="6477000" cy="3672408"/>
          </a:xfrm>
        </p:spPr>
      </p:pic>
      <p:sp>
        <p:nvSpPr>
          <p:cNvPr id="7" name="Прямоугольник 6"/>
          <p:cNvSpPr/>
          <p:nvPr/>
        </p:nvSpPr>
        <p:spPr>
          <a:xfrm>
            <a:off x="323528" y="5085184"/>
            <a:ext cx="856895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Угол штриховки изменяется </a:t>
            </a:r>
            <a:r>
              <a:rPr lang="ru-RU" sz="2400" b="1" i="1" u="sng" dirty="0" smtClean="0">
                <a:solidFill>
                  <a:schemeClr val="accent6"/>
                </a:solidFill>
              </a:rPr>
              <a:t>на 30</a:t>
            </a:r>
            <a:r>
              <a:rPr lang="ru-RU" sz="2400" b="1" i="1" u="sng" baseline="30000" dirty="0" smtClean="0">
                <a:solidFill>
                  <a:schemeClr val="accent6"/>
                </a:solidFill>
              </a:rPr>
              <a:t>0</a:t>
            </a:r>
            <a:r>
              <a:rPr lang="ru-RU" sz="2400" b="1" i="1" u="sng" dirty="0" smtClean="0">
                <a:solidFill>
                  <a:schemeClr val="accent6"/>
                </a:solidFill>
              </a:rPr>
              <a:t> или 60</a:t>
            </a:r>
            <a:r>
              <a:rPr lang="ru-RU" sz="2400" b="1" i="1" u="sng" baseline="30000" dirty="0" smtClean="0">
                <a:solidFill>
                  <a:schemeClr val="accent6"/>
                </a:solidFill>
              </a:rPr>
              <a:t>0</a:t>
            </a:r>
            <a:r>
              <a:rPr lang="ru-RU" sz="2400" dirty="0" smtClean="0"/>
              <a:t>, если </a:t>
            </a:r>
            <a:r>
              <a:rPr lang="ru-RU" sz="2400" b="1" i="1" dirty="0" smtClean="0"/>
              <a:t>контур детали, выполненного разреза составляет 45</a:t>
            </a:r>
            <a:r>
              <a:rPr lang="ru-RU" sz="2400" b="1" i="1" baseline="30000" dirty="0" smtClean="0"/>
              <a:t>0</a:t>
            </a:r>
            <a:r>
              <a:rPr lang="ru-RU" sz="2400" b="1" i="1" dirty="0" smtClean="0"/>
              <a:t>.</a:t>
            </a:r>
            <a:endParaRPr lang="ru-RU" sz="2400" b="1" i="1" dirty="0"/>
          </a:p>
        </p:txBody>
      </p:sp>
      <p:pic>
        <p:nvPicPr>
          <p:cNvPr id="5" name="Рисунок 4" descr="сканирование0004.jpg"/>
          <p:cNvPicPr>
            <a:picLocks noChangeAspect="1"/>
          </p:cNvPicPr>
          <p:nvPr/>
        </p:nvPicPr>
        <p:blipFill>
          <a:blip r:embed="rId3" cstate="email"/>
          <a:stretch>
            <a:fillRect/>
          </a:stretch>
        </p:blipFill>
        <p:spPr>
          <a:xfrm>
            <a:off x="899592" y="1052736"/>
            <a:ext cx="7344816" cy="38164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339752" y="-243408"/>
            <a:ext cx="8229600" cy="1800200"/>
          </a:xfrm>
        </p:spPr>
        <p:txBody>
          <a:bodyPr>
            <a:normAutofit/>
          </a:bodyPr>
          <a:lstStyle/>
          <a:p>
            <a:r>
              <a:rPr lang="ru-RU" sz="2800" b="1" i="1" dirty="0" smtClean="0"/>
              <a:t>Вычерчивание от-</a:t>
            </a:r>
            <a:br>
              <a:rPr lang="ru-RU" sz="2800" b="1" i="1" dirty="0" smtClean="0"/>
            </a:br>
            <a:r>
              <a:rPr lang="ru-RU" sz="2800" b="1" i="1" dirty="0" err="1" smtClean="0"/>
              <a:t>верстий</a:t>
            </a:r>
            <a:r>
              <a:rPr lang="ru-RU" sz="2800" b="1" i="1" dirty="0" smtClean="0"/>
              <a:t> в тонких </a:t>
            </a:r>
            <a:br>
              <a:rPr lang="ru-RU" sz="2800" b="1" i="1" dirty="0" smtClean="0"/>
            </a:br>
            <a:r>
              <a:rPr lang="ru-RU" sz="2800" b="1" i="1" dirty="0" smtClean="0"/>
              <a:t>стенках</a:t>
            </a:r>
            <a:endParaRPr lang="ru-RU" sz="2800" b="1" i="1" dirty="0"/>
          </a:p>
        </p:txBody>
      </p:sp>
      <p:pic>
        <p:nvPicPr>
          <p:cNvPr id="7" name="Содержимое 6" descr="P1010793.JPG"/>
          <p:cNvPicPr>
            <a:picLocks noGrp="1" noChangeAspect="1"/>
          </p:cNvPicPr>
          <p:nvPr>
            <p:ph idx="1"/>
          </p:nvPr>
        </p:nvPicPr>
        <p:blipFill>
          <a:blip r:embed="rId2" cstate="email"/>
          <a:srcRect/>
          <a:stretch>
            <a:fillRect/>
          </a:stretch>
        </p:blipFill>
        <p:spPr>
          <a:xfrm>
            <a:off x="179512" y="1124744"/>
            <a:ext cx="4464496" cy="4713734"/>
          </a:xfrm>
        </p:spPr>
      </p:pic>
      <p:sp>
        <p:nvSpPr>
          <p:cNvPr id="8" name="Прямоугольник 7"/>
          <p:cNvSpPr/>
          <p:nvPr/>
        </p:nvSpPr>
        <p:spPr>
          <a:xfrm>
            <a:off x="5220072" y="1844824"/>
            <a:ext cx="3636912" cy="4536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...если в ребрах жесткости детали имеется местное сверление, углубление и т. п. то делают </a:t>
            </a:r>
            <a:r>
              <a:rPr lang="ru-RU" sz="2800" b="1" i="1" u="sng" dirty="0" smtClean="0">
                <a:solidFill>
                  <a:schemeClr val="accent6"/>
                </a:solidFill>
              </a:rPr>
              <a:t>местный разрез.</a:t>
            </a:r>
            <a:endParaRPr lang="ru-RU" sz="2800" b="1" i="1" u="sng" dirty="0">
              <a:solidFill>
                <a:schemeClr val="accent6"/>
              </a:solidFill>
            </a:endParaRPr>
          </a:p>
        </p:txBody>
      </p:sp>
      <p:pic>
        <p:nvPicPr>
          <p:cNvPr id="6" name="Рисунок 5" descr="сканирование0008.jpg"/>
          <p:cNvPicPr>
            <a:picLocks noChangeAspect="1"/>
          </p:cNvPicPr>
          <p:nvPr/>
        </p:nvPicPr>
        <p:blipFill>
          <a:blip r:embed="rId3" cstate="email"/>
          <a:stretch>
            <a:fillRect/>
          </a:stretch>
        </p:blipFill>
        <p:spPr>
          <a:xfrm>
            <a:off x="0" y="0"/>
            <a:ext cx="4878347"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1628800"/>
          </a:xfrm>
        </p:spPr>
        <p:txBody>
          <a:bodyPr>
            <a:normAutofit fontScale="90000"/>
          </a:bodyPr>
          <a:lstStyle/>
          <a:p>
            <a:r>
              <a:rPr lang="ru-RU" sz="3100" b="1" i="1" dirty="0" smtClean="0"/>
              <a:t>Проведение направлений аксонометрических осей на отверстиях, образованных телами вращения    </a:t>
            </a:r>
            <a:r>
              <a:rPr lang="ru-RU" sz="3200" b="1" i="1" dirty="0" smtClean="0"/>
              <a:t/>
            </a:r>
            <a:br>
              <a:rPr lang="ru-RU" sz="3200" b="1" i="1" dirty="0" smtClean="0"/>
            </a:br>
            <a:r>
              <a:rPr lang="ru-RU" sz="2200" b="1" i="1" dirty="0" smtClean="0"/>
              <a:t>(</a:t>
            </a:r>
            <a:r>
              <a:rPr lang="ru-RU" sz="3100" b="1" i="1" dirty="0" smtClean="0">
                <a:solidFill>
                  <a:srgbClr val="C00000"/>
                </a:solidFill>
              </a:rPr>
              <a:t>выполнять обязательно</a:t>
            </a:r>
            <a:r>
              <a:rPr lang="ru-RU" sz="2200" b="1" i="1" dirty="0" smtClean="0"/>
              <a:t>)</a:t>
            </a:r>
            <a:endParaRPr lang="ru-RU" sz="2200" b="1" i="1" dirty="0"/>
          </a:p>
        </p:txBody>
      </p:sp>
      <p:pic>
        <p:nvPicPr>
          <p:cNvPr id="6" name="Содержимое 5" descr="P1010796.JPG"/>
          <p:cNvPicPr>
            <a:picLocks noGrp="1" noChangeAspect="1"/>
          </p:cNvPicPr>
          <p:nvPr>
            <p:ph idx="1"/>
          </p:nvPr>
        </p:nvPicPr>
        <p:blipFill>
          <a:blip r:embed="rId2" cstate="email"/>
          <a:srcRect/>
          <a:stretch>
            <a:fillRect/>
          </a:stretch>
        </p:blipFill>
        <p:spPr>
          <a:xfrm>
            <a:off x="251520" y="1772816"/>
            <a:ext cx="5005064" cy="3744416"/>
          </a:xfrm>
        </p:spPr>
      </p:pic>
      <p:sp>
        <p:nvSpPr>
          <p:cNvPr id="7" name="Прямоугольник 6"/>
          <p:cNvSpPr/>
          <p:nvPr/>
        </p:nvSpPr>
        <p:spPr>
          <a:xfrm>
            <a:off x="5508104" y="1412776"/>
            <a:ext cx="3312368" cy="5184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t>При построении любой аксонометрической проекции необходимо проводить  </a:t>
            </a:r>
            <a:r>
              <a:rPr lang="ru-RU" sz="2400" b="1" i="1" u="sng" dirty="0" smtClean="0">
                <a:solidFill>
                  <a:schemeClr val="accent6"/>
                </a:solidFill>
              </a:rPr>
              <a:t>направление</a:t>
            </a:r>
            <a:r>
              <a:rPr lang="ru-RU" sz="2400" u="sng" dirty="0" smtClean="0"/>
              <a:t>  </a:t>
            </a:r>
            <a:r>
              <a:rPr lang="ru-RU" sz="2400" b="1" i="1" u="sng" dirty="0" smtClean="0">
                <a:solidFill>
                  <a:schemeClr val="accent6"/>
                </a:solidFill>
              </a:rPr>
              <a:t>аксонометрических осей </a:t>
            </a:r>
            <a:r>
              <a:rPr lang="ru-RU" sz="2400" dirty="0" smtClean="0"/>
              <a:t>(</a:t>
            </a:r>
            <a:r>
              <a:rPr lang="ru-RU" sz="2400" dirty="0" smtClean="0">
                <a:solidFill>
                  <a:schemeClr val="bg2"/>
                </a:solidFill>
              </a:rPr>
              <a:t>штрихпунктирными линиями) </a:t>
            </a:r>
            <a:r>
              <a:rPr lang="ru-RU" sz="2400" b="1" i="1" dirty="0" smtClean="0">
                <a:solidFill>
                  <a:schemeClr val="accent6"/>
                </a:solidFill>
              </a:rPr>
              <a:t>на отверстиях , образованных телами вращения</a:t>
            </a:r>
            <a:r>
              <a:rPr lang="ru-RU" sz="2400" dirty="0" smtClean="0"/>
              <a:t>  (цилиндр, конус, сфера).</a:t>
            </a:r>
            <a:endParaRPr lang="ru-RU" sz="2400" dirty="0"/>
          </a:p>
        </p:txBody>
      </p:sp>
      <p:pic>
        <p:nvPicPr>
          <p:cNvPr id="5" name="Рисунок 4" descr="сканирование0002.jpg"/>
          <p:cNvPicPr>
            <a:picLocks noChangeAspect="1"/>
          </p:cNvPicPr>
          <p:nvPr/>
        </p:nvPicPr>
        <p:blipFill>
          <a:blip r:embed="rId3" cstate="email"/>
          <a:stretch>
            <a:fillRect/>
          </a:stretch>
        </p:blipFill>
        <p:spPr>
          <a:xfrm>
            <a:off x="0" y="1700808"/>
            <a:ext cx="5364088" cy="388843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1052736"/>
          </a:xfrm>
        </p:spPr>
        <p:txBody>
          <a:bodyPr>
            <a:normAutofit/>
          </a:bodyPr>
          <a:lstStyle/>
          <a:p>
            <a:r>
              <a:rPr lang="ru-RU" sz="2800" b="1" i="1" dirty="0" smtClean="0"/>
              <a:t>Направление линий штриховки при оформлении выреза в изометрической проекции</a:t>
            </a:r>
            <a:endParaRPr lang="ru-RU" sz="2800" b="1" i="1" dirty="0"/>
          </a:p>
        </p:txBody>
      </p:sp>
      <p:pic>
        <p:nvPicPr>
          <p:cNvPr id="8" name="Содержимое 7" descr="P1010784.JPG"/>
          <p:cNvPicPr>
            <a:picLocks noGrp="1" noChangeAspect="1"/>
          </p:cNvPicPr>
          <p:nvPr>
            <p:ph idx="1"/>
          </p:nvPr>
        </p:nvPicPr>
        <p:blipFill>
          <a:blip r:embed="rId2" cstate="email"/>
          <a:srcRect/>
          <a:stretch>
            <a:fillRect/>
          </a:stretch>
        </p:blipFill>
        <p:spPr>
          <a:xfrm>
            <a:off x="1547664" y="1340768"/>
            <a:ext cx="5616624" cy="2591494"/>
          </a:xfrm>
        </p:spPr>
      </p:pic>
      <p:sp>
        <p:nvSpPr>
          <p:cNvPr id="9" name="Прямоугольник 8"/>
          <p:cNvSpPr/>
          <p:nvPr/>
        </p:nvSpPr>
        <p:spPr>
          <a:xfrm>
            <a:off x="251520" y="4293096"/>
            <a:ext cx="864096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Линии штриховки сечений в аксонометрических проекциях- изометрической проекции наносят </a:t>
            </a:r>
            <a:r>
              <a:rPr lang="ru-RU" sz="2400" b="1" i="1" u="sng" dirty="0" smtClean="0">
                <a:solidFill>
                  <a:schemeClr val="accent6"/>
                </a:solidFill>
              </a:rPr>
              <a:t>параллельно одной  из диагоналей проекций квадратов,  лежащих в соответствующих координатных плоскостях</a:t>
            </a:r>
            <a:r>
              <a:rPr lang="ru-RU" sz="2400" dirty="0" smtClean="0"/>
              <a:t>, стороны которых параллельны  аксонометрическим осям.</a:t>
            </a:r>
            <a:endParaRPr lang="ru-RU" sz="2400" dirty="0"/>
          </a:p>
        </p:txBody>
      </p:sp>
      <p:pic>
        <p:nvPicPr>
          <p:cNvPr id="5" name="Рисунок 4" descr="сканирование0001.jpg"/>
          <p:cNvPicPr>
            <a:picLocks noChangeAspect="1"/>
          </p:cNvPicPr>
          <p:nvPr/>
        </p:nvPicPr>
        <p:blipFill>
          <a:blip r:embed="rId3" cstate="email"/>
          <a:stretch>
            <a:fillRect/>
          </a:stretch>
        </p:blipFill>
        <p:spPr>
          <a:xfrm>
            <a:off x="899592" y="908720"/>
            <a:ext cx="7488832" cy="325183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1340768"/>
          </a:xfrm>
        </p:spPr>
        <p:txBody>
          <a:bodyPr>
            <a:normAutofit/>
          </a:bodyPr>
          <a:lstStyle/>
          <a:p>
            <a:r>
              <a:rPr lang="ru-RU" sz="3200" b="1" i="1" dirty="0" smtClean="0"/>
              <a:t>Некоторые напоминания о простановке размеров</a:t>
            </a:r>
            <a:endParaRPr lang="ru-RU" sz="3200" b="1" i="1" dirty="0"/>
          </a:p>
        </p:txBody>
      </p:sp>
      <p:pic>
        <p:nvPicPr>
          <p:cNvPr id="9" name="Содержимое 8" descr="P1010790.JPG"/>
          <p:cNvPicPr>
            <a:picLocks noGrp="1" noChangeAspect="1"/>
          </p:cNvPicPr>
          <p:nvPr>
            <p:ph idx="1"/>
          </p:nvPr>
        </p:nvPicPr>
        <p:blipFill>
          <a:blip r:embed="rId2" cstate="email"/>
          <a:srcRect/>
          <a:stretch>
            <a:fillRect/>
          </a:stretch>
        </p:blipFill>
        <p:spPr>
          <a:xfrm>
            <a:off x="1331640" y="1484784"/>
            <a:ext cx="6477000" cy="2736304"/>
          </a:xfrm>
        </p:spPr>
      </p:pic>
      <p:sp>
        <p:nvSpPr>
          <p:cNvPr id="10" name="Прямоугольник 9"/>
          <p:cNvSpPr/>
          <p:nvPr/>
        </p:nvSpPr>
        <p:spPr>
          <a:xfrm>
            <a:off x="395536" y="4653136"/>
            <a:ext cx="835292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Размеры  отдельных элементов детали ( пазов, отверстий...) задают на чертеже цепочкой, не замыкая ее </a:t>
            </a:r>
            <a:r>
              <a:rPr lang="ru-RU" sz="2400" b="1" i="1" dirty="0" smtClean="0">
                <a:solidFill>
                  <a:schemeClr val="accent6"/>
                </a:solidFill>
              </a:rPr>
              <a:t>– </a:t>
            </a:r>
            <a:r>
              <a:rPr lang="ru-RU" sz="2400" b="1" i="1" u="sng" dirty="0" smtClean="0">
                <a:solidFill>
                  <a:schemeClr val="accent6"/>
                </a:solidFill>
              </a:rPr>
              <a:t>оставляют один свободный  размер</a:t>
            </a:r>
            <a:r>
              <a:rPr lang="ru-RU" b="1" i="1" dirty="0" smtClean="0">
                <a:solidFill>
                  <a:schemeClr val="accent6"/>
                </a:solidFill>
              </a:rPr>
              <a:t>.</a:t>
            </a:r>
            <a:endParaRPr lang="ru-RU" b="1" i="1" dirty="0">
              <a:solidFill>
                <a:schemeClr val="accent6"/>
              </a:solidFill>
            </a:endParaRPr>
          </a:p>
        </p:txBody>
      </p:sp>
      <p:pic>
        <p:nvPicPr>
          <p:cNvPr id="5" name="Рисунок 4" descr="сканирование0006.jpg"/>
          <p:cNvPicPr>
            <a:picLocks noChangeAspect="1"/>
          </p:cNvPicPr>
          <p:nvPr/>
        </p:nvPicPr>
        <p:blipFill>
          <a:blip r:embed="rId3" cstate="email"/>
          <a:stretch>
            <a:fillRect/>
          </a:stretch>
        </p:blipFill>
        <p:spPr>
          <a:xfrm>
            <a:off x="323528" y="1268760"/>
            <a:ext cx="8460432" cy="30963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836712"/>
          </a:xfrm>
        </p:spPr>
        <p:txBody>
          <a:bodyPr>
            <a:normAutofit/>
          </a:bodyPr>
          <a:lstStyle/>
          <a:p>
            <a:r>
              <a:rPr lang="ru-RU" sz="2400" b="1" i="1" dirty="0" smtClean="0"/>
              <a:t>Простановка размерных чисел на параллельных размерных линиях</a:t>
            </a:r>
            <a:endParaRPr lang="ru-RU" sz="2400" b="1" i="1" dirty="0"/>
          </a:p>
        </p:txBody>
      </p:sp>
      <p:pic>
        <p:nvPicPr>
          <p:cNvPr id="6" name="Содержимое 5" descr="P1010785.JPG"/>
          <p:cNvPicPr>
            <a:picLocks noGrp="1" noChangeAspect="1"/>
          </p:cNvPicPr>
          <p:nvPr>
            <p:ph idx="1"/>
          </p:nvPr>
        </p:nvPicPr>
        <p:blipFill>
          <a:blip r:embed="rId2" cstate="email"/>
          <a:srcRect/>
          <a:stretch>
            <a:fillRect/>
          </a:stretch>
        </p:blipFill>
        <p:spPr>
          <a:xfrm>
            <a:off x="179512" y="908720"/>
            <a:ext cx="4752528" cy="2592288"/>
          </a:xfrm>
        </p:spPr>
      </p:pic>
      <p:sp>
        <p:nvSpPr>
          <p:cNvPr id="8" name="Прямоугольник 7"/>
          <p:cNvSpPr/>
          <p:nvPr/>
        </p:nvSpPr>
        <p:spPr>
          <a:xfrm>
            <a:off x="5399584" y="908720"/>
            <a:ext cx="3492896" cy="5472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При нанесении нескольких </a:t>
            </a:r>
            <a:r>
              <a:rPr lang="ru-RU" sz="2400" b="1" i="1" dirty="0" smtClean="0">
                <a:solidFill>
                  <a:schemeClr val="accent6"/>
                </a:solidFill>
              </a:rPr>
              <a:t>параллельных или</a:t>
            </a:r>
            <a:r>
              <a:rPr lang="ru-RU" sz="2400" dirty="0" smtClean="0">
                <a:solidFill>
                  <a:schemeClr val="accent6"/>
                </a:solidFill>
              </a:rPr>
              <a:t> </a:t>
            </a:r>
            <a:r>
              <a:rPr lang="ru-RU" sz="2400" b="1" i="1" dirty="0" smtClean="0">
                <a:solidFill>
                  <a:schemeClr val="accent6"/>
                </a:solidFill>
              </a:rPr>
              <a:t>концентрических </a:t>
            </a:r>
            <a:r>
              <a:rPr lang="ru-RU" sz="2400" dirty="0" smtClean="0"/>
              <a:t>размерных линий, на небольшом расстоянии друг от друга </a:t>
            </a:r>
            <a:r>
              <a:rPr lang="ru-RU" sz="2400" b="1" i="1" u="sng" dirty="0" smtClean="0">
                <a:solidFill>
                  <a:schemeClr val="accent6"/>
                </a:solidFill>
              </a:rPr>
              <a:t>размерные числа  </a:t>
            </a:r>
            <a:r>
              <a:rPr lang="ru-RU" sz="2400" dirty="0" smtClean="0"/>
              <a:t>над ними </a:t>
            </a:r>
            <a:r>
              <a:rPr lang="ru-RU" sz="2400" u="sng" dirty="0" smtClean="0">
                <a:solidFill>
                  <a:schemeClr val="bg2"/>
                </a:solidFill>
              </a:rPr>
              <a:t>рекомендуется</a:t>
            </a:r>
            <a:r>
              <a:rPr lang="ru-RU" sz="2400" dirty="0" smtClean="0">
                <a:solidFill>
                  <a:schemeClr val="bg2"/>
                </a:solidFill>
              </a:rPr>
              <a:t> </a:t>
            </a:r>
            <a:r>
              <a:rPr lang="ru-RU" sz="2400" b="1" i="1" u="sng" dirty="0" smtClean="0">
                <a:solidFill>
                  <a:schemeClr val="accent6"/>
                </a:solidFill>
              </a:rPr>
              <a:t>располагать  в шахматном порядке</a:t>
            </a:r>
            <a:r>
              <a:rPr lang="ru-RU" sz="2400" b="1" i="1" dirty="0" smtClean="0">
                <a:solidFill>
                  <a:schemeClr val="accent6"/>
                </a:solidFill>
              </a:rPr>
              <a:t>.,</a:t>
            </a:r>
            <a:endParaRPr lang="ru-RU" sz="2400" b="1" i="1" dirty="0">
              <a:solidFill>
                <a:schemeClr val="accent6"/>
              </a:solidFill>
            </a:endParaRPr>
          </a:p>
        </p:txBody>
      </p:sp>
      <p:pic>
        <p:nvPicPr>
          <p:cNvPr id="5" name="Содержимое 6" descr="P1010786.JPG"/>
          <p:cNvPicPr>
            <a:picLocks noChangeAspect="1"/>
          </p:cNvPicPr>
          <p:nvPr/>
        </p:nvPicPr>
        <p:blipFill>
          <a:blip r:embed="rId3" cstate="email"/>
          <a:srcRect/>
          <a:stretch>
            <a:fillRect/>
          </a:stretch>
        </p:blipFill>
        <p:spPr>
          <a:xfrm>
            <a:off x="251520" y="3933056"/>
            <a:ext cx="4933056" cy="2520280"/>
          </a:xfrm>
          <a:prstGeom prst="rect">
            <a:avLst/>
          </a:prstGeom>
        </p:spPr>
      </p:pic>
      <p:pic>
        <p:nvPicPr>
          <p:cNvPr id="7" name="Рисунок 6" descr="сканирование0009.jpg"/>
          <p:cNvPicPr>
            <a:picLocks noChangeAspect="1"/>
          </p:cNvPicPr>
          <p:nvPr/>
        </p:nvPicPr>
        <p:blipFill>
          <a:blip r:embed="rId4" cstate="email"/>
          <a:stretch>
            <a:fillRect/>
          </a:stretch>
        </p:blipFill>
        <p:spPr>
          <a:xfrm rot="21436463">
            <a:off x="64391" y="811569"/>
            <a:ext cx="5066889" cy="2828708"/>
          </a:xfrm>
          <a:prstGeom prst="rect">
            <a:avLst/>
          </a:prstGeom>
        </p:spPr>
      </p:pic>
      <p:pic>
        <p:nvPicPr>
          <p:cNvPr id="9" name="Рисунок 8" descr="сканирование0010.jpg"/>
          <p:cNvPicPr>
            <a:picLocks noChangeAspect="1"/>
          </p:cNvPicPr>
          <p:nvPr/>
        </p:nvPicPr>
        <p:blipFill>
          <a:blip r:embed="rId5" cstate="email"/>
          <a:stretch>
            <a:fillRect/>
          </a:stretch>
        </p:blipFill>
        <p:spPr>
          <a:xfrm>
            <a:off x="251520" y="3861048"/>
            <a:ext cx="5040560" cy="25922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315416"/>
            <a:ext cx="8229600" cy="1440160"/>
          </a:xfrm>
        </p:spPr>
        <p:txBody>
          <a:bodyPr>
            <a:normAutofit/>
          </a:bodyPr>
          <a:lstStyle/>
          <a:p>
            <a:r>
              <a:rPr lang="ru-RU" sz="2800" b="1" i="1" dirty="0" smtClean="0"/>
              <a:t>Проведение размерных линий с обрывом при соединении половины вида и половины разреза</a:t>
            </a:r>
            <a:endParaRPr lang="ru-RU" sz="2800" b="1" i="1" dirty="0"/>
          </a:p>
        </p:txBody>
      </p:sp>
      <p:pic>
        <p:nvPicPr>
          <p:cNvPr id="6" name="Содержимое 5" descr="P1010794.JPG"/>
          <p:cNvPicPr>
            <a:picLocks noGrp="1" noChangeAspect="1"/>
          </p:cNvPicPr>
          <p:nvPr>
            <p:ph idx="1"/>
          </p:nvPr>
        </p:nvPicPr>
        <p:blipFill>
          <a:blip r:embed="rId2" cstate="email"/>
          <a:srcRect/>
          <a:stretch>
            <a:fillRect/>
          </a:stretch>
        </p:blipFill>
        <p:spPr>
          <a:xfrm>
            <a:off x="1331640" y="1052736"/>
            <a:ext cx="6694718" cy="3744416"/>
          </a:xfrm>
        </p:spPr>
      </p:pic>
      <p:pic>
        <p:nvPicPr>
          <p:cNvPr id="5" name="Рисунок 4" descr="сканирование0011.jpg"/>
          <p:cNvPicPr>
            <a:picLocks noChangeAspect="1"/>
          </p:cNvPicPr>
          <p:nvPr/>
        </p:nvPicPr>
        <p:blipFill>
          <a:blip r:embed="rId3" cstate="email"/>
          <a:stretch>
            <a:fillRect/>
          </a:stretch>
        </p:blipFill>
        <p:spPr>
          <a:xfrm rot="21435362">
            <a:off x="1077063" y="906100"/>
            <a:ext cx="7333753" cy="3780539"/>
          </a:xfrm>
          <a:prstGeom prst="rect">
            <a:avLst/>
          </a:prstGeom>
        </p:spPr>
      </p:pic>
      <p:sp>
        <p:nvSpPr>
          <p:cNvPr id="7" name="Прямоугольник 6"/>
          <p:cNvSpPr/>
          <p:nvPr/>
        </p:nvSpPr>
        <p:spPr>
          <a:xfrm>
            <a:off x="0" y="4437112"/>
            <a:ext cx="9144000" cy="2420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Если вид или разрез </a:t>
            </a:r>
            <a:r>
              <a:rPr lang="ru-RU" sz="2400" b="1" i="1" dirty="0" smtClean="0">
                <a:solidFill>
                  <a:schemeClr val="accent6"/>
                </a:solidFill>
              </a:rPr>
              <a:t>симметричного предмета  </a:t>
            </a:r>
            <a:r>
              <a:rPr lang="ru-RU" sz="2400" dirty="0" smtClean="0"/>
              <a:t>или отдельных симметрично расположенных элементов </a:t>
            </a:r>
            <a:r>
              <a:rPr lang="ru-RU" sz="2400" dirty="0" smtClean="0">
                <a:solidFill>
                  <a:schemeClr val="bg1"/>
                </a:solidFill>
              </a:rPr>
              <a:t>изображают только до оси</a:t>
            </a:r>
            <a:r>
              <a:rPr lang="ru-RU" sz="2400" b="1" i="1" dirty="0" smtClean="0">
                <a:solidFill>
                  <a:schemeClr val="accent6"/>
                </a:solidFill>
              </a:rPr>
              <a:t>  </a:t>
            </a:r>
            <a:r>
              <a:rPr lang="ru-RU" sz="2400" dirty="0" smtClean="0">
                <a:solidFill>
                  <a:schemeClr val="bg1"/>
                </a:solidFill>
              </a:rPr>
              <a:t>симметрии или с обрывом</a:t>
            </a:r>
            <a:r>
              <a:rPr lang="ru-RU" sz="2400" b="1" i="1" u="sng" dirty="0" smtClean="0">
                <a:solidFill>
                  <a:schemeClr val="bg1"/>
                </a:solidFill>
              </a:rPr>
              <a:t>, </a:t>
            </a:r>
            <a:r>
              <a:rPr lang="ru-RU" sz="2400" b="1" i="1" u="sng" dirty="0" smtClean="0">
                <a:solidFill>
                  <a:schemeClr val="accent6"/>
                </a:solidFill>
              </a:rPr>
              <a:t>то размерные линии</a:t>
            </a:r>
            <a:r>
              <a:rPr lang="ru-RU" sz="2400" dirty="0" smtClean="0">
                <a:solidFill>
                  <a:schemeClr val="bg1"/>
                </a:solidFill>
              </a:rPr>
              <a:t>, относящиеся к этим элементам, </a:t>
            </a:r>
            <a:r>
              <a:rPr lang="ru-RU" sz="2400" b="1" i="1" u="sng" dirty="0" smtClean="0">
                <a:solidFill>
                  <a:schemeClr val="accent6"/>
                </a:solidFill>
              </a:rPr>
              <a:t>проводят с обрывом</a:t>
            </a:r>
            <a:r>
              <a:rPr lang="ru-RU" sz="2400" dirty="0" smtClean="0">
                <a:solidFill>
                  <a:schemeClr val="accent6"/>
                </a:solidFill>
              </a:rPr>
              <a:t>, </a:t>
            </a:r>
            <a:r>
              <a:rPr lang="ru-RU" sz="2400" dirty="0" smtClean="0">
                <a:solidFill>
                  <a:schemeClr val="bg1"/>
                </a:solidFill>
              </a:rPr>
              <a:t>и обрыв размерной линии делают дальше оси  или линии обрыва предмета</a:t>
            </a:r>
            <a:r>
              <a:rPr lang="ru-RU" dirty="0" smtClean="0"/>
              <a:t>.</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229600" cy="548680"/>
          </a:xfrm>
        </p:spPr>
        <p:txBody>
          <a:bodyPr>
            <a:normAutofit fontScale="90000"/>
          </a:bodyPr>
          <a:lstStyle/>
          <a:p>
            <a:endParaRPr lang="ru-RU" sz="3600" b="1" i="1" dirty="0"/>
          </a:p>
        </p:txBody>
      </p:sp>
      <p:sp>
        <p:nvSpPr>
          <p:cNvPr id="3" name="Содержимое 2"/>
          <p:cNvSpPr>
            <a:spLocks noGrp="1"/>
          </p:cNvSpPr>
          <p:nvPr>
            <p:ph idx="1"/>
          </p:nvPr>
        </p:nvSpPr>
        <p:spPr>
          <a:xfrm>
            <a:off x="457200" y="548680"/>
            <a:ext cx="8229600" cy="6309320"/>
          </a:xfrm>
        </p:spPr>
        <p:txBody>
          <a:bodyPr>
            <a:normAutofit fontScale="85000" lnSpcReduction="20000"/>
          </a:bodyPr>
          <a:lstStyle/>
          <a:p>
            <a:r>
              <a:rPr lang="ru-RU" sz="3300" b="1" u="sng" dirty="0" smtClean="0"/>
              <a:t>Некоторые  напоминания о вычерчивании  размерной линии</a:t>
            </a:r>
            <a:r>
              <a:rPr lang="ru-RU" sz="3300" u="sng" dirty="0" smtClean="0"/>
              <a:t>:</a:t>
            </a:r>
          </a:p>
          <a:p>
            <a:r>
              <a:rPr lang="ru-RU" sz="2600" b="1" i="1" u="sng" dirty="0" smtClean="0"/>
              <a:t>Размерная линия </a:t>
            </a:r>
            <a:r>
              <a:rPr lang="ru-RU" sz="2600" b="1" i="1" dirty="0" smtClean="0"/>
              <a:t>проводится</a:t>
            </a:r>
            <a:r>
              <a:rPr lang="ru-RU" sz="2000" dirty="0" smtClean="0"/>
              <a:t> </a:t>
            </a:r>
            <a:r>
              <a:rPr lang="ru-RU" sz="2600" b="1" i="1" dirty="0" smtClean="0"/>
              <a:t>сплошной тонкой линией</a:t>
            </a:r>
            <a:r>
              <a:rPr lang="ru-RU" sz="2000" dirty="0" smtClean="0"/>
              <a:t>, которая заканчивается стрелками</a:t>
            </a:r>
            <a:r>
              <a:rPr lang="ru-RU" sz="2600" i="1" dirty="0" smtClean="0"/>
              <a:t>. </a:t>
            </a:r>
            <a:r>
              <a:rPr lang="ru-RU" sz="2600" b="1" i="1" dirty="0" smtClean="0"/>
              <a:t>Длина стрелок </a:t>
            </a:r>
            <a:r>
              <a:rPr lang="ru-RU" sz="2000" dirty="0" smtClean="0"/>
              <a:t>принимается равной </a:t>
            </a:r>
            <a:r>
              <a:rPr lang="ru-RU" sz="2600" b="1" i="1" dirty="0" smtClean="0"/>
              <a:t>3...5мм</a:t>
            </a:r>
            <a:r>
              <a:rPr lang="ru-RU" sz="2000" dirty="0" smtClean="0"/>
              <a:t>. для листов </a:t>
            </a:r>
            <a:r>
              <a:rPr lang="ru-RU" sz="2600" b="1" i="1" dirty="0" smtClean="0"/>
              <a:t>форматов А4 и А3.</a:t>
            </a:r>
          </a:p>
          <a:p>
            <a:r>
              <a:rPr lang="ru-RU" sz="2600" b="1" i="1" u="sng" dirty="0" smtClean="0"/>
              <a:t>Выносная линия </a:t>
            </a:r>
            <a:r>
              <a:rPr lang="ru-RU" sz="2600" b="1" i="1" dirty="0" smtClean="0"/>
              <a:t>выступает за конец стрелки на расстояние 1...5 мм</a:t>
            </a:r>
          </a:p>
          <a:p>
            <a:r>
              <a:rPr lang="ru-RU" sz="2600" b="1" i="1" u="sng" dirty="0" smtClean="0"/>
              <a:t>Стрелки чертятся </a:t>
            </a:r>
            <a:r>
              <a:rPr lang="ru-RU" sz="2600" i="1" dirty="0" smtClean="0"/>
              <a:t>«</a:t>
            </a:r>
            <a:r>
              <a:rPr lang="ru-RU" sz="2600" b="1" i="1" dirty="0" smtClean="0"/>
              <a:t>снаружи</a:t>
            </a:r>
            <a:r>
              <a:rPr lang="ru-RU" sz="2000" dirty="0" smtClean="0"/>
              <a:t>» или </a:t>
            </a:r>
            <a:r>
              <a:rPr lang="ru-RU" sz="2600" b="1" i="1" dirty="0" smtClean="0"/>
              <a:t>«изнутри» </a:t>
            </a:r>
            <a:r>
              <a:rPr lang="ru-RU" sz="2000" dirty="0" smtClean="0"/>
              <a:t>на размерной линии в зависимости от того какой длины выбраны стрелки -</a:t>
            </a:r>
            <a:r>
              <a:rPr lang="ru-RU" sz="2600" b="1" i="1" dirty="0" smtClean="0"/>
              <a:t>приблизительно  его  можно брать равным  12мм</a:t>
            </a:r>
            <a:r>
              <a:rPr lang="ru-RU" sz="2600" i="1" dirty="0" smtClean="0"/>
              <a:t>.</a:t>
            </a:r>
          </a:p>
          <a:p>
            <a:r>
              <a:rPr lang="ru-RU" sz="2600" b="1" i="1" u="sng" dirty="0" smtClean="0"/>
              <a:t>Минимальное расстояние между параллельными размерными </a:t>
            </a:r>
            <a:r>
              <a:rPr lang="ru-RU" sz="2000" b="1" u="sng" dirty="0" smtClean="0"/>
              <a:t>линиями</a:t>
            </a:r>
            <a:r>
              <a:rPr lang="ru-RU" sz="2000" dirty="0" smtClean="0"/>
              <a:t> должно быть </a:t>
            </a:r>
            <a:r>
              <a:rPr lang="ru-RU" sz="2600" b="1" i="1" dirty="0" smtClean="0"/>
              <a:t>7мм</a:t>
            </a:r>
            <a:r>
              <a:rPr lang="ru-RU" sz="2600" i="1" dirty="0" smtClean="0"/>
              <a:t>.</a:t>
            </a:r>
            <a:r>
              <a:rPr lang="ru-RU" sz="2000" dirty="0" smtClean="0"/>
              <a:t> , </a:t>
            </a:r>
            <a:r>
              <a:rPr lang="ru-RU" sz="2000" b="1" u="sng" dirty="0" smtClean="0"/>
              <a:t>а между размерной и линией контура </a:t>
            </a:r>
            <a:r>
              <a:rPr lang="ru-RU" sz="2000" dirty="0" smtClean="0"/>
              <a:t>– </a:t>
            </a:r>
            <a:r>
              <a:rPr lang="ru-RU" sz="2600" b="1" i="1" dirty="0" smtClean="0"/>
              <a:t>10 мм</a:t>
            </a:r>
            <a:r>
              <a:rPr lang="ru-RU" sz="2600" i="1" dirty="0" smtClean="0"/>
              <a:t>. </a:t>
            </a:r>
            <a:r>
              <a:rPr lang="ru-RU" sz="2000" b="1" dirty="0" smtClean="0"/>
              <a:t>и выбраны </a:t>
            </a:r>
            <a:r>
              <a:rPr lang="ru-RU" sz="2600" b="1" i="1" dirty="0" smtClean="0"/>
              <a:t>в зависимости от размеров изображения и насыщенности чертежа. </a:t>
            </a:r>
          </a:p>
          <a:p>
            <a:r>
              <a:rPr lang="ru-RU" sz="2600" b="1" i="1" dirty="0" smtClean="0"/>
              <a:t>  </a:t>
            </a:r>
          </a:p>
          <a:p>
            <a:r>
              <a:rPr lang="ru-RU" sz="2800" b="1" i="1" u="sng" dirty="0" smtClean="0">
                <a:solidFill>
                  <a:srgbClr val="C00000"/>
                </a:solidFill>
              </a:rPr>
              <a:t>Очень важное при выполнении работ на разрезы -</a:t>
            </a:r>
            <a:r>
              <a:rPr lang="ru-RU" sz="2800" b="1" i="1" dirty="0" smtClean="0">
                <a:solidFill>
                  <a:srgbClr val="C00000"/>
                </a:solidFill>
              </a:rPr>
              <a:t> </a:t>
            </a:r>
            <a:r>
              <a:rPr lang="ru-RU" sz="3000" b="1" i="1" u="sng" dirty="0" smtClean="0">
                <a:solidFill>
                  <a:srgbClr val="C00000"/>
                </a:solidFill>
              </a:rPr>
              <a:t>не чертить линии невидимого контура!</a:t>
            </a:r>
          </a:p>
          <a:p>
            <a:r>
              <a:rPr lang="ru-RU" sz="2800" b="1" i="1" u="sng" dirty="0" smtClean="0">
                <a:solidFill>
                  <a:srgbClr val="C00000"/>
                </a:solidFill>
              </a:rPr>
              <a:t>Обязательно  выполнять местный разрез </a:t>
            </a:r>
            <a:r>
              <a:rPr lang="ru-RU" sz="2400" b="1" i="1" dirty="0" smtClean="0"/>
              <a:t>по отверстию, не попавшему ни в одну из секущих плоскостей.</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i="1" dirty="0" smtClean="0">
                <a:solidFill>
                  <a:schemeClr val="tx2"/>
                </a:solidFill>
              </a:rPr>
              <a:t>Вывод из </a:t>
            </a:r>
            <a:r>
              <a:rPr lang="ru-RU" b="1" i="1" smtClean="0">
                <a:solidFill>
                  <a:schemeClr val="tx2"/>
                </a:solidFill>
              </a:rPr>
              <a:t>всего перечисленного:</a:t>
            </a:r>
            <a:endParaRPr lang="ru-RU" dirty="0"/>
          </a:p>
        </p:txBody>
      </p:sp>
      <p:pic>
        <p:nvPicPr>
          <p:cNvPr id="5" name="Рисунок 4" descr="P1010203.JPG"/>
          <p:cNvPicPr>
            <a:picLocks noChangeAspect="1"/>
          </p:cNvPicPr>
          <p:nvPr/>
        </p:nvPicPr>
        <p:blipFill>
          <a:blip r:embed="rId2" cstate="email"/>
          <a:srcRect/>
          <a:stretch>
            <a:fillRect/>
          </a:stretch>
        </p:blipFill>
        <p:spPr>
          <a:xfrm>
            <a:off x="395536" y="1772816"/>
            <a:ext cx="4248472" cy="4392488"/>
          </a:xfrm>
          <a:prstGeom prst="rect">
            <a:avLst/>
          </a:prstGeom>
        </p:spPr>
      </p:pic>
      <p:sp>
        <p:nvSpPr>
          <p:cNvPr id="6" name="Прямоугольник 5"/>
          <p:cNvSpPr/>
          <p:nvPr/>
        </p:nvSpPr>
        <p:spPr>
          <a:xfrm>
            <a:off x="5004048" y="1556792"/>
            <a:ext cx="3816424" cy="475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i="1" dirty="0" smtClean="0">
                <a:solidFill>
                  <a:schemeClr val="bg2"/>
                </a:solidFill>
              </a:rPr>
              <a:t>Победа на олимпиаде гарантирована всем и  каждому , усвоившим все  перечисленное!!!  </a:t>
            </a:r>
            <a:r>
              <a:rPr lang="ru-RU" sz="3200" b="1" i="1" u="sng" dirty="0" smtClean="0">
                <a:solidFill>
                  <a:schemeClr val="bg2"/>
                </a:solidFill>
              </a:rPr>
              <a:t>Плюс еще многое другое...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i="1" dirty="0" smtClean="0"/>
              <a:t>Цели и задачи занятия</a:t>
            </a:r>
            <a:endParaRPr lang="ru-RU" sz="4000" b="1" i="1" dirty="0"/>
          </a:p>
        </p:txBody>
      </p:sp>
      <p:sp>
        <p:nvSpPr>
          <p:cNvPr id="3" name="Содержимое 2"/>
          <p:cNvSpPr>
            <a:spLocks noGrp="1"/>
          </p:cNvSpPr>
          <p:nvPr>
            <p:ph idx="1"/>
          </p:nvPr>
        </p:nvSpPr>
        <p:spPr>
          <a:xfrm>
            <a:off x="457200" y="1412776"/>
            <a:ext cx="8229600" cy="4713387"/>
          </a:xfrm>
        </p:spPr>
        <p:txBody>
          <a:bodyPr>
            <a:normAutofit fontScale="92500"/>
          </a:bodyPr>
          <a:lstStyle/>
          <a:p>
            <a:r>
              <a:rPr lang="ru-RU" sz="2800" b="1" i="1" dirty="0" smtClean="0"/>
              <a:t>Основной целью </a:t>
            </a:r>
            <a:r>
              <a:rPr lang="ru-RU" sz="2400" dirty="0" smtClean="0"/>
              <a:t>является научить обучающихся творческого объединения правильно, грамотно, умело и экономно во  времени использовать знания и умения, приобретенные на занятиях в объединении. Все  это необходимо при выполнении графических работ вообще, а работ олимпиадных в частности.                                                  </a:t>
            </a:r>
            <a:r>
              <a:rPr lang="ru-RU" sz="2800" b="1" i="1" dirty="0" smtClean="0"/>
              <a:t>Задачи</a:t>
            </a:r>
            <a:r>
              <a:rPr lang="ru-RU" sz="2400" dirty="0" smtClean="0"/>
              <a:t>, необходимые для выполнения поставленной цели – это анализ решения конкретного примера олимпиадного задания со всеми возможными ошибками при их выполнении.                                                                        Разбор наиболее часто встречающихся ошибок при выполнении чертежей на примерах  основных положений ГОСТ (Государственных Стандартов Единой Системы Конструкторской Документации).</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332656"/>
            <a:ext cx="8229600" cy="720080"/>
          </a:xfrm>
        </p:spPr>
        <p:txBody>
          <a:bodyPr>
            <a:noAutofit/>
          </a:bodyPr>
          <a:lstStyle/>
          <a:p>
            <a:r>
              <a:rPr lang="ru-RU" sz="3600" b="1" i="1" dirty="0" smtClean="0"/>
              <a:t>Некоторые замечания по оформлению работ</a:t>
            </a:r>
            <a:endParaRPr lang="ru-RU" sz="3600" b="1" i="1" dirty="0"/>
          </a:p>
        </p:txBody>
      </p:sp>
      <p:sp>
        <p:nvSpPr>
          <p:cNvPr id="5" name="Содержимое 4"/>
          <p:cNvSpPr>
            <a:spLocks noGrp="1"/>
          </p:cNvSpPr>
          <p:nvPr>
            <p:ph idx="1"/>
          </p:nvPr>
        </p:nvSpPr>
        <p:spPr>
          <a:xfrm>
            <a:off x="467544" y="1484784"/>
            <a:ext cx="8291264" cy="5688632"/>
          </a:xfrm>
        </p:spPr>
        <p:txBody>
          <a:bodyPr>
            <a:normAutofit/>
          </a:bodyPr>
          <a:lstStyle/>
          <a:p>
            <a:r>
              <a:rPr lang="ru-RU" sz="2800" b="1" i="1" u="sng" dirty="0" smtClean="0"/>
              <a:t>Проведение линий рамки </a:t>
            </a:r>
            <a:r>
              <a:rPr lang="ru-RU" sz="2800" dirty="0" smtClean="0"/>
              <a:t>на листе формата А4: на </a:t>
            </a:r>
            <a:r>
              <a:rPr lang="ru-RU" sz="2400" dirty="0" smtClean="0"/>
              <a:t>расстоянии </a:t>
            </a:r>
            <a:r>
              <a:rPr lang="ru-RU" sz="2400" b="1" u="sng" dirty="0" smtClean="0">
                <a:solidFill>
                  <a:schemeClr val="accent2"/>
                </a:solidFill>
              </a:rPr>
              <a:t>20 мм. слева </a:t>
            </a:r>
            <a:r>
              <a:rPr lang="ru-RU" sz="2400" dirty="0" smtClean="0"/>
              <a:t>и по </a:t>
            </a:r>
            <a:r>
              <a:rPr lang="ru-RU" sz="2400" b="1" u="sng" dirty="0" smtClean="0">
                <a:solidFill>
                  <a:schemeClr val="accent2"/>
                </a:solidFill>
              </a:rPr>
              <a:t>5 мм. с оставшихся сторон</a:t>
            </a:r>
            <a:r>
              <a:rPr lang="ru-RU" sz="2400" dirty="0" smtClean="0"/>
              <a:t>.</a:t>
            </a:r>
          </a:p>
          <a:p>
            <a:r>
              <a:rPr lang="ru-RU" sz="2800" b="1" i="1" u="sng" dirty="0" smtClean="0"/>
              <a:t>Заполнение основной надписи и простановку размеров</a:t>
            </a:r>
            <a:r>
              <a:rPr lang="ru-RU" sz="2800" b="1" i="1" u="sng" dirty="0" smtClean="0">
                <a:solidFill>
                  <a:schemeClr val="tx2">
                    <a:lumMod val="75000"/>
                  </a:schemeClr>
                </a:solidFill>
              </a:rPr>
              <a:t>   </a:t>
            </a:r>
            <a:r>
              <a:rPr lang="ru-RU" sz="2400" b="1" i="1" dirty="0" smtClean="0">
                <a:solidFill>
                  <a:srgbClr val="C00000"/>
                </a:solidFill>
              </a:rPr>
              <a:t>выполнять</a:t>
            </a:r>
            <a:r>
              <a:rPr lang="ru-RU" sz="2800" b="1" i="1" u="sng" dirty="0" smtClean="0">
                <a:solidFill>
                  <a:schemeClr val="tx2">
                    <a:lumMod val="75000"/>
                  </a:schemeClr>
                </a:solidFill>
              </a:rPr>
              <a:t> </a:t>
            </a:r>
            <a:r>
              <a:rPr lang="ru-RU" sz="2400" b="1" dirty="0" smtClean="0">
                <a:solidFill>
                  <a:schemeClr val="accent2"/>
                </a:solidFill>
              </a:rPr>
              <a:t>стандартным шрифтом.</a:t>
            </a:r>
            <a:endParaRPr lang="ru-RU" sz="2400" b="1" dirty="0" smtClean="0"/>
          </a:p>
          <a:p>
            <a:r>
              <a:rPr lang="ru-RU" sz="2800" b="1" i="1" u="sng" dirty="0" smtClean="0"/>
              <a:t>Распределение задания по листам  </a:t>
            </a:r>
            <a:r>
              <a:rPr lang="ru-RU" sz="2400" b="1" i="1" dirty="0" smtClean="0"/>
              <a:t>надо было выполнить следующим образом</a:t>
            </a:r>
            <a:r>
              <a:rPr lang="ru-RU" sz="2400" dirty="0" smtClean="0"/>
              <a:t>: </a:t>
            </a:r>
          </a:p>
          <a:p>
            <a:r>
              <a:rPr lang="ru-RU" sz="2800" dirty="0" smtClean="0"/>
              <a:t>«</a:t>
            </a:r>
            <a:r>
              <a:rPr lang="ru-RU" sz="2800" b="1" i="1" u="sng" dirty="0" smtClean="0"/>
              <a:t>Виды</a:t>
            </a:r>
            <a:r>
              <a:rPr lang="ru-RU" sz="2800" dirty="0" smtClean="0"/>
              <a:t>» </a:t>
            </a:r>
            <a:r>
              <a:rPr lang="ru-RU" sz="2400" dirty="0" smtClean="0"/>
              <a:t>– </a:t>
            </a:r>
            <a:r>
              <a:rPr lang="ru-RU" sz="2400" b="1" dirty="0" smtClean="0"/>
              <a:t>на листе, расположенном </a:t>
            </a:r>
            <a:r>
              <a:rPr lang="ru-RU" sz="2800" b="1" dirty="0" smtClean="0">
                <a:solidFill>
                  <a:schemeClr val="accent2"/>
                </a:solidFill>
              </a:rPr>
              <a:t>горизонтально</a:t>
            </a:r>
            <a:r>
              <a:rPr lang="ru-RU" sz="2400" dirty="0" smtClean="0"/>
              <a:t>, а</a:t>
            </a:r>
          </a:p>
          <a:p>
            <a:r>
              <a:rPr lang="ru-RU" sz="2800" u="sng" dirty="0" smtClean="0"/>
              <a:t>«</a:t>
            </a:r>
            <a:r>
              <a:rPr lang="ru-RU" sz="2800" b="1" i="1" u="sng" dirty="0" smtClean="0"/>
              <a:t>Изометрическую проекцию детали</a:t>
            </a:r>
            <a:r>
              <a:rPr lang="ru-RU" sz="2800" u="sng" dirty="0" smtClean="0"/>
              <a:t>» </a:t>
            </a:r>
            <a:r>
              <a:rPr lang="ru-RU" sz="2400" dirty="0" smtClean="0"/>
              <a:t>– </a:t>
            </a:r>
            <a:r>
              <a:rPr lang="ru-RU" sz="2400" b="1" dirty="0" smtClean="0"/>
              <a:t>на листе, расположенном</a:t>
            </a:r>
            <a:r>
              <a:rPr lang="ru-RU" sz="2400" b="1" dirty="0" smtClean="0">
                <a:solidFill>
                  <a:schemeClr val="accent2"/>
                </a:solidFill>
              </a:rPr>
              <a:t> </a:t>
            </a:r>
            <a:r>
              <a:rPr lang="ru-RU" sz="2800" b="1" dirty="0" smtClean="0">
                <a:solidFill>
                  <a:schemeClr val="accent2"/>
                </a:solidFill>
              </a:rPr>
              <a:t>вертикально</a:t>
            </a:r>
            <a:r>
              <a:rPr lang="ru-RU" sz="2400" b="1" dirty="0" smtClean="0">
                <a:solidFill>
                  <a:schemeClr val="accent2"/>
                </a:solidFill>
              </a:rPr>
              <a:t>. </a:t>
            </a:r>
            <a:r>
              <a:rPr lang="ru-RU" sz="2400" b="1" dirty="0" smtClean="0"/>
              <a:t>Такое расположение обусловлено  формой и размерами заданной детали.</a:t>
            </a:r>
            <a:endParaRPr lang="ru-RU"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0"/>
            <a:ext cx="8229600" cy="778098"/>
          </a:xfrm>
        </p:spPr>
        <p:txBody>
          <a:bodyPr/>
          <a:lstStyle/>
          <a:p>
            <a:r>
              <a:rPr lang="ru-RU" i="1" dirty="0" smtClean="0"/>
              <a:t>Задание</a:t>
            </a:r>
            <a:endParaRPr lang="ru-RU" i="1" dirty="0"/>
          </a:p>
        </p:txBody>
      </p:sp>
      <p:pic>
        <p:nvPicPr>
          <p:cNvPr id="7" name="Содержимое 6" descr="задание.jpeg"/>
          <p:cNvPicPr>
            <a:picLocks noGrp="1" noChangeAspect="1"/>
          </p:cNvPicPr>
          <p:nvPr>
            <p:ph idx="1"/>
          </p:nvPr>
        </p:nvPicPr>
        <p:blipFill>
          <a:blip r:embed="rId2" cstate="email"/>
          <a:srcRect/>
          <a:stretch>
            <a:fillRect/>
          </a:stretch>
        </p:blipFill>
        <p:spPr>
          <a:xfrm>
            <a:off x="2051720" y="1124744"/>
            <a:ext cx="5004048" cy="2736304"/>
          </a:xfrm>
        </p:spPr>
      </p:pic>
      <p:sp>
        <p:nvSpPr>
          <p:cNvPr id="8" name="Прямоугольник 7"/>
          <p:cNvSpPr/>
          <p:nvPr/>
        </p:nvSpPr>
        <p:spPr>
          <a:xfrm>
            <a:off x="467544" y="3861048"/>
            <a:ext cx="8280920" cy="25202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AutoNum type="arabicPeriod"/>
            </a:pPr>
            <a:r>
              <a:rPr lang="ru-RU" sz="2400" dirty="0" smtClean="0"/>
              <a:t>Выполнить чертеж детали «Опора»  (Сталь),  достроить  вид сверху.         Нанести размеры.                                                          </a:t>
            </a:r>
          </a:p>
          <a:p>
            <a:pPr marL="342900" indent="-342900"/>
            <a:r>
              <a:rPr lang="ru-RU" sz="2400" dirty="0" smtClean="0"/>
              <a:t>2. Выполнить изометрическую проекцию детали.                             </a:t>
            </a:r>
          </a:p>
          <a:p>
            <a:pPr marL="342900" indent="-342900"/>
            <a:r>
              <a:rPr lang="ru-RU" sz="2400" dirty="0" smtClean="0"/>
              <a:t>3.  Время работы  три часа.         </a:t>
            </a:r>
            <a:endParaRPr lang="ru-RU" sz="2400" dirty="0"/>
          </a:p>
        </p:txBody>
      </p:sp>
      <p:sp>
        <p:nvSpPr>
          <p:cNvPr id="10" name="Прямоугольник 9"/>
          <p:cNvSpPr/>
          <p:nvPr/>
        </p:nvSpPr>
        <p:spPr>
          <a:xfrm>
            <a:off x="323528" y="3861048"/>
            <a:ext cx="8496944"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Выполнить чертеж детали «Опора» (Сталь), достроить вид сверху. Нанести размеры.</a:t>
            </a:r>
          </a:p>
          <a:p>
            <a:pPr algn="ctr"/>
            <a:r>
              <a:rPr lang="ru-RU" sz="2400" dirty="0" smtClean="0"/>
              <a:t> Выполнить изометрическую проекцию детали</a:t>
            </a:r>
          </a:p>
          <a:p>
            <a:pPr algn="ctr"/>
            <a:r>
              <a:rPr lang="ru-RU" sz="2400" dirty="0" smtClean="0"/>
              <a:t>Время работы три часа.</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260648"/>
            <a:ext cx="8229600" cy="936104"/>
          </a:xfrm>
        </p:spPr>
        <p:txBody>
          <a:bodyPr>
            <a:noAutofit/>
          </a:bodyPr>
          <a:lstStyle/>
          <a:p>
            <a:r>
              <a:rPr lang="ru-RU" sz="3600" b="1" i="1" dirty="0" smtClean="0"/>
              <a:t>Размещение изображений детали на формате </a:t>
            </a:r>
            <a:r>
              <a:rPr lang="ru-RU" sz="3600" dirty="0" smtClean="0"/>
              <a:t>(</a:t>
            </a:r>
            <a:r>
              <a:rPr lang="ru-RU" sz="2800" b="1" u="sng" dirty="0" err="1" smtClean="0"/>
              <a:t>компановка</a:t>
            </a:r>
            <a:r>
              <a:rPr lang="ru-RU" sz="2800" dirty="0" smtClean="0"/>
              <a:t>)</a:t>
            </a:r>
            <a:endParaRPr lang="ru-RU" sz="2800" dirty="0"/>
          </a:p>
        </p:txBody>
      </p:sp>
      <p:pic>
        <p:nvPicPr>
          <p:cNvPr id="6" name="Содержимое 5" descr="P1010795.JPG"/>
          <p:cNvPicPr>
            <a:picLocks noGrp="1" noChangeAspect="1"/>
          </p:cNvPicPr>
          <p:nvPr>
            <p:ph idx="1"/>
          </p:nvPr>
        </p:nvPicPr>
        <p:blipFill>
          <a:blip r:embed="rId2" cstate="email"/>
          <a:srcRect/>
          <a:stretch>
            <a:fillRect/>
          </a:stretch>
        </p:blipFill>
        <p:spPr>
          <a:xfrm>
            <a:off x="1403648" y="1628800"/>
            <a:ext cx="6192688" cy="4536504"/>
          </a:xfrm>
        </p:spPr>
      </p:pic>
      <p:cxnSp>
        <p:nvCxnSpPr>
          <p:cNvPr id="8" name="Прямая соединительная линия 7"/>
          <p:cNvCxnSpPr/>
          <p:nvPr/>
        </p:nvCxnSpPr>
        <p:spPr>
          <a:xfrm>
            <a:off x="4355976" y="2996952"/>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3563888" y="3573016"/>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23728" y="2996952"/>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6228184" y="2996952"/>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491880" y="1916832"/>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3491880" y="4869160"/>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20" name="Умножение 19"/>
          <p:cNvSpPr/>
          <p:nvPr/>
        </p:nvSpPr>
        <p:spPr>
          <a:xfrm>
            <a:off x="2339752" y="2708920"/>
            <a:ext cx="216024" cy="216024"/>
          </a:xfrm>
          <a:prstGeom prst="mathMultipl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2" name="Умножение 21"/>
          <p:cNvSpPr/>
          <p:nvPr/>
        </p:nvSpPr>
        <p:spPr>
          <a:xfrm>
            <a:off x="3347864" y="3789040"/>
            <a:ext cx="216024" cy="216024"/>
          </a:xfrm>
          <a:prstGeom prst="mathMultipl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3" name="Умножение 22"/>
          <p:cNvSpPr/>
          <p:nvPr/>
        </p:nvSpPr>
        <p:spPr>
          <a:xfrm>
            <a:off x="3275856" y="5013176"/>
            <a:ext cx="216024" cy="216024"/>
          </a:xfrm>
          <a:prstGeom prst="mathMultipl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4" name="Умножение 23"/>
          <p:cNvSpPr/>
          <p:nvPr/>
        </p:nvSpPr>
        <p:spPr>
          <a:xfrm>
            <a:off x="4788024" y="2780928"/>
            <a:ext cx="216024" cy="216024"/>
          </a:xfrm>
          <a:prstGeom prst="mathMultipl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5" name="Умножение 24"/>
          <p:cNvSpPr/>
          <p:nvPr/>
        </p:nvSpPr>
        <p:spPr>
          <a:xfrm>
            <a:off x="6516216" y="2780928"/>
            <a:ext cx="288032" cy="216024"/>
          </a:xfrm>
          <a:prstGeom prst="mathMultipl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7" name="Умножение 26"/>
          <p:cNvSpPr/>
          <p:nvPr/>
        </p:nvSpPr>
        <p:spPr>
          <a:xfrm>
            <a:off x="3275856" y="2060848"/>
            <a:ext cx="216024" cy="216024"/>
          </a:xfrm>
          <a:prstGeom prst="mathMultipl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9" name="Прямоугольник 28"/>
          <p:cNvSpPr/>
          <p:nvPr/>
        </p:nvSpPr>
        <p:spPr>
          <a:xfrm>
            <a:off x="4932040" y="4149080"/>
            <a:ext cx="18722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Места для размеров</a:t>
            </a:r>
            <a:endParaRPr lang="ru-RU" dirty="0"/>
          </a:p>
        </p:txBody>
      </p:sp>
      <p:sp>
        <p:nvSpPr>
          <p:cNvPr id="30" name="Умножение 29"/>
          <p:cNvSpPr/>
          <p:nvPr/>
        </p:nvSpPr>
        <p:spPr>
          <a:xfrm>
            <a:off x="5004048" y="4221088"/>
            <a:ext cx="216024" cy="216024"/>
          </a:xfrm>
          <a:prstGeom prst="mathMultipl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pic>
        <p:nvPicPr>
          <p:cNvPr id="19" name="Рисунок 18" descr="сканирование0007.jpg"/>
          <p:cNvPicPr>
            <a:picLocks noChangeAspect="1"/>
          </p:cNvPicPr>
          <p:nvPr/>
        </p:nvPicPr>
        <p:blipFill>
          <a:blip r:embed="rId3" cstate="email"/>
          <a:stretch>
            <a:fillRect/>
          </a:stretch>
        </p:blipFill>
        <p:spPr>
          <a:xfrm>
            <a:off x="755576" y="1628800"/>
            <a:ext cx="7632848" cy="4824536"/>
          </a:xfrm>
          <a:prstGeom prst="rect">
            <a:avLst/>
          </a:prstGeom>
        </p:spPr>
      </p:pic>
      <p:cxnSp>
        <p:nvCxnSpPr>
          <p:cNvPr id="26" name="Прямая соединительная линия 25"/>
          <p:cNvCxnSpPr/>
          <p:nvPr/>
        </p:nvCxnSpPr>
        <p:spPr>
          <a:xfrm>
            <a:off x="3203848" y="1988840"/>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6444208" y="1916832"/>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275856" y="400506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7092280" y="3356992"/>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4283968" y="3356992"/>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1259632" y="3356992"/>
            <a:ext cx="1008112"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Счетверенная стрелка 53"/>
          <p:cNvSpPr/>
          <p:nvPr/>
        </p:nvSpPr>
        <p:spPr>
          <a:xfrm>
            <a:off x="1619672" y="3068960"/>
            <a:ext cx="288032" cy="21602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6" name="Прямая соединительная линия 55"/>
          <p:cNvCxnSpPr/>
          <p:nvPr/>
        </p:nvCxnSpPr>
        <p:spPr>
          <a:xfrm>
            <a:off x="3275856" y="5589240"/>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57" name="Счетверенная стрелка 56"/>
          <p:cNvSpPr/>
          <p:nvPr/>
        </p:nvSpPr>
        <p:spPr>
          <a:xfrm>
            <a:off x="2915816" y="5805264"/>
            <a:ext cx="288032" cy="21602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Счетверенная стрелка 57"/>
          <p:cNvSpPr/>
          <p:nvPr/>
        </p:nvSpPr>
        <p:spPr>
          <a:xfrm>
            <a:off x="2987824" y="4149080"/>
            <a:ext cx="288032" cy="2880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Счетверенная стрелка 58"/>
          <p:cNvSpPr/>
          <p:nvPr/>
        </p:nvSpPr>
        <p:spPr>
          <a:xfrm>
            <a:off x="5004048" y="2996952"/>
            <a:ext cx="360040" cy="2880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Счетверенная стрелка 59"/>
          <p:cNvSpPr/>
          <p:nvPr/>
        </p:nvSpPr>
        <p:spPr>
          <a:xfrm>
            <a:off x="7452320" y="2996952"/>
            <a:ext cx="288032" cy="21602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Счетверенная стрелка 60"/>
          <p:cNvSpPr/>
          <p:nvPr/>
        </p:nvSpPr>
        <p:spPr>
          <a:xfrm>
            <a:off x="2843808" y="2132856"/>
            <a:ext cx="288032" cy="2880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Счетверенная стрелка 61"/>
          <p:cNvSpPr/>
          <p:nvPr/>
        </p:nvSpPr>
        <p:spPr>
          <a:xfrm>
            <a:off x="6084168" y="2132856"/>
            <a:ext cx="288032" cy="21602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62"/>
          <p:cNvSpPr/>
          <p:nvPr/>
        </p:nvSpPr>
        <p:spPr>
          <a:xfrm>
            <a:off x="4788024" y="4653136"/>
            <a:ext cx="31683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Места для размеров</a:t>
            </a:r>
            <a:endParaRPr lang="ru-RU" dirty="0"/>
          </a:p>
        </p:txBody>
      </p:sp>
      <p:sp>
        <p:nvSpPr>
          <p:cNvPr id="64" name="Счетверенная стрелка 63"/>
          <p:cNvSpPr/>
          <p:nvPr/>
        </p:nvSpPr>
        <p:spPr>
          <a:xfrm>
            <a:off x="4860032" y="4653136"/>
            <a:ext cx="360040" cy="360040"/>
          </a:xfrm>
          <a:prstGeom prst="quad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normAutofit/>
          </a:bodyPr>
          <a:lstStyle/>
          <a:p>
            <a:r>
              <a:rPr lang="ru-RU" sz="3600" b="1" i="1" dirty="0" smtClean="0"/>
              <a:t>Что необходимо напомнить детям?</a:t>
            </a:r>
            <a:endParaRPr lang="ru-RU" sz="3600" b="1" i="1" dirty="0"/>
          </a:p>
        </p:txBody>
      </p:sp>
      <p:graphicFrame>
        <p:nvGraphicFramePr>
          <p:cNvPr id="3" name="Таблица 2"/>
          <p:cNvGraphicFramePr>
            <a:graphicFrameLocks noGrp="1"/>
          </p:cNvGraphicFramePr>
          <p:nvPr/>
        </p:nvGraphicFramePr>
        <p:xfrm>
          <a:off x="0" y="908720"/>
          <a:ext cx="9144000" cy="6815903"/>
        </p:xfrm>
        <a:graphic>
          <a:graphicData uri="http://schemas.openxmlformats.org/drawingml/2006/table">
            <a:tbl>
              <a:tblPr firstRow="1" bandRow="1">
                <a:tableStyleId>{5C22544A-7EE6-4342-B048-85BDC9FD1C3A}</a:tableStyleId>
              </a:tblPr>
              <a:tblGrid>
                <a:gridCol w="520390"/>
                <a:gridCol w="8623610"/>
              </a:tblGrid>
              <a:tr h="504056">
                <a:tc>
                  <a:txBody>
                    <a:bodyPr/>
                    <a:lstStyle/>
                    <a:p>
                      <a:r>
                        <a:rPr lang="ru-RU" dirty="0" smtClean="0"/>
                        <a:t>№</a:t>
                      </a:r>
                      <a:endParaRPr lang="ru-RU" dirty="0"/>
                    </a:p>
                  </a:txBody>
                  <a:tcPr/>
                </a:tc>
                <a:tc>
                  <a:txBody>
                    <a:bodyPr/>
                    <a:lstStyle/>
                    <a:p>
                      <a:pPr algn="ctr"/>
                      <a:r>
                        <a:rPr lang="ru-RU" sz="2000" dirty="0" smtClean="0"/>
                        <a:t>Н  е  к  о  т  о  </a:t>
                      </a:r>
                      <a:r>
                        <a:rPr lang="ru-RU" sz="2000" dirty="0" err="1" smtClean="0"/>
                        <a:t>р</a:t>
                      </a:r>
                      <a:r>
                        <a:rPr lang="ru-RU" sz="2000" dirty="0" smtClean="0"/>
                        <a:t>  </a:t>
                      </a:r>
                      <a:r>
                        <a:rPr lang="ru-RU" sz="2000" dirty="0" err="1" smtClean="0"/>
                        <a:t>ы</a:t>
                      </a:r>
                      <a:r>
                        <a:rPr lang="ru-RU" sz="2000" dirty="0" smtClean="0"/>
                        <a:t>  е    </a:t>
                      </a:r>
                      <a:r>
                        <a:rPr lang="ru-RU" sz="2000" dirty="0" err="1" smtClean="0"/>
                        <a:t>п</a:t>
                      </a:r>
                      <a:r>
                        <a:rPr lang="ru-RU" sz="2000" baseline="0" dirty="0" smtClean="0"/>
                        <a:t>  о  л  о  ж  е  </a:t>
                      </a:r>
                      <a:r>
                        <a:rPr lang="ru-RU" sz="2000" baseline="0" dirty="0" err="1" smtClean="0"/>
                        <a:t>н</a:t>
                      </a:r>
                      <a:r>
                        <a:rPr lang="ru-RU" sz="2000" baseline="0" dirty="0" smtClean="0"/>
                        <a:t>  и  я    при  оформлении работ</a:t>
                      </a:r>
                      <a:endParaRPr lang="ru-RU" sz="2000" dirty="0"/>
                    </a:p>
                  </a:txBody>
                  <a:tcPr/>
                </a:tc>
              </a:tr>
              <a:tr h="720080">
                <a:tc>
                  <a:txBody>
                    <a:bodyPr/>
                    <a:lstStyle/>
                    <a:p>
                      <a:pPr algn="ctr"/>
                      <a:r>
                        <a:rPr lang="ru-RU" sz="2000" dirty="0" smtClean="0"/>
                        <a:t>1</a:t>
                      </a:r>
                      <a:endParaRPr lang="ru-RU" sz="2000" dirty="0"/>
                    </a:p>
                  </a:txBody>
                  <a:tcPr/>
                </a:tc>
                <a:tc>
                  <a:txBody>
                    <a:bodyPr/>
                    <a:lstStyle/>
                    <a:p>
                      <a:r>
                        <a:rPr lang="ru-RU" sz="2400" b="1" i="1" u="sng" dirty="0" smtClean="0">
                          <a:solidFill>
                            <a:schemeClr val="tx1"/>
                          </a:solidFill>
                        </a:rPr>
                        <a:t>Выбор главного вида </a:t>
                      </a:r>
                      <a:r>
                        <a:rPr lang="ru-RU" sz="2400" b="1" i="1" u="sng" baseline="0" dirty="0" smtClean="0">
                          <a:solidFill>
                            <a:schemeClr val="tx1"/>
                          </a:solidFill>
                        </a:rPr>
                        <a:t> задан </a:t>
                      </a:r>
                      <a:r>
                        <a:rPr lang="ru-RU" sz="2000" baseline="0" dirty="0" smtClean="0"/>
                        <a:t>условием задания </a:t>
                      </a:r>
                      <a:r>
                        <a:rPr lang="ru-RU" sz="2000" baseline="0" dirty="0" smtClean="0">
                          <a:solidFill>
                            <a:schemeClr val="tx1"/>
                          </a:solidFill>
                        </a:rPr>
                        <a:t>и</a:t>
                      </a:r>
                      <a:r>
                        <a:rPr lang="ru-RU" sz="2000" baseline="0" dirty="0" smtClean="0">
                          <a:solidFill>
                            <a:srgbClr val="00B050"/>
                          </a:solidFill>
                        </a:rPr>
                        <a:t> </a:t>
                      </a:r>
                      <a:r>
                        <a:rPr lang="ru-RU" sz="2400" b="1" i="1" baseline="0" dirty="0" smtClean="0">
                          <a:solidFill>
                            <a:schemeClr val="tx1"/>
                          </a:solidFill>
                        </a:rPr>
                        <a:t>менять его нельзя</a:t>
                      </a:r>
                      <a:r>
                        <a:rPr lang="ru-RU" sz="2000" b="1" i="1" baseline="0" dirty="0" smtClean="0">
                          <a:solidFill>
                            <a:schemeClr val="tx1"/>
                          </a:solidFill>
                        </a:rPr>
                        <a:t>.</a:t>
                      </a:r>
                      <a:endParaRPr lang="ru-RU" sz="2000" b="1" i="1" dirty="0">
                        <a:solidFill>
                          <a:schemeClr val="tx1"/>
                        </a:solidFill>
                      </a:endParaRPr>
                    </a:p>
                  </a:txBody>
                  <a:tcPr/>
                </a:tc>
              </a:tr>
              <a:tr h="1481296">
                <a:tc>
                  <a:txBody>
                    <a:bodyPr/>
                    <a:lstStyle/>
                    <a:p>
                      <a:pPr algn="ctr"/>
                      <a:r>
                        <a:rPr lang="ru-RU" sz="2000" dirty="0" smtClean="0"/>
                        <a:t>2</a:t>
                      </a:r>
                      <a:endParaRPr lang="ru-RU" sz="2000" dirty="0"/>
                    </a:p>
                  </a:txBody>
                  <a:tcPr/>
                </a:tc>
                <a:tc>
                  <a:txBody>
                    <a:bodyPr/>
                    <a:lstStyle/>
                    <a:p>
                      <a:r>
                        <a:rPr lang="ru-RU" sz="2400" b="1" i="1" u="sng" dirty="0" smtClean="0">
                          <a:solidFill>
                            <a:schemeClr val="tx1"/>
                          </a:solidFill>
                        </a:rPr>
                        <a:t>Желательно не стирать  линии вспомогательных построений</a:t>
                      </a:r>
                      <a:r>
                        <a:rPr lang="ru-RU" sz="2400" b="0" i="0" dirty="0" smtClean="0">
                          <a:solidFill>
                            <a:schemeClr val="tx1"/>
                          </a:solidFill>
                        </a:rPr>
                        <a:t>; </a:t>
                      </a:r>
                      <a:r>
                        <a:rPr lang="ru-RU" sz="2400" b="0" i="1" dirty="0" smtClean="0">
                          <a:solidFill>
                            <a:schemeClr val="tx1"/>
                          </a:solidFill>
                        </a:rPr>
                        <a:t>контур</a:t>
                      </a:r>
                      <a:r>
                        <a:rPr lang="ru-RU" sz="2400" b="0" i="1" baseline="0" dirty="0" smtClean="0">
                          <a:solidFill>
                            <a:schemeClr val="tx1"/>
                          </a:solidFill>
                        </a:rPr>
                        <a:t> треугольной призмы</a:t>
                      </a:r>
                      <a:r>
                        <a:rPr lang="ru-RU" sz="2000" b="0" baseline="0" dirty="0" smtClean="0"/>
                        <a:t>, </a:t>
                      </a:r>
                      <a:r>
                        <a:rPr lang="ru-RU" sz="2400" b="0" i="1" baseline="0" dirty="0" smtClean="0">
                          <a:solidFill>
                            <a:schemeClr val="tx1"/>
                          </a:solidFill>
                        </a:rPr>
                        <a:t>построение  изометрической проекции окружности (ромб</a:t>
                      </a:r>
                      <a:r>
                        <a:rPr lang="ru-RU" sz="2000" b="0" i="0" baseline="0" dirty="0" smtClean="0">
                          <a:solidFill>
                            <a:schemeClr val="dk1"/>
                          </a:solidFill>
                        </a:rPr>
                        <a:t>) </a:t>
                      </a:r>
                      <a:r>
                        <a:rPr lang="ru-RU" sz="2400" b="0" i="1" baseline="0" dirty="0" smtClean="0">
                          <a:solidFill>
                            <a:schemeClr val="tx1"/>
                          </a:solidFill>
                        </a:rPr>
                        <a:t>- это знания учащихся</a:t>
                      </a:r>
                      <a:r>
                        <a:rPr lang="ru-RU" sz="2400" b="1" i="1" baseline="0" dirty="0" smtClean="0">
                          <a:solidFill>
                            <a:schemeClr val="tx1"/>
                          </a:solidFill>
                        </a:rPr>
                        <a:t>, ( легче проверять правильность  построений).</a:t>
                      </a:r>
                      <a:endParaRPr lang="ru-RU" sz="2400" b="1" i="1" dirty="0">
                        <a:solidFill>
                          <a:schemeClr val="tx1"/>
                        </a:solidFill>
                      </a:endParaRPr>
                    </a:p>
                  </a:txBody>
                  <a:tcPr/>
                </a:tc>
              </a:tr>
              <a:tr h="1835376">
                <a:tc>
                  <a:txBody>
                    <a:bodyPr/>
                    <a:lstStyle/>
                    <a:p>
                      <a:pPr algn="ctr"/>
                      <a:r>
                        <a:rPr lang="ru-RU" sz="2000" dirty="0" smtClean="0"/>
                        <a:t>3</a:t>
                      </a:r>
                      <a:endParaRPr lang="ru-RU" sz="2000" dirty="0"/>
                    </a:p>
                  </a:txBody>
                  <a:tcPr/>
                </a:tc>
                <a:tc>
                  <a:txBody>
                    <a:bodyPr/>
                    <a:lstStyle/>
                    <a:p>
                      <a:r>
                        <a:rPr lang="ru-RU" sz="2400" b="1" i="1" dirty="0" smtClean="0">
                          <a:solidFill>
                            <a:schemeClr val="tx1"/>
                          </a:solidFill>
                        </a:rPr>
                        <a:t>Соблюдать</a:t>
                      </a:r>
                      <a:r>
                        <a:rPr lang="ru-RU" sz="2000" baseline="0" dirty="0" smtClean="0">
                          <a:solidFill>
                            <a:schemeClr val="tx1"/>
                          </a:solidFill>
                        </a:rPr>
                        <a:t> </a:t>
                      </a:r>
                      <a:r>
                        <a:rPr lang="ru-RU" sz="2400" b="1" i="1" baseline="0" dirty="0" smtClean="0">
                          <a:solidFill>
                            <a:schemeClr val="tx1"/>
                          </a:solidFill>
                        </a:rPr>
                        <a:t>точность, аккуратность и </a:t>
                      </a:r>
                      <a:r>
                        <a:rPr lang="ru-RU" sz="2400" b="1" i="1" u="sng" baseline="0" dirty="0" smtClean="0">
                          <a:solidFill>
                            <a:schemeClr val="tx1"/>
                          </a:solidFill>
                        </a:rPr>
                        <a:t>правильность</a:t>
                      </a:r>
                      <a:r>
                        <a:rPr lang="ru-RU" sz="2400" b="1" i="1" baseline="0" dirty="0" smtClean="0">
                          <a:solidFill>
                            <a:schemeClr val="tx1"/>
                          </a:solidFill>
                        </a:rPr>
                        <a:t> </a:t>
                      </a:r>
                      <a:r>
                        <a:rPr lang="ru-RU" sz="2400" b="1" i="1" u="sng" baseline="0" dirty="0" smtClean="0">
                          <a:solidFill>
                            <a:schemeClr val="tx1"/>
                          </a:solidFill>
                        </a:rPr>
                        <a:t>при</a:t>
                      </a:r>
                      <a:r>
                        <a:rPr lang="ru-RU" sz="2000" b="1" i="1" u="sng" baseline="0" dirty="0" smtClean="0">
                          <a:solidFill>
                            <a:schemeClr val="tx1"/>
                          </a:solidFill>
                        </a:rPr>
                        <a:t> </a:t>
                      </a:r>
                      <a:r>
                        <a:rPr lang="ru-RU" sz="2400" b="1" i="1" u="sng" baseline="0" dirty="0" smtClean="0">
                          <a:solidFill>
                            <a:schemeClr val="tx1"/>
                          </a:solidFill>
                        </a:rPr>
                        <a:t>вычерчивании</a:t>
                      </a:r>
                      <a:r>
                        <a:rPr lang="ru-RU" sz="2000" baseline="0" dirty="0" smtClean="0">
                          <a:solidFill>
                            <a:schemeClr val="tx1"/>
                          </a:solidFill>
                        </a:rPr>
                        <a:t> </a:t>
                      </a:r>
                      <a:r>
                        <a:rPr lang="ru-RU" sz="2400" b="1" i="1" u="sng" baseline="0" dirty="0" smtClean="0">
                          <a:solidFill>
                            <a:schemeClr val="tx1"/>
                          </a:solidFill>
                        </a:rPr>
                        <a:t>линий невидимого контура – штриховых линий</a:t>
                      </a:r>
                      <a:r>
                        <a:rPr lang="ru-RU" sz="2400" b="0" i="1" baseline="0" dirty="0" smtClean="0">
                          <a:solidFill>
                            <a:schemeClr val="tx1"/>
                          </a:solidFill>
                        </a:rPr>
                        <a:t>: </a:t>
                      </a:r>
                      <a:r>
                        <a:rPr lang="ru-RU" sz="2400" b="0" i="1" baseline="0" dirty="0" smtClean="0"/>
                        <a:t>они </a:t>
                      </a:r>
                      <a:r>
                        <a:rPr lang="ru-RU" sz="2400" b="0" i="1" baseline="0" dirty="0" smtClean="0">
                          <a:solidFill>
                            <a:schemeClr val="tx1"/>
                          </a:solidFill>
                        </a:rPr>
                        <a:t>всегда проводятся</a:t>
                      </a:r>
                      <a:r>
                        <a:rPr lang="ru-RU" sz="2000" b="0" i="1" baseline="0" dirty="0" smtClean="0">
                          <a:solidFill>
                            <a:schemeClr val="tx1"/>
                          </a:solidFill>
                        </a:rPr>
                        <a:t> </a:t>
                      </a:r>
                      <a:r>
                        <a:rPr lang="ru-RU" sz="2400" b="0" i="1" baseline="0" dirty="0" smtClean="0">
                          <a:solidFill>
                            <a:schemeClr val="tx1"/>
                          </a:solidFill>
                        </a:rPr>
                        <a:t>до основной линии, пересекают ось симметрии детали</a:t>
                      </a:r>
                      <a:r>
                        <a:rPr lang="ru-RU" sz="2000" b="0" i="1" baseline="0" dirty="0" smtClean="0">
                          <a:solidFill>
                            <a:schemeClr val="tx1"/>
                          </a:solidFill>
                        </a:rPr>
                        <a:t>, </a:t>
                      </a:r>
                      <a:r>
                        <a:rPr lang="ru-RU" sz="2400" b="0" i="1" baseline="0" dirty="0" smtClean="0">
                          <a:solidFill>
                            <a:schemeClr val="tx1"/>
                          </a:solidFill>
                        </a:rPr>
                        <a:t>не выступают за контур детали., </a:t>
                      </a:r>
                      <a:r>
                        <a:rPr lang="ru-RU" sz="2400" b="1" i="1" baseline="0" dirty="0" smtClean="0">
                          <a:solidFill>
                            <a:schemeClr val="tx1"/>
                          </a:solidFill>
                        </a:rPr>
                        <a:t>длину штриха </a:t>
                      </a:r>
                      <a:r>
                        <a:rPr lang="ru-RU" sz="2400" b="0" i="1" baseline="0" dirty="0" smtClean="0">
                          <a:solidFill>
                            <a:schemeClr val="tx1"/>
                          </a:solidFill>
                        </a:rPr>
                        <a:t>линии для данного формата </a:t>
                      </a:r>
                      <a:r>
                        <a:rPr lang="ru-RU" sz="2400" b="1" i="1" baseline="0" dirty="0" smtClean="0">
                          <a:solidFill>
                            <a:schemeClr val="tx1"/>
                          </a:solidFill>
                        </a:rPr>
                        <a:t>брать равной  </a:t>
                      </a:r>
                      <a:r>
                        <a:rPr lang="ru-RU" sz="2400" b="1" baseline="0" dirty="0" smtClean="0">
                          <a:solidFill>
                            <a:schemeClr val="tx1"/>
                          </a:solidFill>
                        </a:rPr>
                        <a:t>3...</a:t>
                      </a:r>
                      <a:r>
                        <a:rPr lang="ru-RU" sz="2400" baseline="0" dirty="0" smtClean="0">
                          <a:solidFill>
                            <a:schemeClr val="tx1"/>
                          </a:solidFill>
                        </a:rPr>
                        <a:t> </a:t>
                      </a:r>
                      <a:r>
                        <a:rPr lang="ru-RU" sz="2400" b="1" baseline="0" dirty="0" smtClean="0">
                          <a:solidFill>
                            <a:schemeClr val="tx1"/>
                          </a:solidFill>
                        </a:rPr>
                        <a:t>5мм</a:t>
                      </a:r>
                      <a:r>
                        <a:rPr lang="ru-RU" sz="2000" b="1" baseline="0" dirty="0" smtClean="0">
                          <a:solidFill>
                            <a:schemeClr val="tx1"/>
                          </a:solidFill>
                        </a:rPr>
                        <a:t>. </a:t>
                      </a:r>
                      <a:endParaRPr lang="ru-RU" sz="2000" b="1" dirty="0">
                        <a:solidFill>
                          <a:schemeClr val="tx1"/>
                        </a:solidFill>
                      </a:endParaRPr>
                    </a:p>
                  </a:txBody>
                  <a:tcPr/>
                </a:tc>
              </a:tr>
              <a:tr h="737160">
                <a:tc>
                  <a:txBody>
                    <a:bodyPr/>
                    <a:lstStyle/>
                    <a:p>
                      <a:pPr algn="ctr"/>
                      <a:r>
                        <a:rPr lang="ru-RU" sz="2000" dirty="0" smtClean="0"/>
                        <a:t>4</a:t>
                      </a:r>
                      <a:endParaRPr lang="ru-RU" sz="2000" dirty="0"/>
                    </a:p>
                  </a:txBody>
                  <a:tcPr/>
                </a:tc>
                <a:tc>
                  <a:txBody>
                    <a:bodyPr/>
                    <a:lstStyle/>
                    <a:p>
                      <a:r>
                        <a:rPr lang="ru-RU" sz="2400" b="1" i="1" u="sng" dirty="0" smtClean="0">
                          <a:solidFill>
                            <a:schemeClr val="tx1"/>
                          </a:solidFill>
                        </a:rPr>
                        <a:t>Об обязательном проведении осей симметрии детали</a:t>
                      </a:r>
                      <a:r>
                        <a:rPr lang="ru-RU" sz="2400" b="1" i="1" dirty="0" smtClean="0"/>
                        <a:t>, </a:t>
                      </a:r>
                      <a:r>
                        <a:rPr lang="ru-RU" sz="2400" b="0" i="1" dirty="0" smtClean="0"/>
                        <a:t>если они есть и по ГОСТ.</a:t>
                      </a:r>
                      <a:endParaRPr lang="ru-RU" sz="2400" b="0" i="1" dirty="0"/>
                    </a:p>
                  </a:txBody>
                  <a:tcPr/>
                </a:tc>
              </a:tr>
              <a:tr h="825447">
                <a:tc>
                  <a:txBody>
                    <a:bodyPr/>
                    <a:lstStyle/>
                    <a:p>
                      <a:pPr algn="ctr"/>
                      <a:r>
                        <a:rPr lang="ru-RU" sz="2000" dirty="0" smtClean="0"/>
                        <a:t>5</a:t>
                      </a:r>
                      <a:endParaRPr lang="ru-RU" sz="2000" dirty="0"/>
                    </a:p>
                  </a:txBody>
                  <a:tcPr/>
                </a:tc>
                <a:tc>
                  <a:txBody>
                    <a:bodyPr/>
                    <a:lstStyle/>
                    <a:p>
                      <a:r>
                        <a:rPr lang="ru-RU" sz="2400" b="0" i="1" dirty="0" smtClean="0"/>
                        <a:t>Помнить и</a:t>
                      </a:r>
                      <a:r>
                        <a:rPr lang="ru-RU" sz="2400" b="1" i="1" dirty="0" smtClean="0"/>
                        <a:t> </a:t>
                      </a:r>
                      <a:r>
                        <a:rPr lang="ru-RU" sz="2400" b="1" i="1" u="none" dirty="0" smtClean="0">
                          <a:solidFill>
                            <a:schemeClr val="tx1"/>
                          </a:solidFill>
                        </a:rPr>
                        <a:t>соблюдать точность размеров</a:t>
                      </a:r>
                      <a:r>
                        <a:rPr lang="ru-RU" sz="2400" b="1" i="1" u="none" baseline="0" dirty="0" smtClean="0">
                          <a:solidFill>
                            <a:schemeClr val="tx1"/>
                          </a:solidFill>
                        </a:rPr>
                        <a:t> </a:t>
                      </a:r>
                      <a:r>
                        <a:rPr lang="ru-RU" sz="2400" b="0" i="1" u="sng" baseline="0" dirty="0" smtClean="0">
                          <a:solidFill>
                            <a:schemeClr val="tx1"/>
                          </a:solidFill>
                        </a:rPr>
                        <a:t>при построении видов и  аксонометрической проекции детали.</a:t>
                      </a:r>
                      <a:endParaRPr lang="ru-RU" sz="2400" b="0" i="1" u="sng"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229600" cy="1052736"/>
          </a:xfrm>
        </p:spPr>
        <p:txBody>
          <a:bodyPr>
            <a:normAutofit/>
          </a:bodyPr>
          <a:lstStyle/>
          <a:p>
            <a:r>
              <a:rPr lang="ru-RU" sz="2800" b="1" i="1" dirty="0" smtClean="0"/>
              <a:t>Так должен выглядеть чертеж в окончательном виде</a:t>
            </a:r>
            <a:endParaRPr lang="ru-RU" sz="2800" b="1" i="1" dirty="0"/>
          </a:p>
        </p:txBody>
      </p:sp>
      <p:pic>
        <p:nvPicPr>
          <p:cNvPr id="4" name="Рисунок 3" descr="P1010801.JPG"/>
          <p:cNvPicPr>
            <a:picLocks noChangeAspect="1"/>
          </p:cNvPicPr>
          <p:nvPr/>
        </p:nvPicPr>
        <p:blipFill>
          <a:blip r:embed="rId3" cstate="email"/>
          <a:srcRect/>
          <a:stretch>
            <a:fillRect/>
          </a:stretch>
        </p:blipFill>
        <p:spPr>
          <a:xfrm>
            <a:off x="1043608" y="1052736"/>
            <a:ext cx="6840760" cy="5544616"/>
          </a:xfrm>
          <a:prstGeom prst="rect">
            <a:avLst/>
          </a:prstGeom>
        </p:spPr>
      </p:pic>
      <p:sp>
        <p:nvSpPr>
          <p:cNvPr id="6" name="Прямоугольник 5"/>
          <p:cNvSpPr/>
          <p:nvPr/>
        </p:nvSpPr>
        <p:spPr>
          <a:xfrm>
            <a:off x="3419872" y="908720"/>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a:t>
            </a:r>
            <a:endParaRPr lang="ru-RU" dirty="0"/>
          </a:p>
        </p:txBody>
      </p:sp>
      <p:sp>
        <p:nvSpPr>
          <p:cNvPr id="13" name="Прямоугольник 12"/>
          <p:cNvSpPr/>
          <p:nvPr/>
        </p:nvSpPr>
        <p:spPr>
          <a:xfrm>
            <a:off x="5724128" y="3789040"/>
            <a:ext cx="19442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Размер  не поместился</a:t>
            </a:r>
            <a:endParaRPr lang="ru-RU" dirty="0"/>
          </a:p>
        </p:txBody>
      </p:sp>
      <p:pic>
        <p:nvPicPr>
          <p:cNvPr id="21" name="Рисунок 20" descr="сканирование0001.jpg"/>
          <p:cNvPicPr>
            <a:picLocks noChangeAspect="1"/>
          </p:cNvPicPr>
          <p:nvPr/>
        </p:nvPicPr>
        <p:blipFill>
          <a:blip r:embed="rId4" cstate="email"/>
          <a:srcRect/>
          <a:stretch>
            <a:fillRect/>
          </a:stretch>
        </p:blipFill>
        <p:spPr>
          <a:xfrm>
            <a:off x="827584" y="881336"/>
            <a:ext cx="7200800" cy="59766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15416"/>
            <a:ext cx="8085584" cy="1760438"/>
          </a:xfrm>
        </p:spPr>
        <p:txBody>
          <a:bodyPr>
            <a:normAutofit/>
          </a:bodyPr>
          <a:lstStyle/>
          <a:p>
            <a:r>
              <a:rPr lang="ru-RU" sz="3200" b="1" i="1" dirty="0" smtClean="0"/>
              <a:t>Количество размеров на видах</a:t>
            </a:r>
            <a:endParaRPr lang="ru-RU" sz="3200" b="1" i="1" dirty="0"/>
          </a:p>
        </p:txBody>
      </p:sp>
      <p:graphicFrame>
        <p:nvGraphicFramePr>
          <p:cNvPr id="4" name="Таблица 3"/>
          <p:cNvGraphicFramePr>
            <a:graphicFrameLocks noGrp="1"/>
          </p:cNvGraphicFramePr>
          <p:nvPr/>
        </p:nvGraphicFramePr>
        <p:xfrm>
          <a:off x="35496" y="980729"/>
          <a:ext cx="9073008" cy="5880545"/>
        </p:xfrm>
        <a:graphic>
          <a:graphicData uri="http://schemas.openxmlformats.org/drawingml/2006/table">
            <a:tbl>
              <a:tblPr firstRow="1" bandRow="1">
                <a:tableStyleId>{5C22544A-7EE6-4342-B048-85BDC9FD1C3A}</a:tableStyleId>
              </a:tblPr>
              <a:tblGrid>
                <a:gridCol w="792088"/>
                <a:gridCol w="1728192"/>
                <a:gridCol w="6552728"/>
              </a:tblGrid>
              <a:tr h="644640">
                <a:tc>
                  <a:txBody>
                    <a:bodyPr/>
                    <a:lstStyle/>
                    <a:p>
                      <a:r>
                        <a:rPr lang="ru-RU" dirty="0" smtClean="0"/>
                        <a:t>№</a:t>
                      </a:r>
                      <a:endParaRPr lang="ru-RU" dirty="0"/>
                    </a:p>
                  </a:txBody>
                  <a:tcPr/>
                </a:tc>
                <a:tc>
                  <a:txBody>
                    <a:bodyPr/>
                    <a:lstStyle/>
                    <a:p>
                      <a:pPr algn="ctr"/>
                      <a:r>
                        <a:rPr lang="ru-RU" dirty="0" smtClean="0"/>
                        <a:t>Виды</a:t>
                      </a:r>
                      <a:endParaRPr lang="ru-RU" dirty="0"/>
                    </a:p>
                  </a:txBody>
                  <a:tcPr/>
                </a:tc>
                <a:tc>
                  <a:txBody>
                    <a:bodyPr/>
                    <a:lstStyle/>
                    <a:p>
                      <a:pPr algn="ctr"/>
                      <a:r>
                        <a:rPr lang="ru-RU" dirty="0" smtClean="0"/>
                        <a:t>Количество размеров</a:t>
                      </a:r>
                      <a:endParaRPr lang="ru-RU" dirty="0"/>
                    </a:p>
                  </a:txBody>
                  <a:tcPr/>
                </a:tc>
              </a:tr>
              <a:tr h="1916966">
                <a:tc>
                  <a:txBody>
                    <a:bodyPr/>
                    <a:lstStyle/>
                    <a:p>
                      <a:pPr algn="ctr"/>
                      <a:r>
                        <a:rPr lang="ru-RU" dirty="0" smtClean="0"/>
                        <a:t>1</a:t>
                      </a:r>
                      <a:endParaRPr lang="ru-RU" dirty="0"/>
                    </a:p>
                  </a:txBody>
                  <a:tcPr/>
                </a:tc>
                <a:tc>
                  <a:txBody>
                    <a:bodyPr/>
                    <a:lstStyle/>
                    <a:p>
                      <a:r>
                        <a:rPr lang="ru-RU" sz="2800" b="1" dirty="0" smtClean="0"/>
                        <a:t>Спереди (</a:t>
                      </a:r>
                      <a:r>
                        <a:rPr lang="ru-RU" sz="2800" dirty="0" smtClean="0"/>
                        <a:t>главный)</a:t>
                      </a:r>
                      <a:endParaRPr lang="ru-RU" dirty="0"/>
                    </a:p>
                  </a:txBody>
                  <a:tcPr/>
                </a:tc>
                <a:tc>
                  <a:txBody>
                    <a:bodyPr/>
                    <a:lstStyle/>
                    <a:p>
                      <a:r>
                        <a:rPr lang="ru-RU" sz="2400" b="1" i="1" u="sng" dirty="0" smtClean="0">
                          <a:solidFill>
                            <a:schemeClr val="accent2"/>
                          </a:solidFill>
                        </a:rPr>
                        <a:t>Пять размеров</a:t>
                      </a:r>
                      <a:r>
                        <a:rPr lang="ru-RU" sz="2400" dirty="0" smtClean="0"/>
                        <a:t>: </a:t>
                      </a:r>
                      <a:r>
                        <a:rPr lang="ru-RU" sz="2400" b="1" dirty="0" smtClean="0"/>
                        <a:t>3</a:t>
                      </a:r>
                      <a:r>
                        <a:rPr lang="ru-RU" sz="2400" dirty="0" smtClean="0"/>
                        <a:t> – </a:t>
                      </a:r>
                      <a:r>
                        <a:rPr lang="ru-RU" sz="2400" b="1" i="1" dirty="0" smtClean="0"/>
                        <a:t>по длине</a:t>
                      </a:r>
                      <a:r>
                        <a:rPr lang="ru-RU" sz="2400" dirty="0" smtClean="0"/>
                        <a:t>, </a:t>
                      </a:r>
                      <a:r>
                        <a:rPr lang="ru-RU" sz="2400" b="1" dirty="0" smtClean="0"/>
                        <a:t>2</a:t>
                      </a:r>
                      <a:r>
                        <a:rPr lang="ru-RU" sz="2400" dirty="0" smtClean="0"/>
                        <a:t> – </a:t>
                      </a:r>
                      <a:r>
                        <a:rPr lang="ru-RU" sz="2400" b="1" i="1" dirty="0" smtClean="0"/>
                        <a:t>по</a:t>
                      </a:r>
                      <a:r>
                        <a:rPr lang="ru-RU" sz="2400" b="1" i="1" baseline="0" dirty="0" smtClean="0"/>
                        <a:t> высоте</a:t>
                      </a:r>
                      <a:r>
                        <a:rPr lang="ru-RU" sz="2400" baseline="0" dirty="0" smtClean="0"/>
                        <a:t>,  </a:t>
                      </a:r>
                      <a:r>
                        <a:rPr lang="ru-RU" sz="2400" b="1" i="1" baseline="0" dirty="0" smtClean="0"/>
                        <a:t>что соответствует определению главного вида.</a:t>
                      </a:r>
                    </a:p>
                    <a:p>
                      <a:r>
                        <a:rPr lang="ru-RU" sz="2400" b="1" i="1" baseline="0" dirty="0" smtClean="0">
                          <a:solidFill>
                            <a:schemeClr val="tx1"/>
                          </a:solidFill>
                        </a:rPr>
                        <a:t>Возможен перенос длины детали на вид сверху.</a:t>
                      </a:r>
                      <a:endParaRPr lang="ru-RU" sz="2400" b="1" i="1" dirty="0">
                        <a:solidFill>
                          <a:schemeClr val="tx1"/>
                        </a:solidFill>
                      </a:endParaRPr>
                    </a:p>
                  </a:txBody>
                  <a:tcPr/>
                </a:tc>
              </a:tr>
              <a:tr h="1581971">
                <a:tc>
                  <a:txBody>
                    <a:bodyPr/>
                    <a:lstStyle/>
                    <a:p>
                      <a:pPr algn="ctr"/>
                      <a:r>
                        <a:rPr lang="ru-RU" dirty="0" smtClean="0"/>
                        <a:t>2</a:t>
                      </a:r>
                      <a:endParaRPr lang="ru-RU" dirty="0"/>
                    </a:p>
                  </a:txBody>
                  <a:tcPr/>
                </a:tc>
                <a:tc>
                  <a:txBody>
                    <a:bodyPr/>
                    <a:lstStyle/>
                    <a:p>
                      <a:pPr algn="ctr"/>
                      <a:r>
                        <a:rPr lang="ru-RU" sz="2800" b="1" dirty="0" smtClean="0"/>
                        <a:t>Сверху</a:t>
                      </a:r>
                      <a:endParaRPr lang="ru-RU" sz="2800" b="1" dirty="0"/>
                    </a:p>
                  </a:txBody>
                  <a:tcPr/>
                </a:tc>
                <a:tc>
                  <a:txBody>
                    <a:bodyPr/>
                    <a:lstStyle/>
                    <a:p>
                      <a:r>
                        <a:rPr lang="ru-RU" sz="2400" b="1" i="1" u="sng" dirty="0" smtClean="0">
                          <a:solidFill>
                            <a:schemeClr val="accent2"/>
                          </a:solidFill>
                        </a:rPr>
                        <a:t>Два размера</a:t>
                      </a:r>
                      <a:r>
                        <a:rPr lang="ru-RU" sz="2400" dirty="0" smtClean="0"/>
                        <a:t>: </a:t>
                      </a:r>
                      <a:r>
                        <a:rPr lang="ru-RU" sz="2400" b="1" i="1" dirty="0" smtClean="0"/>
                        <a:t>ширина детали</a:t>
                      </a:r>
                      <a:r>
                        <a:rPr lang="ru-RU" sz="2400" b="1" i="1" baseline="0" dirty="0" smtClean="0"/>
                        <a:t>  и  ширина среза детали</a:t>
                      </a:r>
                      <a:r>
                        <a:rPr lang="ru-RU" sz="2400" baseline="0" dirty="0" smtClean="0"/>
                        <a:t> – </a:t>
                      </a:r>
                      <a:r>
                        <a:rPr lang="ru-RU" sz="2400" b="1" i="1" baseline="0" dirty="0" smtClean="0">
                          <a:solidFill>
                            <a:schemeClr val="tx1"/>
                          </a:solidFill>
                        </a:rPr>
                        <a:t>размер 35мм</a:t>
                      </a:r>
                      <a:r>
                        <a:rPr lang="ru-RU" sz="2400" baseline="0" dirty="0" smtClean="0"/>
                        <a:t>, который по заданию  проставлен на виде слева</a:t>
                      </a:r>
                      <a:r>
                        <a:rPr lang="ru-RU" sz="2400" baseline="0" dirty="0" smtClean="0">
                          <a:solidFill>
                            <a:schemeClr val="accent2"/>
                          </a:solidFill>
                        </a:rPr>
                        <a:t>. </a:t>
                      </a:r>
                      <a:r>
                        <a:rPr lang="ru-RU" sz="2400" b="1" u="none" baseline="0" dirty="0" smtClean="0">
                          <a:solidFill>
                            <a:schemeClr val="accent2"/>
                          </a:solidFill>
                        </a:rPr>
                        <a:t>Ошибка у 90</a:t>
                      </a:r>
                      <a:r>
                        <a:rPr lang="ru-RU" sz="2400" b="1" u="none" baseline="30000" dirty="0" smtClean="0">
                          <a:solidFill>
                            <a:schemeClr val="accent2"/>
                          </a:solidFill>
                        </a:rPr>
                        <a:t>0</a:t>
                      </a:r>
                      <a:r>
                        <a:rPr lang="ru-RU" sz="2400" b="1" u="none" baseline="0" dirty="0" smtClean="0">
                          <a:solidFill>
                            <a:schemeClr val="accent2"/>
                          </a:solidFill>
                        </a:rPr>
                        <a:t> учащихся </a:t>
                      </a:r>
                      <a:r>
                        <a:rPr lang="ru-RU" sz="2400" baseline="0" dirty="0" smtClean="0"/>
                        <a:t>!!! </a:t>
                      </a:r>
                      <a:r>
                        <a:rPr lang="ru-RU" sz="2400" u="sng" baseline="0" dirty="0" smtClean="0"/>
                        <a:t>– учащиеся его там и задают???</a:t>
                      </a:r>
                      <a:endParaRPr lang="ru-RU" sz="2400" u="sng" baseline="30000" dirty="0"/>
                    </a:p>
                  </a:txBody>
                  <a:tcPr/>
                </a:tc>
              </a:tr>
              <a:tr h="1733694">
                <a:tc>
                  <a:txBody>
                    <a:bodyPr/>
                    <a:lstStyle/>
                    <a:p>
                      <a:pPr algn="ctr"/>
                      <a:r>
                        <a:rPr lang="ru-RU" dirty="0" smtClean="0"/>
                        <a:t>3</a:t>
                      </a:r>
                      <a:endParaRPr lang="ru-RU" dirty="0"/>
                    </a:p>
                  </a:txBody>
                  <a:tcPr/>
                </a:tc>
                <a:tc>
                  <a:txBody>
                    <a:bodyPr/>
                    <a:lstStyle/>
                    <a:p>
                      <a:pPr algn="ctr"/>
                      <a:r>
                        <a:rPr lang="ru-RU" sz="2800" b="1" dirty="0" smtClean="0"/>
                        <a:t>Слева</a:t>
                      </a:r>
                      <a:endParaRPr lang="ru-RU" sz="2800" b="1" dirty="0"/>
                    </a:p>
                  </a:txBody>
                  <a:tcPr/>
                </a:tc>
                <a:tc>
                  <a:txBody>
                    <a:bodyPr/>
                    <a:lstStyle/>
                    <a:p>
                      <a:r>
                        <a:rPr lang="ru-RU" sz="2400" b="1" i="1" u="sng" dirty="0" smtClean="0">
                          <a:solidFill>
                            <a:schemeClr val="accent2"/>
                          </a:solidFill>
                        </a:rPr>
                        <a:t>Два размера</a:t>
                      </a:r>
                      <a:r>
                        <a:rPr lang="ru-RU" sz="2400" dirty="0" smtClean="0"/>
                        <a:t>, </a:t>
                      </a:r>
                      <a:r>
                        <a:rPr lang="ru-RU" sz="2400" b="1" i="1" dirty="0" smtClean="0"/>
                        <a:t>относящиеся к одному и тому</a:t>
                      </a:r>
                      <a:r>
                        <a:rPr lang="ru-RU" sz="2400" b="1" i="1" baseline="0" dirty="0" smtClean="0"/>
                        <a:t> же элементу детали  </a:t>
                      </a:r>
                      <a:r>
                        <a:rPr lang="ru-RU" sz="2400" b="1" i="1" baseline="0" dirty="0" smtClean="0">
                          <a:solidFill>
                            <a:schemeClr val="accent2"/>
                          </a:solidFill>
                        </a:rPr>
                        <a:t>разделять нельзя </a:t>
                      </a:r>
                      <a:r>
                        <a:rPr lang="ru-RU" sz="2400" baseline="0" dirty="0" smtClean="0"/>
                        <a:t>– </a:t>
                      </a:r>
                      <a:r>
                        <a:rPr lang="ru-RU" sz="2400" b="1" i="1" baseline="0" dirty="0" smtClean="0"/>
                        <a:t>это</a:t>
                      </a:r>
                      <a:r>
                        <a:rPr lang="ru-RU" sz="2400" baseline="0" dirty="0" smtClean="0"/>
                        <a:t> </a:t>
                      </a:r>
                      <a:r>
                        <a:rPr lang="ru-RU" sz="2400" b="1" i="1" baseline="0" dirty="0" smtClean="0"/>
                        <a:t>15мм</a:t>
                      </a:r>
                      <a:r>
                        <a:rPr lang="ru-RU" sz="2400" baseline="0" dirty="0" smtClean="0"/>
                        <a:t>.-</a:t>
                      </a:r>
                      <a:r>
                        <a:rPr lang="ru-RU" sz="2400" b="1" i="1" baseline="0" dirty="0" smtClean="0"/>
                        <a:t>высота сверления отверстия и его диаметр</a:t>
                      </a:r>
                      <a:r>
                        <a:rPr lang="ru-RU" sz="2400" baseline="0" dirty="0" smtClean="0"/>
                        <a:t> </a:t>
                      </a:r>
                      <a:r>
                        <a:rPr lang="ru-RU" sz="2400" b="1" i="1" baseline="0" dirty="0" smtClean="0"/>
                        <a:t>20 мм</a:t>
                      </a:r>
                      <a:r>
                        <a:rPr lang="ru-RU" sz="2400" baseline="0" dirty="0" smtClean="0">
                          <a:solidFill>
                            <a:schemeClr val="accent2"/>
                          </a:solidFill>
                        </a:rPr>
                        <a:t>. </a:t>
                      </a:r>
                      <a:r>
                        <a:rPr lang="ru-RU" sz="2400" b="1" baseline="0" dirty="0" smtClean="0">
                          <a:solidFill>
                            <a:schemeClr val="accent2"/>
                          </a:solidFill>
                        </a:rPr>
                        <a:t>Ошибка у 90</a:t>
                      </a:r>
                      <a:r>
                        <a:rPr lang="ru-RU" sz="2400" b="1" baseline="30000" dirty="0" smtClean="0">
                          <a:solidFill>
                            <a:schemeClr val="accent2"/>
                          </a:solidFill>
                        </a:rPr>
                        <a:t>0</a:t>
                      </a:r>
                      <a:r>
                        <a:rPr lang="ru-RU" sz="2400" b="1" baseline="0" dirty="0" smtClean="0">
                          <a:solidFill>
                            <a:schemeClr val="accent2"/>
                          </a:solidFill>
                        </a:rPr>
                        <a:t> учащихся</a:t>
                      </a:r>
                      <a:r>
                        <a:rPr lang="ru-RU" sz="2400" baseline="0" dirty="0" smtClean="0"/>
                        <a:t>!!!</a:t>
                      </a:r>
                      <a:endParaRPr lang="ru-RU" sz="2400"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1196752"/>
          </a:xfrm>
        </p:spPr>
        <p:txBody>
          <a:bodyPr>
            <a:normAutofit/>
          </a:bodyPr>
          <a:lstStyle/>
          <a:p>
            <a:r>
              <a:rPr lang="ru-RU" sz="3200" b="1" i="1" dirty="0" smtClean="0"/>
              <a:t>Некоторые положения ГОСТ , необходимые при оформлении графических работ</a:t>
            </a:r>
            <a:endParaRPr lang="ru-RU" sz="3200" b="1" i="1" dirty="0"/>
          </a:p>
        </p:txBody>
      </p:sp>
      <p:pic>
        <p:nvPicPr>
          <p:cNvPr id="5" name="Содержимое 4" descr="P1010791.JPG"/>
          <p:cNvPicPr>
            <a:picLocks noGrp="1" noChangeAspect="1"/>
          </p:cNvPicPr>
          <p:nvPr>
            <p:ph idx="1"/>
          </p:nvPr>
        </p:nvPicPr>
        <p:blipFill>
          <a:blip r:embed="rId2" cstate="email"/>
          <a:srcRect/>
          <a:stretch>
            <a:fillRect/>
          </a:stretch>
        </p:blipFill>
        <p:spPr>
          <a:xfrm>
            <a:off x="323528" y="1556792"/>
            <a:ext cx="4680520" cy="4392488"/>
          </a:xfrm>
        </p:spPr>
      </p:pic>
      <p:sp>
        <p:nvSpPr>
          <p:cNvPr id="6" name="Прямоугольник 5"/>
          <p:cNvSpPr/>
          <p:nvPr/>
        </p:nvSpPr>
        <p:spPr>
          <a:xfrm>
            <a:off x="5148064" y="1556792"/>
            <a:ext cx="3744416" cy="475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sz="2400" dirty="0" smtClean="0">
                <a:solidFill>
                  <a:schemeClr val="bg1"/>
                </a:solidFill>
              </a:rPr>
              <a:t>Соединение  части вида и части разреза </a:t>
            </a:r>
            <a:r>
              <a:rPr lang="ru-RU" sz="2400" b="1" i="1" u="sng" dirty="0" smtClean="0">
                <a:solidFill>
                  <a:schemeClr val="accent6"/>
                </a:solidFill>
              </a:rPr>
              <a:t>волнистой</a:t>
            </a:r>
            <a:r>
              <a:rPr lang="ru-RU" sz="2400" dirty="0" smtClean="0">
                <a:solidFill>
                  <a:schemeClr val="accent6"/>
                </a:solidFill>
              </a:rPr>
              <a:t> </a:t>
            </a:r>
            <a:r>
              <a:rPr lang="ru-RU" sz="2400" b="1" i="1" u="sng" dirty="0" smtClean="0">
                <a:solidFill>
                  <a:schemeClr val="accent6"/>
                </a:solidFill>
              </a:rPr>
              <a:t>линией.</a:t>
            </a:r>
            <a:r>
              <a:rPr lang="ru-RU" sz="2400" dirty="0" smtClean="0">
                <a:solidFill>
                  <a:schemeClr val="bg1"/>
                </a:solidFill>
              </a:rPr>
              <a:t> На </a:t>
            </a:r>
            <a:r>
              <a:rPr lang="ru-RU" sz="2400" u="sng" dirty="0" smtClean="0">
                <a:solidFill>
                  <a:schemeClr val="bg1"/>
                </a:solidFill>
              </a:rPr>
              <a:t>главном</a:t>
            </a:r>
            <a:r>
              <a:rPr lang="ru-RU" sz="2400" dirty="0" smtClean="0">
                <a:solidFill>
                  <a:schemeClr val="bg1"/>
                </a:solidFill>
              </a:rPr>
              <a:t> виде  волнистая линия слева от линии контура детали – чуть больше разреза. На виде </a:t>
            </a:r>
            <a:r>
              <a:rPr lang="ru-RU" sz="2400" u="sng" dirty="0" smtClean="0">
                <a:solidFill>
                  <a:schemeClr val="bg1"/>
                </a:solidFill>
              </a:rPr>
              <a:t>слева</a:t>
            </a:r>
            <a:r>
              <a:rPr lang="ru-RU" sz="2400" dirty="0" smtClean="0">
                <a:solidFill>
                  <a:schemeClr val="bg1"/>
                </a:solidFill>
              </a:rPr>
              <a:t> с осью симметрии детали совпали две линии контура от наружного и внутреннего контуров детали.</a:t>
            </a:r>
            <a:endParaRPr lang="ru-RU" sz="2400" dirty="0">
              <a:solidFill>
                <a:schemeClr val="bg1"/>
              </a:solidFill>
            </a:endParaRPr>
          </a:p>
        </p:txBody>
      </p:sp>
      <p:pic>
        <p:nvPicPr>
          <p:cNvPr id="7" name="Рисунок 6" descr="сканирование0003.jpg"/>
          <p:cNvPicPr>
            <a:picLocks noChangeAspect="1"/>
          </p:cNvPicPr>
          <p:nvPr/>
        </p:nvPicPr>
        <p:blipFill>
          <a:blip r:embed="rId3" cstate="email"/>
          <a:stretch>
            <a:fillRect/>
          </a:stretch>
        </p:blipFill>
        <p:spPr>
          <a:xfrm>
            <a:off x="0" y="1484784"/>
            <a:ext cx="5004048" cy="46085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1011</Words>
  <Application>Microsoft Office PowerPoint</Application>
  <PresentationFormat>Экран (4:3)</PresentationFormat>
  <Paragraphs>79</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Материалы, методы и приемы, используемые в решениях задач по черчению (для обучающихся в  группах 1 и 2 творческого объединения)</vt:lpstr>
      <vt:lpstr>Цели и задачи занятия</vt:lpstr>
      <vt:lpstr>Некоторые замечания по оформлению работ</vt:lpstr>
      <vt:lpstr>Задание</vt:lpstr>
      <vt:lpstr>Размещение изображений детали на формате (компановка)</vt:lpstr>
      <vt:lpstr>Что необходимо напомнить детям?</vt:lpstr>
      <vt:lpstr>Так должен выглядеть чертеж в окончательном виде</vt:lpstr>
      <vt:lpstr>Количество размеров на видах</vt:lpstr>
      <vt:lpstr>Некоторые положения ГОСТ , необходимые при оформлении графических работ</vt:lpstr>
      <vt:lpstr>Изменение штриховки на угол 60 градусов</vt:lpstr>
      <vt:lpstr>Продолжение</vt:lpstr>
      <vt:lpstr>Вычерчивание от- верстий в тонких  стенках</vt:lpstr>
      <vt:lpstr>Проведение направлений аксонометрических осей на отверстиях, образованных телами вращения     (выполнять обязательно)</vt:lpstr>
      <vt:lpstr>Направление линий штриховки при оформлении выреза в изометрической проекции</vt:lpstr>
      <vt:lpstr>Некоторые напоминания о простановке размеров</vt:lpstr>
      <vt:lpstr>Простановка размерных чисел на параллельных размерных линиях</vt:lpstr>
      <vt:lpstr>Проведение размерных линий с обрывом при соединении половины вида и половины разреза</vt:lpstr>
      <vt:lpstr>Слайд 18</vt:lpstr>
      <vt:lpstr>Вывод из всего перечисленного:</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проведенной олимпиады (район) 20.03.14г.    (Первый год обучения)</dc:title>
  <dc:creator>userr</dc:creator>
  <cp:lastModifiedBy>userr</cp:lastModifiedBy>
  <cp:revision>178</cp:revision>
  <dcterms:created xsi:type="dcterms:W3CDTF">2014-04-04T14:38:21Z</dcterms:created>
  <dcterms:modified xsi:type="dcterms:W3CDTF">2014-10-04T12:46:48Z</dcterms:modified>
</cp:coreProperties>
</file>