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82" r:id="rId4"/>
    <p:sldId id="288" r:id="rId5"/>
    <p:sldId id="289" r:id="rId6"/>
    <p:sldId id="280" r:id="rId7"/>
    <p:sldId id="281" r:id="rId8"/>
    <p:sldId id="290" r:id="rId9"/>
    <p:sldId id="292" r:id="rId10"/>
    <p:sldId id="291" r:id="rId11"/>
    <p:sldId id="283" r:id="rId12"/>
    <p:sldId id="284" r:id="rId13"/>
    <p:sldId id="285" r:id="rId14"/>
    <p:sldId id="286" r:id="rId15"/>
    <p:sldId id="262" r:id="rId16"/>
    <p:sldId id="267" r:id="rId17"/>
    <p:sldId id="268" r:id="rId18"/>
    <p:sldId id="270" r:id="rId19"/>
    <p:sldId id="271" r:id="rId20"/>
    <p:sldId id="293" r:id="rId21"/>
    <p:sldId id="269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383A-6B5D-4AC8-9093-FD23D5CA1939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92336-5EBF-4A7A-91C4-7A2DC9931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4B3B0-987E-463B-9308-1E27D8860D0F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B4478-3653-438C-BCA0-540DF594B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3C021-68BA-4C9E-A792-4F0750806ADB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0C87D-8F5F-428C-AF27-B249790E5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1E547-7838-4956-AD75-8F5C896488E6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6EA06-DEA3-4ED5-8E4A-2776895D1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2A5CD-B8C7-42A6-9DD3-ADB2146DD15A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B2FEF-84F2-492A-995B-4FEF90FE0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BD080-7272-4A20-B314-1866BD96E817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EBAD2-C91A-4186-8D0E-80105B5ED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2B0C6-6617-4216-BB23-FCD36FAD08FA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B7CC5-47F8-455A-A804-7064E355B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66C4F-FE2B-4FB4-8D13-F4C68CD22A17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E4E6A-01C0-43AA-9A13-C63F8040A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4E06-7167-4245-BC40-23F090D12A74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17D4E-CAC8-4293-90B8-CEA41AF4AE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F78CB-3AF3-4FB0-8B02-810549D260F2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CEF95-7048-4DD2-8C09-EB1AB2C81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7D91-25DF-4134-9B7D-09242E54D4C6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ADD3-72BE-4FD7-905B-9D408FFD9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8A9FBF-466C-4D41-AE25-9E86578BF0F3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CFC308-441F-48C4-A19C-E73645AAAE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488" y="0"/>
            <a:ext cx="6697551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3079" name="Picture 8" descr="CAP_DI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0"/>
            <a:ext cx="285750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4" descr="769006"/>
          <p:cNvSpPr>
            <a:spLocks noChangeArrowheads="1"/>
          </p:cNvSpPr>
          <p:nvPr/>
        </p:nvSpPr>
        <p:spPr bwMode="auto">
          <a:xfrm>
            <a:off x="357158" y="3000372"/>
            <a:ext cx="2500339" cy="3286136"/>
          </a:xfrm>
          <a:prstGeom prst="roundRect">
            <a:avLst>
              <a:gd name="adj" fmla="val 16667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38100">
            <a:solidFill>
              <a:schemeClr val="bg1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8" name="Багетная рамка 7"/>
          <p:cNvSpPr/>
          <p:nvPr/>
        </p:nvSpPr>
        <p:spPr>
          <a:xfrm>
            <a:off x="3643306" y="6215082"/>
            <a:ext cx="4071966" cy="428604"/>
          </a:xfrm>
          <a:prstGeom prst="bevel">
            <a:avLst>
              <a:gd name="adj" fmla="val 32093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2000240"/>
            <a:ext cx="41687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</a:rPr>
              <a:t>Формирование социализации личности через коллектив</a:t>
            </a:r>
            <a:endParaRPr lang="ru-RU" sz="44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Важность подросткового этапа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Заканчивается формирование фундамента личности - мировоззрения;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Осознание своего "Я" происходит как осмысление своего места в жизни; идет постоянный поиск нравственных ориентиров.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 Ролевой диапазон тинэйджеров, по - прежнему, крайне ограничен: экономически несамостоятельны, требуют социальной защиты, не выступают участниками правоотношений, не являются собственниками, производителями. 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Они лишь потребители; хотя психофизически они уже созрели для принятия важных решений. 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Недостаток жизненного опыта вынуждает совершать много ошибок. Но главное не их количество, а качество: преступность, наркотики, лихачество, алкоголь, половая распущенность... Это попытка играть роль взрослых. </a:t>
            </a:r>
            <a:endParaRPr lang="ru-RU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Агенты социализации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3143240" y="1571612"/>
            <a:ext cx="5613411" cy="492922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        </a:t>
            </a:r>
            <a:r>
              <a:rPr lang="ru-RU" b="1" dirty="0" smtClean="0">
                <a:solidFill>
                  <a:srgbClr val="7030A0"/>
                </a:solidFill>
              </a:rPr>
              <a:t>Важнейшую роль в том, каким вырастает человек, как пройдет его становление играют люди, в непосредственном взаимодействии с которыми протекает его жизнь. Их принято называть агентами социализации. На разных возрастных этапах состав агентов </a:t>
            </a:r>
            <a:r>
              <a:rPr lang="ru-RU" b="1" dirty="0" smtClean="0">
                <a:solidFill>
                  <a:srgbClr val="7030A0"/>
                </a:solidFill>
              </a:rPr>
              <a:t>специфичен. </a:t>
            </a:r>
            <a:r>
              <a:rPr lang="ru-RU" b="1" u="sng" dirty="0" smtClean="0">
                <a:solidFill>
                  <a:srgbClr val="7030A0"/>
                </a:solidFill>
              </a:rPr>
              <a:t>Расширение общения </a:t>
            </a:r>
            <a:r>
              <a:rPr lang="ru-RU" b="1" dirty="0" smtClean="0">
                <a:solidFill>
                  <a:srgbClr val="7030A0"/>
                </a:solidFill>
              </a:rPr>
              <a:t>можно понимать как умножение контактов человека с другими людьми, специфику этих контактов на каждом возрастном рубеже.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9" name="Picture 2" descr="C:\Documents and Settings\User\Рабочий стол\лариса\картинки\Рисунок18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357430"/>
            <a:ext cx="2538416" cy="32861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  <a:solidFill>
            <a:schemeClr val="accent3"/>
          </a:solidFill>
        </p:spPr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</a:rPr>
              <a:t>Коллектив – это большая воспитательная сила, так как он способен удовлетворять духовные потребности подростков и старшеклассников в общении, самоутверждении, самовыражении. Коллектив даёт возможность каждому школьнику приобрести необходимый опыт общественной жизни и развивать свои лучшие индивидуальные качества.</a:t>
            </a:r>
            <a:br>
              <a:rPr lang="ru-RU" sz="1800" dirty="0" smtClean="0">
                <a:solidFill>
                  <a:schemeClr val="bg1"/>
                </a:solidFill>
              </a:rPr>
            </a:b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168773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2000" b="1" u="sng" dirty="0" smtClean="0">
                <a:solidFill>
                  <a:srgbClr val="7030A0"/>
                </a:solidFill>
              </a:rPr>
              <a:t>       Критерии коллектива: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  групповая направленность;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 способность группы к самоуправлению;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  подготовленность группы к совместной деятельности.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 показатели развития коллектива: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  интеллектуальная </a:t>
            </a:r>
            <a:r>
              <a:rPr lang="ru-RU" sz="2000" b="1" dirty="0" err="1" smtClean="0">
                <a:solidFill>
                  <a:srgbClr val="7030A0"/>
                </a:solidFill>
              </a:rPr>
              <a:t>коммуникативность</a:t>
            </a:r>
            <a:r>
              <a:rPr lang="ru-RU" sz="2000" b="1" dirty="0" smtClean="0">
                <a:solidFill>
                  <a:srgbClr val="7030A0"/>
                </a:solidFill>
              </a:rPr>
              <a:t> (межличностное восприятие, взаимопонимание, общий язык, понимание с «полуслова»);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эмоциональная </a:t>
            </a:r>
            <a:r>
              <a:rPr lang="ru-RU" sz="2000" b="1" dirty="0" err="1" smtClean="0">
                <a:solidFill>
                  <a:srgbClr val="7030A0"/>
                </a:solidFill>
              </a:rPr>
              <a:t>коммуникативность</a:t>
            </a:r>
            <a:r>
              <a:rPr lang="ru-RU" sz="2000" b="1" dirty="0" smtClean="0">
                <a:solidFill>
                  <a:srgbClr val="7030A0"/>
                </a:solidFill>
              </a:rPr>
              <a:t>  (общение и поддержка в радости и горе);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 волевая </a:t>
            </a:r>
            <a:r>
              <a:rPr lang="ru-RU" sz="2000" b="1" dirty="0" err="1" smtClean="0">
                <a:solidFill>
                  <a:srgbClr val="7030A0"/>
                </a:solidFill>
              </a:rPr>
              <a:t>коммуникативность</a:t>
            </a:r>
            <a:r>
              <a:rPr lang="ru-RU" sz="2000" b="1" dirty="0" smtClean="0">
                <a:solidFill>
                  <a:srgbClr val="7030A0"/>
                </a:solidFill>
              </a:rPr>
              <a:t> (способность противостоять трудностям в экстремальных ситуациях)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 </a:t>
            </a:r>
            <a:endParaRPr lang="ru-RU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  <a:solidFill>
            <a:schemeClr val="accent3"/>
          </a:solidFill>
        </p:spPr>
        <p:txBody>
          <a:bodyPr/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solidFill>
                  <a:schemeClr val="bg1"/>
                </a:solidFill>
              </a:rPr>
              <a:t>А.Сухомлинский писал: «Неизгладимый след в душе воспитанника оставляет чуткость и заботливость, проявленная воспитателями. Но ещё сильнее чуткость и заботливость коллектива. Задача воспитания заключается в том, чтобы каждый ребёнок пережил чувство благодарности коллективу за чуткость, за помощь   в трудную минуту».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64347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1800" b="1" dirty="0" smtClean="0">
                <a:solidFill>
                  <a:srgbClr val="7030A0"/>
                </a:solidFill>
              </a:rPr>
              <a:t>              </a:t>
            </a:r>
            <a:r>
              <a:rPr lang="ru-RU" sz="1800" b="1" u="sng" dirty="0" smtClean="0">
                <a:solidFill>
                  <a:srgbClr val="7030A0"/>
                </a:solidFill>
              </a:rPr>
              <a:t>Доминирующий фактор сплочения: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 общие интересы;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 стремление приспособиться в специфических условиях;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 авторитет лидера;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 наличие социальных норм.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 принцип сотрудничества: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 безусловное принятие личности, её слабых и сильных сторон;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 беспристрастность в оценке поступков учащихся;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 терпение в достижении результатов воздействия и терпимость в отношении к членам коллектива;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 диалогичность в общении;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 отсутствие страха;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  использование чувства юмора;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  не бояться сделать ошибку и признать её.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7030A0"/>
                </a:solidFill>
              </a:rPr>
              <a:t> 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Роль учителя в формировании социализации личности ученика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Поддерживать в ученике его достоинство и позитивный образ «Я».</a:t>
            </a:r>
            <a:endParaRPr lang="en-US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1800" b="1" dirty="0" smtClean="0">
              <a:solidFill>
                <a:srgbClr val="7030A0"/>
              </a:solidFill>
              <a:latin typeface="Arial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Говорить о ситуации, поступке и последствиях, а не о личности и характере самого ребёнка.</a:t>
            </a:r>
            <a:endParaRPr lang="en-US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endParaRPr lang="ru-RU" sz="1800" b="1" dirty="0" smtClean="0">
              <a:solidFill>
                <a:srgbClr val="7030A0"/>
              </a:solidFill>
              <a:latin typeface="Arial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Отмечать позитивные сдвиги в сравнении ребёнка с самим собой, а не с другими детьми.</a:t>
            </a:r>
            <a:endParaRPr lang="en-US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endParaRPr lang="ru-RU" sz="1800" b="1" dirty="0" smtClean="0">
              <a:solidFill>
                <a:srgbClr val="7030A0"/>
              </a:solidFill>
              <a:latin typeface="Arial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применять негативных оценочных суждений.</a:t>
            </a:r>
            <a:endParaRPr lang="en-US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endParaRPr lang="ru-RU" sz="1800" b="1" dirty="0" smtClean="0">
              <a:solidFill>
                <a:srgbClr val="7030A0"/>
              </a:solidFill>
              <a:latin typeface="Arial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навязывать школьнику способов деятельности и поведения.</a:t>
            </a:r>
            <a:endParaRPr lang="en-US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endParaRPr lang="ru-RU" sz="1800" b="1" dirty="0" smtClean="0">
              <a:solidFill>
                <a:srgbClr val="7030A0"/>
              </a:solidFill>
              <a:latin typeface="Arial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Принимать и одобрять все продукты творческой деятельности ученика независимо от содержания, формы, качества.</a:t>
            </a:r>
            <a:endParaRPr lang="ru-RU" sz="1800" b="1" dirty="0" smtClean="0">
              <a:solidFill>
                <a:srgbClr val="7030A0"/>
              </a:solidFill>
              <a:latin typeface="Arial" charset="0"/>
            </a:endParaRP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142844" y="104069"/>
            <a:ext cx="8715375" cy="67403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endParaRPr lang="ru-RU" dirty="0">
              <a:solidFill>
                <a:srgbClr val="0070C0"/>
              </a:solidFill>
              <a:latin typeface="Arial" charset="0"/>
            </a:endParaRPr>
          </a:p>
          <a:p>
            <a:pPr algn="ctr" eaLnBrk="0" hangingPunct="0"/>
            <a:r>
              <a:rPr lang="ru-RU" b="1" dirty="0">
                <a:solidFill>
                  <a:srgbClr val="7030A0"/>
                </a:solidFill>
                <a:latin typeface="Arno Pro" pitchFamily="18" charset="0"/>
                <a:cs typeface="Times New Roman" pitchFamily="18" charset="0"/>
              </a:rPr>
              <a:t>КОДЕКС    КЛАССНОГО     РУКОВОДИТЕЛЯ</a:t>
            </a:r>
            <a:endParaRPr lang="ru-RU" dirty="0">
              <a:solidFill>
                <a:srgbClr val="7030A0"/>
              </a:solidFill>
              <a:latin typeface="Arno Pro" pitchFamily="18" charset="0"/>
            </a:endParaRPr>
          </a:p>
          <a:p>
            <a:pPr eaLnBrk="0" hangingPunct="0"/>
            <a:r>
              <a:rPr lang="ru-RU" b="1" i="1" dirty="0">
                <a:solidFill>
                  <a:srgbClr val="002060"/>
                </a:solidFill>
                <a:latin typeface="Arno Pro" pitchFamily="18" charset="0"/>
                <a:cs typeface="Times New Roman" pitchFamily="18" charset="0"/>
              </a:rPr>
              <a:t>Классный руководитель – это не работа, это образ жизни.</a:t>
            </a:r>
            <a:endParaRPr lang="ru-RU" b="1" i="1" dirty="0">
              <a:solidFill>
                <a:srgbClr val="002060"/>
              </a:solidFill>
              <a:latin typeface="Arno Pro" pitchFamily="18" charset="0"/>
            </a:endParaRPr>
          </a:p>
          <a:p>
            <a:pPr eaLnBrk="0" hangingPunct="0"/>
            <a:r>
              <a:rPr lang="ru-RU" b="1" dirty="0">
                <a:solidFill>
                  <a:srgbClr val="002060"/>
                </a:solidFill>
                <a:latin typeface="Arno Pro" pitchFamily="18" charset="0"/>
                <a:cs typeface="Times New Roman" pitchFamily="18" charset="0"/>
              </a:rPr>
              <a:t>1.Во взаимодействии и взаимоотношениях с воспитанниками должно быть меньше формализма, больше человеческого общения.</a:t>
            </a:r>
            <a:endParaRPr lang="ru-RU" b="1" dirty="0">
              <a:solidFill>
                <a:srgbClr val="002060"/>
              </a:solidFill>
              <a:latin typeface="Arno Pro" pitchFamily="18" charset="0"/>
            </a:endParaRPr>
          </a:p>
          <a:p>
            <a:pPr eaLnBrk="0" hangingPunct="0"/>
            <a:r>
              <a:rPr lang="ru-RU" b="1" dirty="0">
                <a:solidFill>
                  <a:srgbClr val="002060"/>
                </a:solidFill>
                <a:latin typeface="Arno Pro" pitchFamily="18" charset="0"/>
                <a:cs typeface="Times New Roman" pitchFamily="18" charset="0"/>
              </a:rPr>
              <a:t>2.Главное – не воспитывать ребят, а жить с ними совместной деятельностью тот отрезок времени, который вам выпало быть вместе. При этом,  к воспитанникам относись так, как хочешь, чтобы   они относились к тебе.</a:t>
            </a:r>
            <a:endParaRPr lang="ru-RU" b="1" dirty="0">
              <a:solidFill>
                <a:srgbClr val="002060"/>
              </a:solidFill>
              <a:latin typeface="Arno Pro" pitchFamily="18" charset="0"/>
            </a:endParaRPr>
          </a:p>
          <a:p>
            <a:pPr eaLnBrk="0" hangingPunct="0"/>
            <a:r>
              <a:rPr lang="ru-RU" b="1" dirty="0">
                <a:solidFill>
                  <a:srgbClr val="002060"/>
                </a:solidFill>
                <a:latin typeface="Arno Pro" pitchFamily="18" charset="0"/>
                <a:cs typeface="Times New Roman" pitchFamily="18" charset="0"/>
              </a:rPr>
              <a:t>3.Учащиеся, не нашедшие подтверждения своих способностей к обучению хотя бы по одному предмету, теряют интерес к школе вообще.</a:t>
            </a:r>
            <a:endParaRPr lang="ru-RU" b="1" dirty="0">
              <a:solidFill>
                <a:srgbClr val="002060"/>
              </a:solidFill>
              <a:latin typeface="Arno Pro" pitchFamily="18" charset="0"/>
            </a:endParaRPr>
          </a:p>
          <a:p>
            <a:pPr eaLnBrk="0" hangingPunct="0"/>
            <a:r>
              <a:rPr lang="ru-RU" b="1" dirty="0">
                <a:solidFill>
                  <a:srgbClr val="002060"/>
                </a:solidFill>
                <a:latin typeface="Arno Pro" pitchFamily="18" charset="0"/>
                <a:cs typeface="Times New Roman" pitchFamily="18" charset="0"/>
              </a:rPr>
              <a:t>4.Лучше больше хвалить и меньше ругать; исповедуй педагогику успеха – она приносит хорошие результаты.</a:t>
            </a:r>
            <a:endParaRPr lang="ru-RU" b="1" dirty="0">
              <a:solidFill>
                <a:srgbClr val="002060"/>
              </a:solidFill>
              <a:latin typeface="Arno Pro" pitchFamily="18" charset="0"/>
            </a:endParaRPr>
          </a:p>
          <a:p>
            <a:pPr eaLnBrk="0" hangingPunct="0"/>
            <a:r>
              <a:rPr lang="ru-RU" b="1" dirty="0">
                <a:solidFill>
                  <a:srgbClr val="002060"/>
                </a:solidFill>
                <a:latin typeface="Arno Pro" pitchFamily="18" charset="0"/>
                <a:cs typeface="Times New Roman" pitchFamily="18" charset="0"/>
              </a:rPr>
              <a:t>5.Силы и время, потраченные на организацию насыщенной классной жизни, на культурное  развитие учеников, никогда не будут потрачены напрасно.</a:t>
            </a:r>
            <a:endParaRPr lang="ru-RU" b="1" dirty="0">
              <a:solidFill>
                <a:srgbClr val="002060"/>
              </a:solidFill>
              <a:latin typeface="Arno Pro" pitchFamily="18" charset="0"/>
            </a:endParaRPr>
          </a:p>
          <a:p>
            <a:pPr eaLnBrk="0" hangingPunct="0"/>
            <a:r>
              <a:rPr lang="ru-RU" b="1" dirty="0">
                <a:solidFill>
                  <a:srgbClr val="002060"/>
                </a:solidFill>
                <a:latin typeface="Arno Pro" pitchFamily="18" charset="0"/>
                <a:cs typeface="Times New Roman" pitchFamily="18" charset="0"/>
              </a:rPr>
              <a:t>6.Главное – найти какое-либо интересное дело, в которое ты можешь вовлечь детей, стать им интересным, тогда они будут к тебе прислушиваться, им будет интересно с тобой, а тебе с ними.</a:t>
            </a:r>
            <a:endParaRPr lang="ru-RU" b="1" dirty="0">
              <a:solidFill>
                <a:srgbClr val="002060"/>
              </a:solidFill>
              <a:latin typeface="Arno Pro" pitchFamily="18" charset="0"/>
            </a:endParaRPr>
          </a:p>
          <a:p>
            <a:pPr eaLnBrk="0" hangingPunct="0"/>
            <a:r>
              <a:rPr lang="ru-RU" b="1" dirty="0">
                <a:solidFill>
                  <a:srgbClr val="002060"/>
                </a:solidFill>
                <a:latin typeface="Arno Pro" pitchFamily="18" charset="0"/>
                <a:cs typeface="Times New Roman" pitchFamily="18" charset="0"/>
              </a:rPr>
              <a:t>7.Родитель ребёнка – не твой ученик, не твой враг, а друг, советчик, единомышленник.</a:t>
            </a:r>
            <a:endParaRPr lang="ru-RU" b="1" dirty="0">
              <a:solidFill>
                <a:srgbClr val="002060"/>
              </a:solidFill>
              <a:latin typeface="Arno Pro" pitchFamily="18" charset="0"/>
            </a:endParaRPr>
          </a:p>
          <a:p>
            <a:pPr eaLnBrk="0" hangingPunct="0"/>
            <a:r>
              <a:rPr lang="ru-RU" b="1" dirty="0">
                <a:solidFill>
                  <a:srgbClr val="002060"/>
                </a:solidFill>
                <a:latin typeface="Arno Pro" pitchFamily="18" charset="0"/>
                <a:cs typeface="Times New Roman" pitchFamily="18" charset="0"/>
              </a:rPr>
              <a:t>8.Лучшая форма взаимоотношений с родителями: дети – родители- учитель- семья.</a:t>
            </a:r>
            <a:endParaRPr lang="ru-RU" b="1" dirty="0">
              <a:solidFill>
                <a:srgbClr val="002060"/>
              </a:solidFill>
              <a:latin typeface="Arno Pro" pitchFamily="18" charset="0"/>
            </a:endParaRPr>
          </a:p>
          <a:p>
            <a:pPr eaLnBrk="0" hangingPunct="0"/>
            <a:r>
              <a:rPr lang="ru-RU" b="1" dirty="0">
                <a:solidFill>
                  <a:srgbClr val="002060"/>
                </a:solidFill>
                <a:latin typeface="Arno Pro" pitchFamily="18" charset="0"/>
                <a:cs typeface="Times New Roman" pitchFamily="18" charset="0"/>
              </a:rPr>
              <a:t>9.Главное – не жди прямых актов благодарности, тогда не будет разочарований.</a:t>
            </a:r>
            <a:endParaRPr lang="ru-RU" b="1" dirty="0">
              <a:solidFill>
                <a:srgbClr val="002060"/>
              </a:solidFill>
              <a:latin typeface="Arno Pro" pitchFamily="18" charset="0"/>
            </a:endParaRPr>
          </a:p>
          <a:p>
            <a:pPr eaLnBrk="0" hangingPunct="0"/>
            <a:r>
              <a:rPr lang="ru-RU" b="1" dirty="0">
                <a:solidFill>
                  <a:srgbClr val="002060"/>
                </a:solidFill>
                <a:latin typeface="Arno Pro" pitchFamily="18" charset="0"/>
                <a:cs typeface="Times New Roman" pitchFamily="18" charset="0"/>
              </a:rPr>
              <a:t>10.Дети в классе – твоё отражение; старайся постоянно работать над собой.</a:t>
            </a:r>
            <a:endParaRPr lang="ru-RU" b="1" dirty="0">
              <a:solidFill>
                <a:srgbClr val="002060"/>
              </a:solidFill>
              <a:latin typeface="Arno Pro" pitchFamily="18" charset="0"/>
            </a:endParaRPr>
          </a:p>
          <a:p>
            <a:pPr eaLnBrk="0" hangingPunct="0"/>
            <a:r>
              <a:rPr lang="ru-RU" b="1" dirty="0">
                <a:solidFill>
                  <a:srgbClr val="002060"/>
                </a:solidFill>
                <a:latin typeface="Arno Pro" pitchFamily="18" charset="0"/>
                <a:cs typeface="Times New Roman" pitchFamily="18" charset="0"/>
              </a:rPr>
              <a:t>11.Главное – сохраняй молодость души на долгие годы, тогда легче будет понять  юных, рядом с которыми должна состояться твоя счастливая профессиональная карьера.</a:t>
            </a:r>
            <a:endParaRPr lang="ru-RU" b="1" dirty="0">
              <a:solidFill>
                <a:srgbClr val="002060"/>
              </a:solidFill>
              <a:latin typeface="Arno Pro" pitchFamily="18" charset="0"/>
            </a:endParaRPr>
          </a:p>
          <a:p>
            <a:pPr eaLnBrk="0" hangingPunct="0"/>
            <a:endParaRPr lang="ru-RU" dirty="0">
              <a:solidFill>
                <a:srgbClr val="002060"/>
              </a:solidFill>
              <a:latin typeface="Arno Pro" pitchFamily="18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Направление деятельности классного руководителя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с родителями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" name="Овал 5"/>
          <p:cNvSpPr/>
          <p:nvPr/>
        </p:nvSpPr>
        <p:spPr>
          <a:xfrm>
            <a:off x="2286000" y="4000500"/>
            <a:ext cx="1714500" cy="1557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Изучение семей уч-ся</a:t>
            </a:r>
          </a:p>
        </p:txBody>
      </p:sp>
      <p:sp>
        <p:nvSpPr>
          <p:cNvPr id="7" name="Овал 6"/>
          <p:cNvSpPr/>
          <p:nvPr/>
        </p:nvSpPr>
        <p:spPr>
          <a:xfrm>
            <a:off x="4000500" y="5000625"/>
            <a:ext cx="1785938" cy="1643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Тематические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Родительские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собрания</a:t>
            </a:r>
          </a:p>
        </p:txBody>
      </p:sp>
      <p:sp>
        <p:nvSpPr>
          <p:cNvPr id="8" name="Овал 7"/>
          <p:cNvSpPr/>
          <p:nvPr/>
        </p:nvSpPr>
        <p:spPr>
          <a:xfrm>
            <a:off x="5000625" y="3214688"/>
            <a:ext cx="1785938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Конференции,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Круглые столы</a:t>
            </a:r>
          </a:p>
        </p:txBody>
      </p:sp>
      <p:sp>
        <p:nvSpPr>
          <p:cNvPr id="9" name="Овал 8"/>
          <p:cNvSpPr/>
          <p:nvPr/>
        </p:nvSpPr>
        <p:spPr>
          <a:xfrm>
            <a:off x="6715125" y="4500563"/>
            <a:ext cx="1785938" cy="1643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Информационные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/>
              <a:t>общешк</a:t>
            </a:r>
            <a:r>
              <a:rPr lang="ru-RU" sz="1200" dirty="0"/>
              <a:t>. родит. собрания</a:t>
            </a:r>
          </a:p>
        </p:txBody>
      </p:sp>
      <p:sp>
        <p:nvSpPr>
          <p:cNvPr id="10" name="Овал 9"/>
          <p:cNvSpPr/>
          <p:nvPr/>
        </p:nvSpPr>
        <p:spPr>
          <a:xfrm>
            <a:off x="7286625" y="2643188"/>
            <a:ext cx="1643063" cy="1643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Проведение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КТД </a:t>
            </a:r>
          </a:p>
        </p:txBody>
      </p:sp>
      <p:sp>
        <p:nvSpPr>
          <p:cNvPr id="11" name="Овал 10"/>
          <p:cNvSpPr/>
          <p:nvPr/>
        </p:nvSpPr>
        <p:spPr>
          <a:xfrm>
            <a:off x="285750" y="3143250"/>
            <a:ext cx="1714500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Памятки, советы,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рекомендации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rot="16200000" flipH="1">
            <a:off x="4393407" y="1964531"/>
            <a:ext cx="1428750" cy="642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2500312" y="2357438"/>
            <a:ext cx="2214563" cy="642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143625" y="1643063"/>
            <a:ext cx="1500188" cy="928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5143500" y="2214563"/>
            <a:ext cx="2500313" cy="1500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 flipV="1">
            <a:off x="1785938" y="1714500"/>
            <a:ext cx="1428750" cy="135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6200000" flipH="1">
            <a:off x="2928937" y="3143251"/>
            <a:ext cx="3071813" cy="21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714375" y="500063"/>
            <a:ext cx="7772400" cy="642937"/>
          </a:xfrm>
          <a:solidFill>
            <a:srgbClr val="FFFF00"/>
          </a:solidFill>
        </p:spPr>
        <p:txBody>
          <a:bodyPr/>
          <a:lstStyle/>
          <a:p>
            <a:r>
              <a:rPr lang="ru-RU" sz="1800" b="1" smtClean="0"/>
              <a:t>Направления деятельности классного руководителя</a:t>
            </a:r>
            <a:br>
              <a:rPr lang="ru-RU" sz="1800" b="1" smtClean="0"/>
            </a:br>
            <a:r>
              <a:rPr lang="ru-RU" sz="1800" b="1" smtClean="0"/>
              <a:t>с педагогическим коллективом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28625" y="2143125"/>
            <a:ext cx="1643063" cy="1428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Выступления на ШПК</a:t>
            </a:r>
          </a:p>
        </p:txBody>
      </p:sp>
      <p:sp>
        <p:nvSpPr>
          <p:cNvPr id="5" name="Овал 4"/>
          <p:cNvSpPr/>
          <p:nvPr/>
        </p:nvSpPr>
        <p:spPr>
          <a:xfrm>
            <a:off x="3000375" y="3286125"/>
            <a:ext cx="1714500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Методические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разработки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рекомендации</a:t>
            </a:r>
          </a:p>
        </p:txBody>
      </p:sp>
      <p:sp>
        <p:nvSpPr>
          <p:cNvPr id="6" name="Овал 5"/>
          <p:cNvSpPr/>
          <p:nvPr/>
        </p:nvSpPr>
        <p:spPr>
          <a:xfrm>
            <a:off x="4643438" y="4929188"/>
            <a:ext cx="1785937" cy="1500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Выступления на педсоветах</a:t>
            </a:r>
          </a:p>
        </p:txBody>
      </p:sp>
      <p:sp>
        <p:nvSpPr>
          <p:cNvPr id="7" name="Овал 6"/>
          <p:cNvSpPr/>
          <p:nvPr/>
        </p:nvSpPr>
        <p:spPr>
          <a:xfrm>
            <a:off x="1357313" y="4857750"/>
            <a:ext cx="1643062" cy="1500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МО классных руководите</a:t>
            </a:r>
            <a:endParaRPr lang="en-US" sz="1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лей</a:t>
            </a:r>
          </a:p>
        </p:txBody>
      </p:sp>
      <p:sp>
        <p:nvSpPr>
          <p:cNvPr id="8" name="Овал 7"/>
          <p:cNvSpPr/>
          <p:nvPr/>
        </p:nvSpPr>
        <p:spPr>
          <a:xfrm>
            <a:off x="7143750" y="2571750"/>
            <a:ext cx="1714500" cy="1500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/>
              <a:t>Педагогичес</a:t>
            </a:r>
            <a:endParaRPr lang="en-US" sz="1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кие консультации</a:t>
            </a:r>
          </a:p>
        </p:txBody>
      </p:sp>
      <p:sp>
        <p:nvSpPr>
          <p:cNvPr id="9" name="Овал 8"/>
          <p:cNvSpPr/>
          <p:nvPr/>
        </p:nvSpPr>
        <p:spPr>
          <a:xfrm>
            <a:off x="6715125" y="4429125"/>
            <a:ext cx="1857375" cy="1500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Индивидуальная работа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по решению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проблем уч-ся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3357563" y="2286000"/>
            <a:ext cx="1143000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1785938" y="1357313"/>
            <a:ext cx="1428750" cy="842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1750219" y="2393156"/>
            <a:ext cx="2571750" cy="1214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5857875" y="1428750"/>
            <a:ext cx="1285875" cy="128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6200000" flipH="1">
            <a:off x="4572000" y="2143126"/>
            <a:ext cx="3000375" cy="1714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6200000" flipH="1">
            <a:off x="3714750" y="2786063"/>
            <a:ext cx="2857500" cy="857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214313" y="3714750"/>
            <a:ext cx="1428750" cy="1428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Соц. Педагог,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психолог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1464469" y="1893094"/>
            <a:ext cx="2286000" cy="1643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  <a:solidFill>
            <a:srgbClr val="FFFF00"/>
          </a:solidFill>
        </p:spPr>
        <p:txBody>
          <a:bodyPr/>
          <a:lstStyle/>
          <a:p>
            <a:r>
              <a:rPr lang="ru-RU" sz="1800" b="1" smtClean="0"/>
              <a:t>Социальная адаптация ребёнка 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214313" y="1000125"/>
            <a:ext cx="1500187" cy="92868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/>
              <a:t>Социально-психологич</a:t>
            </a:r>
            <a:r>
              <a:rPr lang="ru-RU" sz="1200" dirty="0"/>
              <a:t>. адаптация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отношений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214313" y="2428875"/>
            <a:ext cx="1428750" cy="92868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Ребёнок-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семья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214313" y="3929063"/>
            <a:ext cx="1357312" cy="100012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Ребёнок- школа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214313" y="5715000"/>
            <a:ext cx="1357312" cy="92868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Ребёнок-среда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357438" y="1000125"/>
            <a:ext cx="1571625" cy="92868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/>
              <a:t>Социально-эконом</a:t>
            </a:r>
            <a:r>
              <a:rPr lang="ru-RU" sz="1200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адаптация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428875" y="2428875"/>
            <a:ext cx="1500188" cy="92868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В </a:t>
            </a:r>
            <a:r>
              <a:rPr lang="ru-RU" sz="1200" dirty="0" err="1"/>
              <a:t>экономич</a:t>
            </a:r>
            <a:r>
              <a:rPr lang="ru-RU" sz="1200" dirty="0"/>
              <a:t>. расчётах семейного благополучия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500313" y="3929063"/>
            <a:ext cx="1428750" cy="928687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В </a:t>
            </a:r>
            <a:r>
              <a:rPr lang="ru-RU" sz="1200" dirty="0" err="1"/>
              <a:t>экономич</a:t>
            </a:r>
            <a:r>
              <a:rPr lang="ru-RU" sz="1200" dirty="0"/>
              <a:t>. отношениях со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сверстниками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2571750" y="5715000"/>
            <a:ext cx="1428750" cy="92868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В общественной,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трудовой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деятельности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4929188" y="1071563"/>
            <a:ext cx="1428750" cy="85725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/>
              <a:t>Социально-политич</a:t>
            </a:r>
            <a:r>
              <a:rPr lang="ru-RU" sz="1200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адаптация</a:t>
            </a: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5000625" y="2428875"/>
            <a:ext cx="1357313" cy="92868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В оценке </a:t>
            </a:r>
            <a:r>
              <a:rPr lang="ru-RU" sz="1200" dirty="0" err="1"/>
              <a:t>политич</a:t>
            </a:r>
            <a:r>
              <a:rPr lang="ru-RU" sz="1200" dirty="0"/>
              <a:t>.  явлений</a:t>
            </a: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5072063" y="3929063"/>
            <a:ext cx="1357312" cy="928687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В работе органов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самоуправления</a:t>
            </a: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5143500" y="5715000"/>
            <a:ext cx="1357313" cy="85725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В деятельности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детской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организации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7429500" y="1071563"/>
            <a:ext cx="1428750" cy="928687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/>
              <a:t>Социально-культ</a:t>
            </a:r>
            <a:r>
              <a:rPr lang="ru-RU" sz="1200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адаптация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7500938" y="2428875"/>
            <a:ext cx="1428750" cy="85725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В культуре семейных мероприятий</a:t>
            </a: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7572375" y="3929063"/>
            <a:ext cx="1357313" cy="928687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В культурно-массовых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мероприятиях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класса, школы</a:t>
            </a:r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7643813" y="5643563"/>
            <a:ext cx="1285875" cy="85725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В культурных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объединениях,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клубах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1785938" y="2714625"/>
            <a:ext cx="500062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1785938" y="4357688"/>
            <a:ext cx="571500" cy="357187"/>
          </a:xfrm>
          <a:prstGeom prst="rightArrow">
            <a:avLst>
              <a:gd name="adj1" fmla="val 5787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1714500" y="6000750"/>
            <a:ext cx="642938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4214813" y="2786063"/>
            <a:ext cx="571500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4214813" y="4143375"/>
            <a:ext cx="642937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4286250" y="6000750"/>
            <a:ext cx="642938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6643688" y="2714625"/>
            <a:ext cx="642937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6715125" y="4286250"/>
            <a:ext cx="642938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6858000" y="6000750"/>
            <a:ext cx="642938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  <a:solidFill>
            <a:srgbClr val="FFFF00"/>
          </a:solidFill>
        </p:spPr>
        <p:txBody>
          <a:bodyPr/>
          <a:lstStyle/>
          <a:p>
            <a:r>
              <a:rPr lang="ru-RU" sz="1800" b="1" smtClean="0"/>
              <a:t>Схема индивидуального взаимодействия классного руководителя</a:t>
            </a:r>
            <a:br>
              <a:rPr lang="ru-RU" sz="1800" b="1" smtClean="0"/>
            </a:br>
            <a:r>
              <a:rPr lang="ru-RU" sz="1800" b="1" smtClean="0"/>
              <a:t>с ребёнком 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543925" cy="500063"/>
          </a:xfrm>
          <a:solidFill>
            <a:srgbClr val="FFFF00"/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800" b="1" smtClean="0"/>
              <a:t>                                                             Выявление проблемы</a:t>
            </a:r>
          </a:p>
        </p:txBody>
      </p:sp>
      <p:sp>
        <p:nvSpPr>
          <p:cNvPr id="4" name="Лента лицом вверх 3"/>
          <p:cNvSpPr/>
          <p:nvPr/>
        </p:nvSpPr>
        <p:spPr>
          <a:xfrm>
            <a:off x="571500" y="928688"/>
            <a:ext cx="2286000" cy="1000125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Социально-педагогическая диагностика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5" name="Лента лицом вверх 4"/>
          <p:cNvSpPr/>
          <p:nvPr/>
        </p:nvSpPr>
        <p:spPr>
          <a:xfrm>
            <a:off x="6215063" y="857250"/>
            <a:ext cx="2143125" cy="1071563"/>
          </a:xfrm>
          <a:prstGeom prst="ribbon2">
            <a:avLst>
              <a:gd name="adj1" fmla="val 3156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Методы 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0" y="2143125"/>
            <a:ext cx="1071563" cy="1357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Сбор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информации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357313" y="2214563"/>
            <a:ext cx="1000125" cy="12144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Систематизация </a:t>
            </a:r>
            <a:r>
              <a:rPr lang="ru-RU" sz="1200" dirty="0" err="1"/>
              <a:t>информ</a:t>
            </a:r>
            <a:r>
              <a:rPr lang="ru-RU" sz="1200" dirty="0"/>
              <a:t>.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2643188" y="2214563"/>
            <a:ext cx="1000125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Анализ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ситуации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8143875" y="2214563"/>
            <a:ext cx="1000125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анкетирование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6929438" y="2286000"/>
            <a:ext cx="1000125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наблюдения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5500688" y="2286000"/>
            <a:ext cx="1071562" cy="1049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беседы</a:t>
            </a:r>
          </a:p>
        </p:txBody>
      </p:sp>
      <p:sp>
        <p:nvSpPr>
          <p:cNvPr id="12" name="Овал 11"/>
          <p:cNvSpPr/>
          <p:nvPr/>
        </p:nvSpPr>
        <p:spPr>
          <a:xfrm>
            <a:off x="428625" y="4572000"/>
            <a:ext cx="1000125" cy="1071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педагогические</a:t>
            </a:r>
          </a:p>
        </p:txBody>
      </p:sp>
      <p:sp>
        <p:nvSpPr>
          <p:cNvPr id="13" name="Овал 12"/>
          <p:cNvSpPr/>
          <p:nvPr/>
        </p:nvSpPr>
        <p:spPr>
          <a:xfrm>
            <a:off x="2000250" y="5500688"/>
            <a:ext cx="1000125" cy="1071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учебные</a:t>
            </a:r>
          </a:p>
        </p:txBody>
      </p:sp>
      <p:sp>
        <p:nvSpPr>
          <p:cNvPr id="14" name="Овал 13"/>
          <p:cNvSpPr/>
          <p:nvPr/>
        </p:nvSpPr>
        <p:spPr>
          <a:xfrm>
            <a:off x="4071938" y="5429250"/>
            <a:ext cx="1071562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Взаимоотношения с </a:t>
            </a:r>
            <a:r>
              <a:rPr lang="ru-RU" sz="1200" dirty="0" err="1"/>
              <a:t>одноклассн</a:t>
            </a:r>
            <a:r>
              <a:rPr lang="ru-RU" sz="1200" dirty="0"/>
              <a:t>.</a:t>
            </a:r>
          </a:p>
        </p:txBody>
      </p:sp>
      <p:sp>
        <p:nvSpPr>
          <p:cNvPr id="15" name="Овал 14"/>
          <p:cNvSpPr/>
          <p:nvPr/>
        </p:nvSpPr>
        <p:spPr>
          <a:xfrm>
            <a:off x="5929313" y="5357813"/>
            <a:ext cx="1057275" cy="1128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Взаимоотношения со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взрослыми</a:t>
            </a:r>
          </a:p>
        </p:txBody>
      </p:sp>
      <p:sp>
        <p:nvSpPr>
          <p:cNvPr id="16" name="Овал 15"/>
          <p:cNvSpPr/>
          <p:nvPr/>
        </p:nvSpPr>
        <p:spPr>
          <a:xfrm>
            <a:off x="7786688" y="4929188"/>
            <a:ext cx="985837" cy="1071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Взаимоотношения 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учителями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1643063" y="4143375"/>
            <a:ext cx="1285875" cy="7858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715125" y="4071938"/>
            <a:ext cx="9144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5322094" y="4321969"/>
            <a:ext cx="1071563" cy="7143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3894137" y="4821238"/>
            <a:ext cx="1071563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2786063" y="4357688"/>
            <a:ext cx="928687" cy="6429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357188"/>
            <a:ext cx="8358188" cy="6286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Устремленность школы в демократическое будущее — залог обновления содержания и способов воспитания, открывающего пути от:</a:t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 нивелирования личности к ее разностороннему развитию;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 заучивания догм к познанию и преобразованию мира;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 авторитарности и отчужденности к гуманности и сотрудничеству.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 Сегодня мало сообщить воспитаннику: человек должен получить умственное, нравственное, эстетическое и т. д. воспитание. У него неизбежно возникают практические вопросы — для чего это нужно, что это дает?</a:t>
            </a: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Воспитатель должен знать ответ на этот вопрос и уметь убедительно </a:t>
            </a:r>
            <a:r>
              <a:rPr lang="ru-RU" sz="2400" b="1" i="1" smtClean="0">
                <a:solidFill>
                  <a:srgbClr val="7030A0"/>
                </a:solidFill>
              </a:rPr>
              <a:t>объяснить !!!!!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38" y="571500"/>
            <a:ext cx="7929562" cy="13843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r"/>
            <a:r>
              <a:rPr lang="ru-RU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Дети не живут, а жить готовятся.</a:t>
            </a:r>
            <a:endParaRPr lang="ru-RU" sz="2800" b="1" i="1">
              <a:solidFill>
                <a:srgbClr val="C00000"/>
              </a:solidFill>
              <a:latin typeface="Arial" charset="0"/>
            </a:endParaRPr>
          </a:p>
          <a:p>
            <a:pPr algn="r" eaLnBrk="0" hangingPunct="0"/>
            <a:r>
              <a:rPr lang="ru-RU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 вряд ли в жизни преуспеет тот,</a:t>
            </a:r>
            <a:endParaRPr lang="ru-RU" sz="2800" b="1" i="1">
              <a:solidFill>
                <a:srgbClr val="C00000"/>
              </a:solidFill>
              <a:latin typeface="Arial" charset="0"/>
            </a:endParaRPr>
          </a:p>
          <a:p>
            <a:pPr algn="r" eaLnBrk="0" hangingPunct="0"/>
            <a:r>
              <a:rPr lang="ru-RU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Кто, жить, готовясь, в детстве не живёт.</a:t>
            </a:r>
            <a:endParaRPr lang="ru-RU" sz="2800" b="1" i="1">
              <a:solidFill>
                <a:srgbClr val="C00000"/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2286000"/>
            <a:ext cx="6072188" cy="4000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357322"/>
          </a:xfrm>
          <a:solidFill>
            <a:schemeClr val="accent3"/>
          </a:solidFill>
        </p:spPr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bg1"/>
                </a:solidFill>
              </a:rPr>
              <a:t>Принципы государственной политики в области образования, задают общую смысловую и содержательную рамку для определения целей и задач социализации обучающихся: 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/</a:t>
            </a:r>
            <a:r>
              <a:rPr lang="ru-RU" sz="1600" i="1" dirty="0" smtClean="0">
                <a:solidFill>
                  <a:schemeClr val="bg1"/>
                </a:solidFill>
              </a:rPr>
              <a:t>в статье 2 Закона Российской Федерации «Об образовании»/ </a:t>
            </a:r>
            <a:br>
              <a:rPr lang="ru-RU" sz="1600" i="1" dirty="0" smtClean="0">
                <a:solidFill>
                  <a:schemeClr val="bg1"/>
                </a:solidFill>
              </a:rPr>
            </a:b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071966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«…приоритет общечеловеческих ценностей, жизни и здоровья человека, свободного развития личности; воспитание гражданственности, трудолюбия, уважения к правам и свободам человека, любви к окружающей природе, Родине, семье;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 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… защита и развитие системой образования национальных культур, региональных культурных традиций и особенностей в условиях многонационального государства;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 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… адаптивность системы образования к уровням и особенностям развития и подготовки обучающихся, воспитанников».</a:t>
            </a:r>
            <a:endParaRPr lang="ru-RU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868478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Блажен, кто смолоду был молод,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Блажен, кто вовремя созрел,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Кто постепенно жизни холод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С летами вытерпеть успел...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А.С.Пушкин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2000" dirty="0" smtClean="0"/>
              <a:t>В ходе социализации человек из биологического существа превращается в социальное. Социальная среда играет в этом процессе решающую роль.</a:t>
            </a:r>
          </a:p>
          <a:p>
            <a:endParaRPr lang="ru-RU" sz="2000" dirty="0" smtClean="0"/>
          </a:p>
          <a:p>
            <a:r>
              <a:rPr lang="ru-RU" sz="2000" dirty="0" smtClean="0"/>
              <a:t>Социализация дает возможность общаться посредством освоенных ролей.</a:t>
            </a:r>
          </a:p>
          <a:p>
            <a:endParaRPr lang="ru-RU" sz="2000" dirty="0" smtClean="0"/>
          </a:p>
          <a:p>
            <a:r>
              <a:rPr lang="ru-RU" sz="2000" dirty="0" smtClean="0"/>
              <a:t>Социализация обеспечивает сохранение самого общества: прививает новым гражданам общепринятые ценности, образцы поведения.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Социализация - процесс развития человека, становления личности во взаимодействии с окружающим миром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Социологи называют этот процесс социализацией личности, его переживает каждый из нас на протяжении всей жизни. Социализацию понимают как процесс освоения человеком социальных ролей и культурных норм, накопления жизненного опыта.</a:t>
            </a:r>
          </a:p>
          <a:p>
            <a:endParaRPr lang="ru-RU" sz="2400" b="1" dirty="0" smtClean="0">
              <a:solidFill>
                <a:srgbClr val="7030A0"/>
              </a:solidFill>
            </a:endParaRPr>
          </a:p>
          <a:p>
            <a:r>
              <a:rPr lang="ru-RU" sz="2400" b="1" dirty="0" smtClean="0">
                <a:solidFill>
                  <a:srgbClr val="7030A0"/>
                </a:solidFill>
              </a:rPr>
              <a:t>Иногда социализацию понимают как подготовку к взрослой жизни, как обучение и воспитание в школе, обучение предмету.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 процесс, включающий индивида в социальную группу, в жизнь общества;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усвоение человеком социального опыта, накопленного другими людьми и обществом в целом;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 становление личности в контексте конкретной культуры;  </a:t>
            </a:r>
            <a:r>
              <a:rPr lang="en-US" b="1" i="1" dirty="0" smtClean="0">
                <a:solidFill>
                  <a:srgbClr val="002060"/>
                </a:solidFill>
              </a:rPr>
              <a:t> 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Понимание социализации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972452" cy="507209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Социализация-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становление </a:t>
            </a:r>
            <a:r>
              <a:rPr lang="ru-RU" sz="2800" b="1" i="1" u="sng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личности- </a:t>
            </a:r>
            <a:br>
              <a:rPr lang="ru-RU" sz="2800" b="1" i="1" u="sng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процесс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усвоения индивидом образцов поведения , психологических установок, социальных норм и ценностей, знаний и навыков, позволяющих ему успешно функционировать в данном обществе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  <a:solidFill>
            <a:schemeClr val="accent3"/>
          </a:solidFill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"ступени" социализации: детство, </a:t>
            </a:r>
            <a:r>
              <a:rPr lang="ru-RU" sz="2400" dirty="0" err="1" smtClean="0">
                <a:solidFill>
                  <a:schemeClr val="bg1"/>
                </a:solidFill>
              </a:rPr>
              <a:t>тинэйджерство</a:t>
            </a:r>
            <a:r>
              <a:rPr lang="ru-RU" sz="2400" dirty="0" smtClean="0">
                <a:solidFill>
                  <a:schemeClr val="bg1"/>
                </a:solidFill>
              </a:rPr>
              <a:t>, юность, зрелость, старость.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"Годы юности - самые трудные годы", - еще в XVIII веке писал немецкий философ И. Кант.</a:t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1800" b="1" u="sng" dirty="0" smtClean="0">
                <a:solidFill>
                  <a:srgbClr val="7030A0"/>
                </a:solidFill>
              </a:rPr>
              <a:t>                    Трудности подросткового возраста</a:t>
            </a:r>
            <a:r>
              <a:rPr lang="ru-RU" sz="1800" b="1" dirty="0" smtClean="0">
                <a:solidFill>
                  <a:srgbClr val="7030A0"/>
                </a:solidFill>
              </a:rPr>
              <a:t>:</a:t>
            </a:r>
          </a:p>
          <a:p>
            <a:endParaRPr lang="ru-RU" sz="1800" b="1" dirty="0" smtClean="0">
              <a:solidFill>
                <a:srgbClr val="7030A0"/>
              </a:solidFill>
            </a:endParaRPr>
          </a:p>
          <a:p>
            <a:r>
              <a:rPr lang="ru-RU" sz="1800" b="1" dirty="0" smtClean="0">
                <a:solidFill>
                  <a:srgbClr val="7030A0"/>
                </a:solidFill>
              </a:rPr>
              <a:t>   психологические сдвиги (влечение к противоположному полу, усиливается агрессивность, склонность к необузданному риску и т.д.);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  склонность к инновации и творчеству; непризнание авторитетов;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  подчеркнутое стремление к независимости и самостоятельности;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   формируется параллельная система ценностей: родители - сверстники;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   изменяется поведение (от почти полного послушания к скрытому или явному неповиновению родителям);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    противоречие между усилившейся ориентацией на самостоятельность и усилившейся зависимостью от мнения и поведения сверстников.</a:t>
            </a:r>
          </a:p>
          <a:p>
            <a:endParaRPr lang="ru-RU" sz="1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Может быть, это проблемы только современных подростков и молодых людей? Когда были написаны эти слова?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Эта молодежь растленна до глубины души. Молодые люди злокозненны и нерадивы. Никогда они не будут походить на молодежь былых времен. Молодое поколение сегодняшнего дня не сумеет сохранить нашу культуру". (Надпись на вавилонском сосуде, около 3-х тыс. лет до н. э.).</a:t>
            </a:r>
          </a:p>
          <a:p>
            <a:endParaRPr lang="ru-RU" sz="2000" b="1" dirty="0" smtClean="0">
              <a:solidFill>
                <a:srgbClr val="7030A0"/>
              </a:solidFill>
            </a:endParaRPr>
          </a:p>
          <a:p>
            <a:r>
              <a:rPr lang="ru-RU" sz="2000" b="1" dirty="0" smtClean="0">
                <a:solidFill>
                  <a:srgbClr val="7030A0"/>
                </a:solidFill>
              </a:rPr>
              <a:t>"Молодые строптивы, без послушания и уважения к старшим. Истину отбросили, обычаев не признают. Никто их не понимает, и они не хотят, чтобы их понимали. Несут миру погибель". (Надпись на гробнице фараона, около 3,5 тыс. лет до н. э.). 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Подростковый возраст - это экзамен для всех (самого подростка, родителей, учителей). Нельзя быстро и без труда разрешить все проблемы этого возраста: надо </a:t>
            </a:r>
            <a:r>
              <a:rPr lang="ru-RU" sz="2400" b="1" dirty="0" smtClean="0">
                <a:solidFill>
                  <a:srgbClr val="7030A0"/>
                </a:solidFill>
              </a:rPr>
              <a:t>набраться терпения... 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1166</Words>
  <Application>Microsoft Office PowerPoint</Application>
  <PresentationFormat>Экран (4:3)</PresentationFormat>
  <Paragraphs>183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  Принципы государственной политики в области образования, задают общую смысловую и содержательную рамку для определения целей и задач социализации обучающихся:  /в статье 2 Закона Российской Федерации «Об образовании»/     </vt:lpstr>
      <vt:lpstr>Блажен, кто смолоду был молод, Блажен, кто вовремя созрел, Кто постепенно жизни холод С летами вытерпеть успел... А.С.Пушкин</vt:lpstr>
      <vt:lpstr>Социализация - процесс развития человека, становления личности во взаимодействии с окружающим миром.</vt:lpstr>
      <vt:lpstr>Понимание социализации</vt:lpstr>
      <vt:lpstr>Социализация-  становление личности-  процесс усвоения индивидом образцов поведения , психологических установок, социальных норм и ценностей, знаний и навыков, позволяющих ему успешно функционировать в данном обществе</vt:lpstr>
      <vt:lpstr>  "ступени" социализации: детство, тинэйджерство, юность, зрелость, старость.  "Годы юности - самые трудные годы", - еще в XVIII веке писал немецкий философ И. Кант. </vt:lpstr>
      <vt:lpstr>Может быть, это проблемы только современных подростков и молодых людей? Когда были написаны эти слова?</vt:lpstr>
      <vt:lpstr>Важность подросткового этапа</vt:lpstr>
      <vt:lpstr>Агенты социализации</vt:lpstr>
      <vt:lpstr>Коллектив – это большая воспитательная сила, так как он способен удовлетворять духовные потребности подростков и старшеклассников в общении, самоутверждении, самовыражении. Коллектив даёт возможность каждому школьнику приобрести необходимый опыт общественной жизни и развивать свои лучшие индивидуальные качества. </vt:lpstr>
      <vt:lpstr>   А.Сухомлинский писал: «Неизгладимый след в душе воспитанника оставляет чуткость и заботливость, проявленная воспитателями. Но ещё сильнее чуткость и заботливость коллектива. Задача воспитания заключается в том, чтобы каждый ребёнок пережил чувство благодарности коллективу за чуткость, за помощь   в трудную минуту».   </vt:lpstr>
      <vt:lpstr>Роль учителя в формировании социализации личности ученика</vt:lpstr>
      <vt:lpstr>Слайд 15</vt:lpstr>
      <vt:lpstr>Направление деятельности классного руководителя с родителями</vt:lpstr>
      <vt:lpstr>Направления деятельности классного руководителя с педагогическим коллективом </vt:lpstr>
      <vt:lpstr>Социальная адаптация ребёнка </vt:lpstr>
      <vt:lpstr>Схема индивидуального взаимодействия классного руководителя с ребёнком </vt:lpstr>
      <vt:lpstr> Устремленность школы в демократическое будущее — залог обновления содержания и способов воспитания, открывающего пути от: 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Customer</cp:lastModifiedBy>
  <cp:revision>155</cp:revision>
  <dcterms:modified xsi:type="dcterms:W3CDTF">2012-04-25T18:01:44Z</dcterms:modified>
</cp:coreProperties>
</file>