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61" r:id="rId4"/>
    <p:sldId id="262" r:id="rId5"/>
    <p:sldId id="270" r:id="rId6"/>
    <p:sldId id="260" r:id="rId7"/>
    <p:sldId id="263" r:id="rId8"/>
    <p:sldId id="266" r:id="rId9"/>
    <p:sldId id="265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8" autoAdjust="0"/>
  </p:normalViewPr>
  <p:slideViewPr>
    <p:cSldViewPr>
      <p:cViewPr varScale="1">
        <p:scale>
          <a:sx n="88" d="100"/>
          <a:sy n="88" d="100"/>
        </p:scale>
        <p:origin x="-10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D03521-010B-4BE7-8AB5-CD6719A9A3F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5001249-6F98-4793-97B3-7CBE29775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3521-010B-4BE7-8AB5-CD6719A9A3F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1249-6F98-4793-97B3-7CBE2977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3521-010B-4BE7-8AB5-CD6719A9A3F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1249-6F98-4793-97B3-7CBE2977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3521-010B-4BE7-8AB5-CD6719A9A3F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1249-6F98-4793-97B3-7CBE29775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D03521-010B-4BE7-8AB5-CD6719A9A3F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1249-6F98-4793-97B3-7CBE29775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3521-010B-4BE7-8AB5-CD6719A9A3F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1249-6F98-4793-97B3-7CBE29775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3521-010B-4BE7-8AB5-CD6719A9A3F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1249-6F98-4793-97B3-7CBE29775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D03521-010B-4BE7-8AB5-CD6719A9A3F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1249-6F98-4793-97B3-7CBE29775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3521-010B-4BE7-8AB5-CD6719A9A3F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1249-6F98-4793-97B3-7CBE2977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D03521-010B-4BE7-8AB5-CD6719A9A3F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1249-6F98-4793-97B3-7CBE29775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D03521-010B-4BE7-8AB5-CD6719A9A3F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1249-6F98-4793-97B3-7CBE29775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8D03521-010B-4BE7-8AB5-CD6719A9A3F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5001249-6F98-4793-97B3-7CBE29775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725144"/>
            <a:ext cx="4168552" cy="1896616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itchFamily="34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itchFamily="34" charset="0"/>
                <a:cs typeface="Times New Roman" pitchFamily="18" charset="0"/>
              </a:rPr>
              <a:t> Дудина</a:t>
            </a:r>
          </a:p>
          <a:p>
            <a:pPr algn="r"/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itchFamily="34" charset="0"/>
                <a:cs typeface="Times New Roman" pitchFamily="18" charset="0"/>
              </a:rPr>
              <a:t>Светлана Владимировна</a:t>
            </a:r>
          </a:p>
          <a:p>
            <a:pPr algn="r"/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itchFamily="34" charset="0"/>
                <a:cs typeface="Times New Roman" pitchFamily="18" charset="0"/>
              </a:rPr>
              <a:t>2013 год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5184576" cy="24482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ndara" pitchFamily="34" charset="0"/>
                <a:cs typeface="Times New Roman" pitchFamily="18" charset="0"/>
              </a:rPr>
              <a:t>Итоговая работа по </a:t>
            </a:r>
            <a:br>
              <a:rPr lang="ru-RU" sz="2800" b="1" dirty="0" smtClean="0">
                <a:latin typeface="Candara" pitchFamily="34" charset="0"/>
                <a:cs typeface="Times New Roman" pitchFamily="18" charset="0"/>
              </a:rPr>
            </a:br>
            <a:r>
              <a:rPr lang="ru-RU" sz="2800" b="1" dirty="0" smtClean="0">
                <a:latin typeface="Candara" pitchFamily="34" charset="0"/>
                <a:cs typeface="Times New Roman" pitchFamily="18" charset="0"/>
              </a:rPr>
              <a:t>программе</a:t>
            </a:r>
            <a:br>
              <a:rPr lang="ru-RU" sz="2800" b="1" dirty="0" smtClean="0">
                <a:latin typeface="Candara" pitchFamily="34" charset="0"/>
                <a:cs typeface="Times New Roman" pitchFamily="18" charset="0"/>
              </a:rPr>
            </a:br>
            <a:r>
              <a:rPr lang="ru-RU" sz="2800" b="1" dirty="0" smtClean="0">
                <a:latin typeface="Candara" pitchFamily="34" charset="0"/>
                <a:cs typeface="Times New Roman" pitchFamily="18" charset="0"/>
              </a:rPr>
              <a:t>«Образование и общество. </a:t>
            </a:r>
            <a:br>
              <a:rPr lang="ru-RU" sz="2800" b="1" dirty="0" smtClean="0">
                <a:latin typeface="Candara" pitchFamily="34" charset="0"/>
                <a:cs typeface="Times New Roman" pitchFamily="18" charset="0"/>
              </a:rPr>
            </a:br>
            <a:r>
              <a:rPr lang="ru-RU" sz="2800" b="1" dirty="0" smtClean="0">
                <a:latin typeface="Candara" pitchFamily="34" charset="0"/>
                <a:cs typeface="Times New Roman" pitchFamily="18" charset="0"/>
              </a:rPr>
              <a:t>Актуальные проблемы </a:t>
            </a:r>
            <a:br>
              <a:rPr lang="ru-RU" sz="2800" b="1" dirty="0" smtClean="0">
                <a:latin typeface="Candara" pitchFamily="34" charset="0"/>
                <a:cs typeface="Times New Roman" pitchFamily="18" charset="0"/>
              </a:rPr>
            </a:br>
            <a:r>
              <a:rPr lang="ru-RU" sz="2800" b="1" dirty="0" smtClean="0">
                <a:latin typeface="Candara" pitchFamily="34" charset="0"/>
                <a:cs typeface="Times New Roman" pitchFamily="18" charset="0"/>
              </a:rPr>
              <a:t>педагогики и психологии»</a:t>
            </a:r>
            <a:endParaRPr lang="ru-RU" sz="2800" b="1" dirty="0"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314096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3068960"/>
            <a:ext cx="48670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itchFamily="34" charset="0"/>
                <a:cs typeface="Times New Roman" pitchFamily="18" charset="0"/>
              </a:rPr>
              <a:t>Тема: Арттерапия как здоровьесберегающая </a:t>
            </a:r>
          </a:p>
          <a:p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itchFamily="34" charset="0"/>
                <a:cs typeface="Times New Roman" pitchFamily="18" charset="0"/>
              </a:rPr>
              <a:t>технология на уроках</a:t>
            </a:r>
            <a:endParaRPr lang="ru-RU" sz="2800" b="1" dirty="0">
              <a:solidFill>
                <a:schemeClr val="tx1">
                  <a:lumMod val="90000"/>
                  <a:lumOff val="10000"/>
                </a:schemeClr>
              </a:solidFill>
              <a:latin typeface="Candar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5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2834640" cy="3056383"/>
          </a:xfrm>
        </p:spPr>
        <p:txBody>
          <a:bodyPr>
            <a:noAutofit/>
          </a:bodyPr>
          <a:lstStyle/>
          <a:p>
            <a:r>
              <a:rPr lang="ru-RU" sz="1800" dirty="0" smtClean="0"/>
              <a:t>Одним из направлений арт-терапии является лепка. Существует множество пластических материалов, которые используют при работе с детьми и взрослыми. Для детей лучше подходит пластилин, а для подростков и взрослых - глина.</a:t>
            </a:r>
            <a:endParaRPr lang="ru-RU" sz="1800" dirty="0"/>
          </a:p>
        </p:txBody>
      </p:sp>
      <p:pic>
        <p:nvPicPr>
          <p:cNvPr id="5" name="Содержимое 4" descr="video-po-lepke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196752"/>
            <a:ext cx="5400600" cy="38130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005064"/>
            <a:ext cx="2834640" cy="2603376"/>
          </a:xfrm>
        </p:spPr>
        <p:txBody>
          <a:bodyPr>
            <a:normAutofit/>
          </a:bodyPr>
          <a:lstStyle/>
          <a:p>
            <a:r>
              <a:rPr lang="ru-RU" sz="1800" dirty="0"/>
              <a:t>Пластилин можно использовать </a:t>
            </a:r>
            <a:r>
              <a:rPr lang="ru-RU" sz="1800" dirty="0" smtClean="0"/>
              <a:t>в </a:t>
            </a:r>
            <a:r>
              <a:rPr lang="ru-RU" sz="1800" dirty="0" err="1" smtClean="0"/>
              <a:t>сказкотерапии</a:t>
            </a:r>
            <a:r>
              <a:rPr lang="ru-RU" sz="1800" dirty="0" smtClean="0"/>
              <a:t>. </a:t>
            </a:r>
            <a:r>
              <a:rPr lang="ru-RU" sz="1800" dirty="0"/>
              <a:t>С помощью пластилина можно лепить любые сказочные персонажи, свою сказочную страну, свои страхи.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3143647" cy="3128392"/>
          </a:xfrm>
        </p:spPr>
        <p:txBody>
          <a:bodyPr>
            <a:noAutofit/>
          </a:bodyPr>
          <a:lstStyle/>
          <a:p>
            <a:r>
              <a:rPr lang="ru-RU" sz="1800" b="1" dirty="0" err="1" smtClean="0"/>
              <a:t>Драматерапия</a:t>
            </a:r>
            <a:r>
              <a:rPr lang="ru-RU" sz="1800" b="1" dirty="0" smtClean="0"/>
              <a:t> —</a:t>
            </a:r>
            <a:r>
              <a:rPr lang="ru-RU" sz="1800" dirty="0" smtClean="0"/>
              <a:t> это новое направление арт-терапии, которая использует такой широко распространённый технический приём, как драматизация, </a:t>
            </a:r>
            <a:r>
              <a:rPr lang="ru-RU" sz="1800" dirty="0" err="1" smtClean="0"/>
              <a:t>разыгрыва</a:t>
            </a:r>
            <a:r>
              <a:rPr lang="ru-RU" sz="1800" dirty="0" smtClean="0"/>
              <a:t>-</a:t>
            </a:r>
            <a:br>
              <a:rPr lang="ru-RU" sz="1800" dirty="0" smtClean="0"/>
            </a:br>
            <a:r>
              <a:rPr lang="ru-RU" sz="1800" dirty="0" err="1" smtClean="0"/>
              <a:t>ние</a:t>
            </a:r>
            <a:r>
              <a:rPr lang="ru-RU" sz="1800" dirty="0" smtClean="0"/>
              <a:t> какого либо сюжета. И хотя оно называется драматерапией, в её основе лежит искусство театра, а не драматургия. </a:t>
            </a:r>
            <a:endParaRPr lang="ru-RU" sz="1800" dirty="0"/>
          </a:p>
        </p:txBody>
      </p:sp>
      <p:pic>
        <p:nvPicPr>
          <p:cNvPr id="5" name="Содержимое 4" descr="IMG_1258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776663" y="1695154"/>
            <a:ext cx="5062537" cy="33787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429000"/>
            <a:ext cx="3240360" cy="32514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/>
              <a:t>Сферы </a:t>
            </a:r>
            <a:r>
              <a:rPr lang="ru-RU" sz="1800" b="1" dirty="0" smtClean="0"/>
              <a:t>применения:</a:t>
            </a:r>
            <a:endParaRPr lang="ru-RU" sz="1800" dirty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Межличностные и внутриличностные проблемы,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Семейная </a:t>
            </a:r>
            <a:r>
              <a:rPr lang="ru-RU" sz="1800" dirty="0" smtClean="0"/>
              <a:t>и детско-родительская терапия</a:t>
            </a:r>
            <a:r>
              <a:rPr lang="ru-RU" sz="1800" dirty="0"/>
              <a:t>,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Оргконсультирование,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Развитие креативности в определённой профессии,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Пограничные расстройства,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Психосоматика.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702568"/>
            <a:ext cx="80283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Использование нетрадиционных техник позволяет педагогу осуществлять индивидуальный подход к учащимся, учитывать их желания, интерес. Кроме того, каждый может выбрать ту технику, которая ему больше нравится. Это способствует развитию не только познавательной деятельности, но и помогает создать у учеников атмосферу личностной безопасности.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Арт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терапия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или терапия искусством использует научные и прикладные результаты исследований в образовательных, воспитательных, коррекционных и терапевтических целях развития личности детей.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Такие изменения и корректировки некоторых моментов уроков очень полезны, так как позволяют оценивать психологическое состояние учащихся и вовремя помочь. Они не повредят, наоборот урок будет интересным и необычным. Это можно использовать как на традиционных уроках, так и на уроках с применением новых нетрадиционных технологий в любой общеобразовательной школе.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340768"/>
            <a:ext cx="8595360" cy="4895440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dirty="0" smtClean="0"/>
              <a:t>Определить значение арт-терапии как одного из основных принципов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современного обучения в системе образования, ее влияние на учебные занятия и структуру урока; </a:t>
            </a:r>
          </a:p>
          <a:p>
            <a:pPr algn="just">
              <a:spcAft>
                <a:spcPts val="1200"/>
              </a:spcAft>
            </a:pPr>
            <a:r>
              <a:rPr lang="ru-RU" dirty="0" smtClean="0"/>
              <a:t>Разобрать виды арт-терапии; </a:t>
            </a:r>
          </a:p>
          <a:p>
            <a:pPr algn="just">
              <a:spcAft>
                <a:spcPts val="1200"/>
              </a:spcAft>
            </a:pPr>
            <a:r>
              <a:rPr lang="ru-RU" dirty="0" smtClean="0"/>
              <a:t>Выявить спектр проблем, при решении которых могут быть использованы техники арт-терапии;</a:t>
            </a:r>
          </a:p>
          <a:p>
            <a:pPr algn="just">
              <a:spcAft>
                <a:spcPts val="1200"/>
              </a:spcAft>
            </a:pPr>
            <a:r>
              <a:rPr lang="ru-RU" dirty="0" smtClean="0"/>
              <a:t>Обозначить основные тенденции в использовании творческого подхода </a:t>
            </a:r>
            <a:r>
              <a:rPr lang="ru-RU" smtClean="0"/>
              <a:t>на уроках.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Candara" pitchFamily="34" charset="0"/>
                <a:cs typeface="Times New Roman" pitchFamily="18" charset="0"/>
              </a:rPr>
              <a:t>	</a:t>
            </a:r>
            <a:r>
              <a:rPr lang="ru-RU" sz="2400" b="1" u="sng" dirty="0" smtClean="0">
                <a:latin typeface="Candara" pitchFamily="34" charset="0"/>
                <a:cs typeface="Times New Roman" pitchFamily="18" charset="0"/>
              </a:rPr>
              <a:t>Арт-терапия</a:t>
            </a:r>
            <a:r>
              <a:rPr lang="ru-RU" sz="2000" b="1" u="sng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ndara" pitchFamily="34" charset="0"/>
                <a:cs typeface="Times New Roman" pitchFamily="18" charset="0"/>
              </a:rPr>
              <a:t>(от англ. </a:t>
            </a:r>
            <a:r>
              <a:rPr lang="ru-RU" sz="2000" dirty="0" err="1" smtClean="0">
                <a:latin typeface="Candara" pitchFamily="34" charset="0"/>
                <a:cs typeface="Times New Roman" pitchFamily="18" charset="0"/>
              </a:rPr>
              <a:t>art</a:t>
            </a:r>
            <a:r>
              <a:rPr lang="ru-RU" sz="2000" dirty="0" smtClean="0">
                <a:latin typeface="Candara" pitchFamily="34" charset="0"/>
                <a:cs typeface="Times New Roman" pitchFamily="18" charset="0"/>
              </a:rPr>
              <a:t> - искусство; </a:t>
            </a:r>
            <a:r>
              <a:rPr lang="ru-RU" sz="2000" dirty="0" err="1" smtClean="0">
                <a:latin typeface="Candara" pitchFamily="34" charset="0"/>
                <a:cs typeface="Times New Roman" pitchFamily="18" charset="0"/>
              </a:rPr>
              <a:t>therapy</a:t>
            </a:r>
            <a:r>
              <a:rPr lang="ru-RU" sz="2000" dirty="0" smtClean="0">
                <a:latin typeface="Candara" pitchFamily="34" charset="0"/>
                <a:cs typeface="Times New Roman" pitchFamily="18" charset="0"/>
              </a:rPr>
              <a:t> - терапия, лечение, уход, забота) - диагностика и коррекция нервных расстройств с помощью рисования, прослушивания музыки и т.д.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5472608" cy="493776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Candara" pitchFamily="34" charset="0"/>
                <a:cs typeface="Times New Roman" pitchFamily="18" charset="0"/>
              </a:rPr>
              <a:t>Как самостоятельное направление психологии и психиатрии впервые появилось на Западе в конце 60-х годов прошлого столетия. Арт-терапия — метод</a:t>
            </a:r>
            <a:r>
              <a:rPr lang="en-US" sz="18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Candara" pitchFamily="34" charset="0"/>
                <a:cs typeface="Times New Roman" pitchFamily="18" charset="0"/>
              </a:rPr>
              <a:t>психотерапии, использующий для лечения и психокоррекции, художественные приёмы и творчество, такие как рисование, лепка, музыка, фотография, книги и многое другое.</a:t>
            </a:r>
          </a:p>
          <a:p>
            <a:pPr algn="just"/>
            <a:r>
              <a:rPr lang="ru-RU" sz="1800" dirty="0" smtClean="0">
                <a:latin typeface="Candara" pitchFamily="34" charset="0"/>
                <a:cs typeface="Times New Roman" pitchFamily="18" charset="0"/>
              </a:rPr>
              <a:t>Арт-терапия используется практически во всех направлениях психотерапии.</a:t>
            </a:r>
          </a:p>
          <a:p>
            <a:pPr algn="just"/>
            <a:r>
              <a:rPr lang="ru-RU" sz="1800" dirty="0" smtClean="0">
                <a:latin typeface="Candara" pitchFamily="34" charset="0"/>
                <a:cs typeface="Times New Roman" pitchFamily="18" charset="0"/>
              </a:rPr>
              <a:t>Методами арт-терапии пользуется педагогика, социальная работа и бизнес.</a:t>
            </a:r>
          </a:p>
          <a:p>
            <a:pPr algn="just"/>
            <a:r>
              <a:rPr lang="ru-RU" sz="1800" dirty="0" smtClean="0"/>
              <a:t>Метод арт-терапии не имеет ограничений и противопоказаний.</a:t>
            </a:r>
          </a:p>
          <a:p>
            <a:pPr algn="just"/>
            <a:endParaRPr lang="ru-RU" sz="1800" dirty="0" smtClean="0">
              <a:latin typeface="Candara" pitchFamily="34" charset="0"/>
              <a:cs typeface="Times New Roman" pitchFamily="18" charset="0"/>
            </a:endParaRPr>
          </a:p>
          <a:p>
            <a:pPr algn="just"/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940152" y="1340768"/>
            <a:ext cx="2955816" cy="49377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/>
              <a:t>Виды арт-терапии:</a:t>
            </a:r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Анимационная терапия</a:t>
            </a:r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/>
              <a:t>Артсинтезтерапия</a:t>
            </a:r>
            <a:endParaRPr lang="ru-RU" sz="1800" dirty="0" smtClean="0"/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/>
              <a:t>Библиотерапия</a:t>
            </a:r>
            <a:endParaRPr lang="ru-RU" sz="1800" dirty="0" smtClean="0"/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/>
              <a:t>Видеотерапия</a:t>
            </a:r>
            <a:endParaRPr lang="ru-RU" sz="1800" dirty="0" smtClean="0"/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/>
              <a:t>Драматерапия</a:t>
            </a:r>
            <a:endParaRPr lang="ru-RU" sz="1800" dirty="0" smtClean="0"/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/>
              <a:t>Игротерапия</a:t>
            </a:r>
            <a:endParaRPr lang="ru-RU" sz="1800" dirty="0" smtClean="0"/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/>
              <a:t>Изотерапия</a:t>
            </a:r>
            <a:endParaRPr lang="ru-RU" sz="1800" dirty="0" smtClean="0"/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/>
              <a:t>Маскотерапия</a:t>
            </a:r>
            <a:endParaRPr lang="ru-RU" sz="1800" dirty="0" smtClean="0"/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Музыкотерапия</a:t>
            </a:r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Оригами</a:t>
            </a:r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Песочная терапия</a:t>
            </a:r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Работа с глиной</a:t>
            </a:r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/>
              <a:t>Сказкотерапия</a:t>
            </a:r>
            <a:endParaRPr lang="ru-RU" sz="1800" dirty="0" smtClean="0"/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/>
              <a:t>Цветотерапия</a:t>
            </a:r>
            <a:endParaRPr lang="ru-RU" sz="1800" dirty="0" smtClean="0"/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Фототерапия</a:t>
            </a:r>
          </a:p>
          <a:p>
            <a:pPr marL="454914" indent="-457200">
              <a:spcBef>
                <a:spcPts val="0"/>
              </a:spcBef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de1a72b53a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194" r="8194"/>
          <a:stretch>
            <a:fillRect/>
          </a:stretch>
        </p:blipFill>
        <p:spPr>
          <a:xfrm>
            <a:off x="3635896" y="260648"/>
            <a:ext cx="5266506" cy="62988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688232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Спектр проблем, при решении которых могут быть использованы техники арт-терапии: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07504" y="1988840"/>
            <a:ext cx="3384376" cy="46805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/>
              <a:t>Внутри- и межличностные конфликты,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Кризисные состояния,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Экзистенциальные и возрастные кризисы,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Травмы,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Потери,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Постстрессовые расстройства,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Невротические расстройства,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Психосоматические расстройства,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Развитие креативности,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Развитие целостности личности,</a:t>
            </a:r>
          </a:p>
          <a:p>
            <a:pPr>
              <a:spcBef>
                <a:spcPts val="0"/>
              </a:spcBef>
            </a:pPr>
            <a:r>
              <a:rPr lang="ru-RU" sz="1800" dirty="0" err="1" smtClean="0"/>
              <a:t>Обнаружеие</a:t>
            </a:r>
            <a:r>
              <a:rPr lang="ru-RU" sz="1800" dirty="0" smtClean="0"/>
              <a:t> личностных смыслов через творчество</a:t>
            </a:r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528936"/>
            <a:ext cx="79563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ndar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tx2"/>
              </a:solidFill>
              <a:latin typeface="Candar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Одной из важных задач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образовани</a:t>
            </a:r>
            <a:r>
              <a:rPr lang="ru-RU" sz="2000" smtClean="0">
                <a:solidFill>
                  <a:schemeClr val="tx2"/>
                </a:solidFill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является гармонизация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абстрактно-логического и образного мышления учащегося, это особенно важно на начальном этапе обучения, когда он только входит в учебную деятельность. Переключение учащихся с занятий научными дисциплинами на занятия художественной деятельностью способствует сокращению перегрузки детей. Занятия художественной деятельностью оказывают на учащихся значительное психотерапевтическое воздействие, снимая нервно-психическое напряжение, вызванное другими уроками, тем самым сохраняя здоровье детей.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здоровье учащегося?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595360" cy="4535400"/>
          </a:xfrm>
        </p:spPr>
        <p:txBody>
          <a:bodyPr/>
          <a:lstStyle/>
          <a:p>
            <a:r>
              <a:rPr lang="ru-RU" dirty="0" smtClean="0"/>
              <a:t>Это совокупность физических и психических качеств человека, которые являются основой его долголетия, </a:t>
            </a:r>
          </a:p>
          <a:p>
            <a:r>
              <a:rPr lang="ru-RU" dirty="0" smtClean="0"/>
              <a:t>осуществление творческих планов, </a:t>
            </a:r>
          </a:p>
          <a:p>
            <a:r>
              <a:rPr lang="ru-RU" dirty="0" smtClean="0"/>
              <a:t>создание семьи, </a:t>
            </a:r>
          </a:p>
          <a:p>
            <a:r>
              <a:rPr lang="ru-RU" dirty="0" smtClean="0"/>
              <a:t>рождение и воспитание детей, </a:t>
            </a:r>
          </a:p>
          <a:p>
            <a:r>
              <a:rPr lang="ru-RU" dirty="0" smtClean="0"/>
              <a:t>овладение достижениями культуры. </a:t>
            </a:r>
            <a:endParaRPr lang="ru-RU" dirty="0"/>
          </a:p>
        </p:txBody>
      </p:sp>
      <p:pic>
        <p:nvPicPr>
          <p:cNvPr id="5" name="Рисунок 4" descr="phoca_thumb_l_img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73016"/>
            <a:ext cx="4286653" cy="2900189"/>
          </a:xfrm>
          <a:prstGeom prst="rect">
            <a:avLst/>
          </a:prstGeom>
        </p:spPr>
      </p:pic>
      <p:pic>
        <p:nvPicPr>
          <p:cNvPr id="6" name="Рисунок 5" descr="pjLH_LF27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988840"/>
            <a:ext cx="3586090" cy="4499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55576" y="692696"/>
            <a:ext cx="76683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Сегодня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арт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терапия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в научно-педагогической литературе рассматривается, как средство, позволяющее заботится об эмоциональном самочувствии и психологическом здоровье личности, группы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 или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 коллектива средствами художественной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Арт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терапия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, как инновационная технология, в образовании характеризуется: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комплексом теоретических, практических идей,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многообразием связей с социальными, психологическими и педагогическими явлениями,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относительной самостоятельностью от составляющих педагогического процесса обучения,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способностью к интеграции и трансформации.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ihw7km2yjwplo3npxeppyza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839" r="23839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3168352" cy="3384376"/>
          </a:xfrm>
        </p:spPr>
        <p:txBody>
          <a:bodyPr>
            <a:noAutofit/>
          </a:bodyPr>
          <a:lstStyle/>
          <a:p>
            <a:r>
              <a:rPr lang="ru-RU" sz="1800" u="sng" dirty="0" smtClean="0"/>
              <a:t>Рисование</a:t>
            </a:r>
            <a:r>
              <a:rPr lang="ru-RU" sz="1800" dirty="0" smtClean="0"/>
              <a:t> в арттерапии рассматривается как специальная техника, позволяющая осуществлять балансировку физического, психического и эмоционального состояния учащегося, посредством выбора адекватных методов оздоровления, психологической коррекции, социальной терапии. 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79512" y="3933056"/>
            <a:ext cx="3001456" cy="2387352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Рисование не просто способствует развитию, но и связывает между собой такие важнейшие функции как зрение, речь, мышление, двигательную координацию. </a:t>
            </a:r>
          </a:p>
          <a:p>
            <a:r>
              <a:rPr lang="ru-RU" sz="1800" dirty="0" smtClean="0"/>
              <a:t>(Л.С. </a:t>
            </a:r>
            <a:r>
              <a:rPr lang="ru-RU" sz="1800" dirty="0" err="1" smtClean="0"/>
              <a:t>Выготский</a:t>
            </a:r>
            <a:r>
              <a:rPr lang="ru-RU" sz="1800" dirty="0" smtClean="0"/>
              <a:t> 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338173"/>
            <a:ext cx="83828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Наряду с общепризнанными техниками (серийное рисование, спонтанные рисунки и др.), можно использовать и нетрадиционные художественные техники рисования (рисование пальцами, рисование под музыку, методом напыления, пенопластом,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кляксография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, и др.).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Работа в нетрадиционных техниках стимулирует положительную мотивацию, вызывает радостное настроение, снимает страх перед краской, боязнь не справится с процессом рисования. Все виды нетрадиционного рисования способствуют повышению уровня развития зрительно-моторной координации, коррекции мелкой моторики рук.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3" name="Рисунок 2" descr="9cdf15a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0374" y="3429000"/>
            <a:ext cx="4494358" cy="2952328"/>
          </a:xfrm>
          <a:prstGeom prst="rect">
            <a:avLst/>
          </a:prstGeom>
        </p:spPr>
      </p:pic>
      <p:pic>
        <p:nvPicPr>
          <p:cNvPr id="4" name="Рисунок 3" descr="493665292-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3984104" cy="2988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E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204</TotalTime>
  <Words>667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Soho</vt:lpstr>
      <vt:lpstr>Итоговая работа по  программе «Образование и общество.  Актуальные проблемы  педагогики и психологии»</vt:lpstr>
      <vt:lpstr>Задачи:</vt:lpstr>
      <vt:lpstr> Арт-терапия (от англ. art - искусство; therapy - терапия, лечение, уход, забота) - диагностика и коррекция нервных расстройств с помощью рисования, прослушивания музыки и т.д.</vt:lpstr>
      <vt:lpstr>Спектр проблем, при решении которых могут быть использованы техники арт-терапии:</vt:lpstr>
      <vt:lpstr>Слайд 5</vt:lpstr>
      <vt:lpstr>Что такое здоровье учащегося? </vt:lpstr>
      <vt:lpstr>Слайд 7</vt:lpstr>
      <vt:lpstr>Рисование в арттерапии рассматривается как специальная техника, позволяющая осуществлять балансировку физического, психического и эмоционального состояния учащегося, посредством выбора адекватных методов оздоровления, психологической коррекции, социальной терапии. </vt:lpstr>
      <vt:lpstr>Слайд 9</vt:lpstr>
      <vt:lpstr>Одним из направлений арт-терапии является лепка. Существует множество пластических материалов, которые используют при работе с детьми и взрослыми. Для детей лучше подходит пластилин, а для подростков и взрослых - глина.</vt:lpstr>
      <vt:lpstr>Драматерапия — это новое направление арт-терапии, которая использует такой широко распространённый технический приём, как драматизация, разыгрыва- ние какого либо сюжета. И хотя оно называется драматерапией, в её основе лежит искусство театра, а не драматургия.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работа по программе «Образование и общество.  Актуальные проблемы  педагогики и психологии»</dc:title>
  <dc:creator>user1</dc:creator>
  <cp:lastModifiedBy>www.PHILka.RU</cp:lastModifiedBy>
  <cp:revision>34</cp:revision>
  <dcterms:created xsi:type="dcterms:W3CDTF">2013-02-28T09:35:00Z</dcterms:created>
  <dcterms:modified xsi:type="dcterms:W3CDTF">2013-03-03T14:03:31Z</dcterms:modified>
</cp:coreProperties>
</file>