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Ольга\Рабочий стол\шаблоны\гшщрн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054929"/>
            <a:ext cx="4357686" cy="3803071"/>
          </a:xfrm>
          <a:prstGeom prst="rect">
            <a:avLst/>
          </a:prstGeom>
          <a:noFill/>
        </p:spPr>
      </p:pic>
      <p:pic>
        <p:nvPicPr>
          <p:cNvPr id="1026" name="Picture 2" descr="C:\Documents and Settings\Ольга\Рабочий стол\шаблоны\лрпа76шак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3857620" cy="33666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Ольга\Рабочий стол\шаблоны\гшщрн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43194" y="5286388"/>
            <a:ext cx="1800806" cy="15716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8" name="Picture 2" descr="C:\Documents and Settings\Ольга\Рабочий стол\шаблоны\лрпа76шак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2210086" cy="192880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Ольга\Рабочий стол\шаблоны\гшщрн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054929"/>
            <a:ext cx="4357686" cy="3803071"/>
          </a:xfrm>
          <a:prstGeom prst="rect">
            <a:avLst/>
          </a:prstGeom>
          <a:noFill/>
        </p:spPr>
      </p:pic>
      <p:pic>
        <p:nvPicPr>
          <p:cNvPr id="7" name="Picture 2" descr="C:\Documents and Settings\Ольга\Рабочий стол\шаблоны\лрпа76шак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3857620" cy="33666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9" name="Picture 3" descr="C:\Documents and Settings\Ольга\Рабочий стол\шаблоны\гшщрн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43194" y="5286388"/>
            <a:ext cx="1800806" cy="1571612"/>
          </a:xfrm>
          <a:prstGeom prst="rect">
            <a:avLst/>
          </a:prstGeom>
          <a:noFill/>
        </p:spPr>
      </p:pic>
      <p:pic>
        <p:nvPicPr>
          <p:cNvPr id="10" name="Picture 2" descr="C:\Documents and Settings\Ольга\Рабочий стол\шаблоны\лрпа76шак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2210086" cy="192880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0" name="Picture 3" descr="C:\Documents and Settings\Ольга\Рабочий стол\шаблоны\гшщрн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43194" y="5286388"/>
            <a:ext cx="1800806" cy="1571612"/>
          </a:xfrm>
          <a:prstGeom prst="rect">
            <a:avLst/>
          </a:prstGeom>
          <a:noFill/>
        </p:spPr>
      </p:pic>
      <p:pic>
        <p:nvPicPr>
          <p:cNvPr id="11" name="Picture 2" descr="C:\Documents and Settings\Ольга\Рабочий стол\шаблоны\лрпа76шак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2210086" cy="192880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Ольга\Рабочий стол\шаблоны\гшщрн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054929"/>
            <a:ext cx="4357686" cy="3803071"/>
          </a:xfrm>
          <a:prstGeom prst="rect">
            <a:avLst/>
          </a:prstGeom>
          <a:noFill/>
        </p:spPr>
      </p:pic>
      <p:pic>
        <p:nvPicPr>
          <p:cNvPr id="6" name="Picture 2" descr="C:\Documents and Settings\Ольга\Рабочий стол\шаблоны\лрпа76шак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3857620" cy="33666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Ольга\Рабочий стол\шаблоны\лрпа76шак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857620" cy="3366651"/>
          </a:xfrm>
          <a:prstGeom prst="rect">
            <a:avLst/>
          </a:prstGeom>
          <a:noFill/>
        </p:spPr>
      </p:pic>
      <p:pic>
        <p:nvPicPr>
          <p:cNvPr id="6" name="Picture 3" descr="C:\Documents and Settings\Ольга\Рабочий стол\шаблоны\гшщрн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054929"/>
            <a:ext cx="4357686" cy="38030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Picture 3" descr="C:\Documents and Settings\Ольга\Рабочий стол\шаблоны\гшщрн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43194" y="5286388"/>
            <a:ext cx="1800806" cy="1571612"/>
          </a:xfrm>
          <a:prstGeom prst="rect">
            <a:avLst/>
          </a:prstGeom>
          <a:noFill/>
        </p:spPr>
      </p:pic>
      <p:pic>
        <p:nvPicPr>
          <p:cNvPr id="11" name="Picture 2" descr="C:\Documents and Settings\Ольга\Рабочий стол\шаблоны\лрпа76шак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2210086" cy="192880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Ольга\Рабочий стол\шаблоны\гшщрн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054929"/>
            <a:ext cx="4357686" cy="3803071"/>
          </a:xfrm>
          <a:prstGeom prst="rect">
            <a:avLst/>
          </a:prstGeom>
          <a:noFill/>
        </p:spPr>
      </p:pic>
      <p:pic>
        <p:nvPicPr>
          <p:cNvPr id="8" name="Picture 2" descr="C:\Documents and Settings\Ольга\Рабочий стол\шаблоны\лрпа76шак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3857620" cy="33666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24744"/>
            <a:ext cx="7846640" cy="237869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t-RU" dirty="0" smtClean="0">
                <a:solidFill>
                  <a:schemeClr val="tx2">
                    <a:lumMod val="75000"/>
                  </a:schemeClr>
                </a:solidFill>
                <a:effectLst/>
              </a:rPr>
              <a:t>“Һәркемнең </a:t>
            </a:r>
            <a:r>
              <a:rPr lang="tt-RU" dirty="0">
                <a:solidFill>
                  <a:schemeClr val="tx2">
                    <a:lumMod val="75000"/>
                  </a:schemeClr>
                </a:solidFill>
                <a:effectLst/>
              </a:rPr>
              <a:t>гомере бер генә,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tt-RU" dirty="0">
                <a:solidFill>
                  <a:schemeClr val="tx2">
                    <a:lumMod val="75000"/>
                  </a:schemeClr>
                </a:solidFill>
                <a:effectLst/>
              </a:rPr>
              <a:t>Игелеклелек эшләргә </a:t>
            </a:r>
            <a:r>
              <a:rPr lang="tt-RU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ашыгыйк...”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t-RU" dirty="0" smtClean="0">
                <a:solidFill>
                  <a:schemeClr val="tx2">
                    <a:lumMod val="75000"/>
                  </a:schemeClr>
                </a:solidFill>
              </a:rPr>
              <a:t>Фәнис Яруллин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453" y="404664"/>
            <a:ext cx="82296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t-RU" dirty="0">
                <a:solidFill>
                  <a:schemeClr val="accent6">
                    <a:lumMod val="75000"/>
                  </a:schemeClr>
                </a:solidFill>
                <a:effectLst/>
              </a:rPr>
              <a:t>Игелекле кеше − башка кешеләргә изгелек кылучы зат.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30" y="1628800"/>
            <a:ext cx="2803748" cy="3294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7504" y="4797152"/>
            <a:ext cx="9036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b="1" dirty="0">
                <a:solidFill>
                  <a:srgbClr val="C00000"/>
                </a:solidFill>
              </a:rPr>
              <a:t>Президентыбыз Минтимер </a:t>
            </a:r>
            <a:r>
              <a:rPr lang="tt-RU" sz="2400" b="1" dirty="0" smtClean="0">
                <a:solidFill>
                  <a:srgbClr val="C00000"/>
                </a:solidFill>
              </a:rPr>
              <a:t>Шәрип улы </a:t>
            </a:r>
            <a:r>
              <a:rPr lang="tt-RU" sz="2400" b="1" i="1" dirty="0">
                <a:solidFill>
                  <a:srgbClr val="C00000"/>
                </a:solidFill>
              </a:rPr>
              <a:t>- үзен бөтенләе белән туган милләтенә, республика халкына багышлаган шәхес</a:t>
            </a:r>
            <a:r>
              <a:rPr lang="tt-RU" sz="2400" b="1" i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tt-RU" sz="2400" b="1" i="1" dirty="0">
                <a:solidFill>
                  <a:schemeClr val="tx2">
                    <a:lumMod val="75000"/>
                  </a:schemeClr>
                </a:solidFill>
              </a:rPr>
              <a:t>“Яңарыш” фондын </a:t>
            </a:r>
            <a:r>
              <a:rPr lang="tt-RU" sz="2400" b="1" i="1" dirty="0" smtClean="0">
                <a:solidFill>
                  <a:schemeClr val="tx2">
                    <a:lumMod val="75000"/>
                  </a:schemeClr>
                </a:solidFill>
              </a:rPr>
              <a:t>оештыручы, </a:t>
            </a:r>
            <a:r>
              <a:rPr lang="tt-RU" sz="2400" b="1" i="1" dirty="0">
                <a:solidFill>
                  <a:schemeClr val="tx2">
                    <a:lumMod val="75000"/>
                  </a:schemeClr>
                </a:solidFill>
              </a:rPr>
              <a:t>борынгы Болгар, Зөя шәһәрләрен </a:t>
            </a:r>
            <a:r>
              <a:rPr lang="tt-RU" sz="2400" b="1" i="1" dirty="0" smtClean="0">
                <a:solidFill>
                  <a:schemeClr val="tx2">
                    <a:lumMod val="75000"/>
                  </a:schemeClr>
                </a:solidFill>
              </a:rPr>
              <a:t>төзекләндерүдә зур өлеш кертүче кеше дә ул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1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Изге БОЛГАР җире...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906372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3443776"/>
            <a:ext cx="4518167" cy="3009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6038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Авылыбыз хәйриячеләре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Кадыйров Фәнил Фәһим улы</a:t>
            </a:r>
          </a:p>
          <a:p>
            <a:r>
              <a:rPr lang="tt-RU" dirty="0" smtClean="0"/>
              <a:t>Кадыров Фәнис Фәһим улы</a:t>
            </a:r>
          </a:p>
          <a:p>
            <a:r>
              <a:rPr lang="tt-RU" dirty="0" smtClean="0"/>
              <a:t>Рәхмәтуллин Ринат Сәетгәрәй улы</a:t>
            </a:r>
          </a:p>
          <a:p>
            <a:r>
              <a:rPr lang="tt-RU" dirty="0" smtClean="0"/>
              <a:t>Гыйлманов Рөстәм Әхмәт улы</a:t>
            </a:r>
          </a:p>
          <a:p>
            <a:r>
              <a:rPr lang="tt-RU" dirty="0" smtClean="0"/>
              <a:t>Хәйруллин Рәшит Гафият улы</a:t>
            </a:r>
          </a:p>
          <a:p>
            <a:r>
              <a:rPr lang="tt-RU" dirty="0" smtClean="0"/>
              <a:t>Бертуган Әбүзәровлар.... Һ.б.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3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Мәкальләр...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tt-RU" dirty="0">
                <a:effectLst/>
              </a:rPr>
              <a:t>“Яманлык артыннан </a:t>
            </a:r>
            <a:r>
              <a:rPr lang="tt-RU" dirty="0" smtClean="0">
                <a:effectLst/>
              </a:rPr>
              <a:t>йөргән-  </a:t>
            </a:r>
          </a:p>
          <a:p>
            <a:endParaRPr lang="tt-RU" dirty="0" smtClean="0">
              <a:effectLst/>
            </a:endParaRPr>
          </a:p>
          <a:p>
            <a:r>
              <a:rPr lang="tt-RU" dirty="0" smtClean="0">
                <a:effectLst/>
              </a:rPr>
              <a:t>“</a:t>
            </a:r>
            <a:r>
              <a:rPr lang="tt-RU" dirty="0">
                <a:effectLst/>
              </a:rPr>
              <a:t>Яхшы булсаң, даның чыгар</a:t>
            </a:r>
            <a:r>
              <a:rPr lang="tt-RU" dirty="0" smtClean="0">
                <a:effectLst/>
              </a:rPr>
              <a:t>,</a:t>
            </a:r>
          </a:p>
          <a:p>
            <a:r>
              <a:rPr lang="tt-RU" dirty="0" smtClean="0">
                <a:effectLst/>
              </a:rPr>
              <a:t> </a:t>
            </a:r>
            <a:endParaRPr lang="ru-RU" dirty="0">
              <a:effectLst/>
            </a:endParaRPr>
          </a:p>
          <a:p>
            <a:r>
              <a:rPr lang="tt-RU" dirty="0">
                <a:effectLst/>
              </a:rPr>
              <a:t>“Яхшылык кылган - аш җыйган, яманлык </a:t>
            </a:r>
            <a:r>
              <a:rPr lang="tt-RU" dirty="0" smtClean="0">
                <a:effectLst/>
              </a:rPr>
              <a:t>кылган</a:t>
            </a:r>
          </a:p>
          <a:p>
            <a:endParaRPr lang="tt-RU" dirty="0" smtClean="0">
              <a:effectLst/>
            </a:endParaRPr>
          </a:p>
          <a:p>
            <a:r>
              <a:rPr lang="tt-RU" dirty="0" smtClean="0">
                <a:effectLst/>
              </a:rPr>
              <a:t> “</a:t>
            </a:r>
            <a:r>
              <a:rPr lang="tt-RU" dirty="0">
                <a:effectLst/>
              </a:rPr>
              <a:t>Алтынга тут кунмас, </a:t>
            </a:r>
            <a:endParaRPr lang="tt-RU" dirty="0" smtClean="0">
              <a:effectLst/>
            </a:endParaRPr>
          </a:p>
          <a:p>
            <a:endParaRPr lang="tt-RU" dirty="0">
              <a:effectLst/>
            </a:endParaRPr>
          </a:p>
          <a:p>
            <a:r>
              <a:rPr lang="tt-RU" dirty="0" smtClean="0">
                <a:effectLst/>
              </a:rPr>
              <a:t>Әгәр </a:t>
            </a:r>
            <a:r>
              <a:rPr lang="tt-RU" dirty="0">
                <a:effectLst/>
              </a:rPr>
              <a:t>итсәң берәүгә син изге эш, 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99715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tt-RU" dirty="0" smtClean="0">
                <a:effectLst/>
              </a:rPr>
              <a:t> яман </a:t>
            </a:r>
            <a:r>
              <a:rPr lang="tt-RU" dirty="0">
                <a:effectLst/>
              </a:rPr>
              <a:t>булсаң, җаның чыгар”.</a:t>
            </a:r>
          </a:p>
          <a:p>
            <a:endParaRPr lang="tt-RU" dirty="0" smtClean="0">
              <a:effectLst/>
            </a:endParaRPr>
          </a:p>
          <a:p>
            <a:endParaRPr lang="tt-RU" dirty="0">
              <a:effectLst/>
            </a:endParaRPr>
          </a:p>
          <a:p>
            <a:pPr marL="0" indent="0">
              <a:buNone/>
            </a:pPr>
            <a:r>
              <a:rPr lang="tt-RU" dirty="0">
                <a:effectLst/>
              </a:rPr>
              <a:t> </a:t>
            </a:r>
            <a:r>
              <a:rPr lang="tt-RU" dirty="0" smtClean="0">
                <a:effectLst/>
              </a:rPr>
              <a:t>        изгелек </a:t>
            </a:r>
            <a:r>
              <a:rPr lang="tt-RU" dirty="0">
                <a:effectLst/>
              </a:rPr>
              <a:t>тапмас</a:t>
            </a:r>
            <a:r>
              <a:rPr lang="tt-RU" dirty="0" smtClean="0">
                <a:effectLst/>
              </a:rPr>
              <a:t>”.</a:t>
            </a:r>
          </a:p>
          <a:p>
            <a:pPr marL="0" indent="0">
              <a:buNone/>
            </a:pPr>
            <a:endParaRPr lang="tt-RU" dirty="0">
              <a:effectLst/>
            </a:endParaRPr>
          </a:p>
          <a:p>
            <a:pPr marL="0" indent="0">
              <a:buNone/>
            </a:pPr>
            <a:r>
              <a:rPr lang="tt-RU" dirty="0" smtClean="0">
                <a:effectLst/>
              </a:rPr>
              <a:t>      яхшылык </a:t>
            </a:r>
            <a:r>
              <a:rPr lang="tt-RU" dirty="0">
                <a:effectLst/>
              </a:rPr>
              <a:t>онытылмас”.</a:t>
            </a:r>
            <a:endParaRPr lang="ru-RU" dirty="0">
              <a:effectLst/>
            </a:endParaRPr>
          </a:p>
          <a:p>
            <a:pPr marL="0" indent="0">
              <a:buNone/>
            </a:pPr>
            <a:endParaRPr lang="tt-RU" dirty="0" smtClean="0">
              <a:effectLst/>
            </a:endParaRPr>
          </a:p>
          <a:p>
            <a:pPr marL="0" indent="0">
              <a:buNone/>
            </a:pPr>
            <a:r>
              <a:rPr lang="tt-RU" dirty="0" smtClean="0">
                <a:effectLst/>
              </a:rPr>
              <a:t>               таш </a:t>
            </a:r>
            <a:r>
              <a:rPr lang="tt-RU" dirty="0">
                <a:effectLst/>
              </a:rPr>
              <a:t>җыйган”.</a:t>
            </a:r>
            <a:endParaRPr lang="ru-RU" dirty="0">
              <a:effectLst/>
            </a:endParaRPr>
          </a:p>
          <a:p>
            <a:pPr marL="0" indent="0">
              <a:buNone/>
            </a:pPr>
            <a:endParaRPr lang="ru-RU" dirty="0">
              <a:effectLst/>
            </a:endParaRPr>
          </a:p>
          <a:p>
            <a:r>
              <a:rPr lang="tt-RU" dirty="0" smtClean="0">
                <a:effectLst/>
              </a:rPr>
              <a:t>Үзеңә </a:t>
            </a:r>
            <a:r>
              <a:rPr lang="tt-RU" dirty="0">
                <a:effectLst/>
              </a:rPr>
              <a:t>дә килер шундый ук өлеш.</a:t>
            </a:r>
            <a:endParaRPr lang="ru-RU" dirty="0">
              <a:effectLst/>
            </a:endParaRPr>
          </a:p>
          <a:p>
            <a:endParaRPr lang="ru-RU" dirty="0">
              <a:effectLst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563888" y="1772816"/>
            <a:ext cx="1728192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707904" y="1772816"/>
            <a:ext cx="1368152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067944" y="3861048"/>
            <a:ext cx="165618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4211960" y="3933056"/>
            <a:ext cx="864096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999028" y="5445224"/>
            <a:ext cx="107702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7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80729"/>
            <a:ext cx="7056784" cy="475252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t-RU" dirty="0">
                <a:solidFill>
                  <a:schemeClr val="bg1"/>
                </a:solidFill>
                <a:effectLst/>
              </a:rPr>
              <a:t>Барыбыз да </a:t>
            </a:r>
            <a:r>
              <a:rPr lang="tt-RU" dirty="0" smtClean="0">
                <a:solidFill>
                  <a:schemeClr val="bg1"/>
                </a:solidFill>
                <a:effectLst/>
              </a:rPr>
              <a:t>игелеклелеккә </a:t>
            </a:r>
            <a:r>
              <a:rPr lang="tt-RU" dirty="0">
                <a:solidFill>
                  <a:schemeClr val="bg1"/>
                </a:solidFill>
                <a:effectLst/>
              </a:rPr>
              <a:t>мохтаҗ,</a:t>
            </a:r>
            <a:r>
              <a:rPr lang="ru-RU" dirty="0">
                <a:solidFill>
                  <a:schemeClr val="bg1"/>
                </a:solidFill>
                <a:effectLst/>
              </a:rPr>
              <a:t/>
            </a:r>
            <a:br>
              <a:rPr lang="ru-RU" dirty="0">
                <a:solidFill>
                  <a:schemeClr val="bg1"/>
                </a:solidFill>
                <a:effectLst/>
              </a:rPr>
            </a:br>
            <a:r>
              <a:rPr lang="tt-RU" dirty="0">
                <a:solidFill>
                  <a:schemeClr val="bg1"/>
                </a:solidFill>
                <a:effectLst/>
              </a:rPr>
              <a:t> Бу заманда бигрәк.</a:t>
            </a:r>
            <a:r>
              <a:rPr lang="ru-RU" dirty="0">
                <a:solidFill>
                  <a:schemeClr val="bg1"/>
                </a:solidFill>
                <a:effectLst/>
              </a:rPr>
              <a:t/>
            </a:r>
            <a:br>
              <a:rPr lang="ru-RU" dirty="0">
                <a:solidFill>
                  <a:schemeClr val="bg1"/>
                </a:solidFill>
                <a:effectLst/>
              </a:rPr>
            </a:br>
            <a:r>
              <a:rPr lang="tt-RU" dirty="0" smtClean="0">
                <a:solidFill>
                  <a:schemeClr val="bg1"/>
                </a:solidFill>
                <a:effectLst/>
              </a:rPr>
              <a:t>Игелеклелекне </a:t>
            </a:r>
            <a:r>
              <a:rPr lang="tt-RU" dirty="0">
                <a:solidFill>
                  <a:schemeClr val="bg1"/>
                </a:solidFill>
                <a:effectLst/>
              </a:rPr>
              <a:t>эшләү җиңел түгел,</a:t>
            </a:r>
            <a:r>
              <a:rPr lang="ru-RU" dirty="0">
                <a:solidFill>
                  <a:schemeClr val="bg1"/>
                </a:solidFill>
                <a:effectLst/>
              </a:rPr>
              <a:t/>
            </a:r>
            <a:br>
              <a:rPr lang="ru-RU" dirty="0">
                <a:solidFill>
                  <a:schemeClr val="bg1"/>
                </a:solidFill>
                <a:effectLst/>
              </a:rPr>
            </a:br>
            <a:r>
              <a:rPr lang="tt-RU" dirty="0">
                <a:solidFill>
                  <a:schemeClr val="bg1"/>
                </a:solidFill>
                <a:effectLst/>
              </a:rPr>
              <a:t> Ә эшләргә кирәк!</a:t>
            </a:r>
            <a:r>
              <a:rPr lang="ru-RU" dirty="0">
                <a:solidFill>
                  <a:srgbClr val="00B050"/>
                </a:solidFill>
                <a:effectLst/>
              </a:rPr>
              <a:t/>
            </a:r>
            <a:br>
              <a:rPr lang="ru-RU" dirty="0">
                <a:solidFill>
                  <a:srgbClr val="00B050"/>
                </a:solidFill>
                <a:effectLst/>
              </a:rPr>
            </a:br>
            <a:r>
              <a:rPr lang="ru-RU" sz="2800" dirty="0" smtClean="0">
                <a:effectLst/>
              </a:rPr>
              <a:t>Роберт </a:t>
            </a:r>
            <a:r>
              <a:rPr lang="ru-RU" sz="2800" dirty="0" err="1" smtClean="0">
                <a:effectLst/>
              </a:rPr>
              <a:t>Миңнуллин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310480"/>
          </a:xfrm>
        </p:spPr>
        <p:txBody>
          <a:bodyPr>
            <a:normAutofit fontScale="47500" lnSpcReduction="20000"/>
          </a:bodyPr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6371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chemeClr val="accent6">
                    <a:lumMod val="75000"/>
                  </a:schemeClr>
                </a:solidFill>
              </a:rPr>
              <a:t>Нәрсә ул ИГЕЛЕКЛЕЛЕК?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b="1" dirty="0">
                <a:solidFill>
                  <a:schemeClr val="bg2">
                    <a:lumMod val="25000"/>
                  </a:schemeClr>
                </a:solidFill>
                <a:effectLst/>
              </a:rPr>
              <a:t>Игелекле булу ул − шәфкатьле, иманлы, әхлаклы булу, сабыр гына сөйләшү, мөлаем, ярдәмчел </a:t>
            </a:r>
            <a:r>
              <a:rPr lang="tt-RU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булу,</a:t>
            </a:r>
          </a:p>
          <a:p>
            <a:r>
              <a:rPr lang="tt-RU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кеше </a:t>
            </a:r>
            <a:r>
              <a:rPr lang="tt-RU" b="1" dirty="0">
                <a:solidFill>
                  <a:schemeClr val="bg2">
                    <a:lumMod val="25000"/>
                  </a:schemeClr>
                </a:solidFill>
                <a:effectLst/>
              </a:rPr>
              <a:t>хәленә керә белү, читләр хәсрәтенә </a:t>
            </a:r>
            <a:r>
              <a:rPr lang="tt-RU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сөенмәү ул.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85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t-RU" dirty="0">
                <a:solidFill>
                  <a:schemeClr val="accent6">
                    <a:lumMod val="75000"/>
                  </a:schemeClr>
                </a:solidFill>
                <a:effectLst/>
              </a:rPr>
              <a:t>Игелекле кеше − башка кешеләргә изгелек кылучы зат.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53" y="1929815"/>
            <a:ext cx="4659511" cy="3494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96045" y="5152558"/>
            <a:ext cx="67279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Тереза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</a:t>
            </a:r>
            <a:r>
              <a:rPr lang="tt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(Агнес)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tt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шәфкать символы 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6129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t-RU" dirty="0">
                <a:solidFill>
                  <a:schemeClr val="accent6">
                    <a:lumMod val="75000"/>
                  </a:schemeClr>
                </a:solidFill>
                <a:effectLst/>
              </a:rPr>
              <a:t>Игелекле кеше − башка кешеләргә изгелек кылучы зат.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62500" lnSpcReduction="20000"/>
          </a:bodyPr>
          <a:lstStyle/>
          <a:p>
            <a:r>
              <a:rPr lang="tt-RU" b="1" dirty="0">
                <a:solidFill>
                  <a:srgbClr val="FF0000"/>
                </a:solidFill>
                <a:effectLst/>
              </a:rPr>
              <a:t>1910 </a:t>
            </a:r>
            <a:r>
              <a:rPr lang="tt-RU" b="1" dirty="0" smtClean="0">
                <a:solidFill>
                  <a:srgbClr val="FF0000"/>
                </a:solidFill>
                <a:effectLst/>
              </a:rPr>
              <a:t>ел- </a:t>
            </a:r>
            <a:r>
              <a:rPr lang="tt-RU" dirty="0">
                <a:effectLst/>
              </a:rPr>
              <a:t>Македониянең Скопле шәһәрендә </a:t>
            </a:r>
            <a:r>
              <a:rPr lang="tt-RU" dirty="0" smtClean="0">
                <a:effectLst/>
              </a:rPr>
              <a:t>туа</a:t>
            </a:r>
          </a:p>
          <a:p>
            <a:r>
              <a:rPr lang="tt-RU" dirty="0" smtClean="0">
                <a:effectLst/>
              </a:rPr>
              <a:t>12 </a:t>
            </a:r>
            <a:r>
              <a:rPr lang="tt-RU" dirty="0">
                <a:effectLst/>
              </a:rPr>
              <a:t>яшеннән монастырьга </a:t>
            </a:r>
            <a:r>
              <a:rPr lang="tt-RU" dirty="0" smtClean="0">
                <a:effectLst/>
              </a:rPr>
              <a:t>китә</a:t>
            </a:r>
          </a:p>
          <a:p>
            <a:r>
              <a:rPr lang="tt-RU" dirty="0" smtClean="0">
                <a:effectLst/>
              </a:rPr>
              <a:t> </a:t>
            </a:r>
            <a:r>
              <a:rPr lang="tt-RU" dirty="0">
                <a:effectLst/>
              </a:rPr>
              <a:t>20 ел Калькутта шәһәренең “Изге АНА” исемен йөрткән кызлар мәктәбендәукыта</a:t>
            </a:r>
            <a:r>
              <a:rPr lang="tt-RU" dirty="0" smtClean="0">
                <a:effectLst/>
              </a:rPr>
              <a:t>.</a:t>
            </a:r>
          </a:p>
          <a:p>
            <a:r>
              <a:rPr lang="tt-RU" b="1" dirty="0" smtClean="0">
                <a:solidFill>
                  <a:srgbClr val="FF0000"/>
                </a:solidFill>
                <a:effectLst/>
              </a:rPr>
              <a:t>1946 </a:t>
            </a:r>
            <a:r>
              <a:rPr lang="tt-RU" b="1" dirty="0">
                <a:solidFill>
                  <a:srgbClr val="FF0000"/>
                </a:solidFill>
                <a:effectLst/>
              </a:rPr>
              <a:t>ел</a:t>
            </a:r>
            <a:r>
              <a:rPr lang="tt-RU" dirty="0">
                <a:effectLst/>
              </a:rPr>
              <a:t>да,нинди милләттән булуына карамастан, фәкыйрьләргә ярдәм итү рөхсәте алганнан соң,шәфкатьлелек оешмасы торгыза</a:t>
            </a:r>
            <a:r>
              <a:rPr lang="tt-RU" dirty="0" smtClean="0">
                <a:effectLst/>
              </a:rPr>
              <a:t>.</a:t>
            </a:r>
          </a:p>
          <a:p>
            <a:r>
              <a:rPr lang="tt-RU" b="1" dirty="0" smtClean="0">
                <a:solidFill>
                  <a:srgbClr val="FF0000"/>
                </a:solidFill>
                <a:effectLst/>
              </a:rPr>
              <a:t>1952 </a:t>
            </a:r>
            <a:r>
              <a:rPr lang="tt-RU" b="1" dirty="0">
                <a:solidFill>
                  <a:srgbClr val="FF0000"/>
                </a:solidFill>
                <a:effectLst/>
              </a:rPr>
              <a:t>ел</a:t>
            </a:r>
            <a:r>
              <a:rPr lang="tt-RU" dirty="0">
                <a:effectLst/>
              </a:rPr>
              <a:t>да  яшәргә өметсез, больницалар баш тарткан, ярлы катлаудан булган авырулар өчен приют </a:t>
            </a:r>
            <a:r>
              <a:rPr lang="tt-RU" dirty="0" smtClean="0">
                <a:effectLst/>
              </a:rPr>
              <a:t>ача</a:t>
            </a:r>
          </a:p>
          <a:p>
            <a:r>
              <a:rPr lang="tt-RU" b="1" dirty="0" smtClean="0">
                <a:solidFill>
                  <a:srgbClr val="FF0000"/>
                </a:solidFill>
                <a:effectLst/>
              </a:rPr>
              <a:t>1979 </a:t>
            </a:r>
            <a:r>
              <a:rPr lang="tt-RU" b="1" dirty="0">
                <a:solidFill>
                  <a:srgbClr val="FF0000"/>
                </a:solidFill>
                <a:effectLst/>
              </a:rPr>
              <a:t>елда </a:t>
            </a:r>
            <a:r>
              <a:rPr lang="tt-RU" b="1" dirty="0" smtClean="0">
                <a:solidFill>
                  <a:srgbClr val="FF0000"/>
                </a:solidFill>
                <a:effectLst/>
              </a:rPr>
              <a:t>Нобель</a:t>
            </a:r>
          </a:p>
          <a:p>
            <a:r>
              <a:rPr lang="tt-RU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tt-RU" b="1" dirty="0">
                <a:solidFill>
                  <a:srgbClr val="FF0000"/>
                </a:solidFill>
                <a:effectLst/>
              </a:rPr>
              <a:t>1997 елда Халыкара </a:t>
            </a:r>
            <a:r>
              <a:rPr lang="tt-RU" b="1" dirty="0" smtClean="0">
                <a:solidFill>
                  <a:srgbClr val="FF0000"/>
                </a:solidFill>
                <a:effectLst/>
              </a:rPr>
              <a:t>шәфкатьлелек</a:t>
            </a:r>
          </a:p>
          <a:p>
            <a:r>
              <a:rPr lang="tt-RU" b="1" dirty="0" smtClean="0">
                <a:solidFill>
                  <a:srgbClr val="FF0000"/>
                </a:solidFill>
                <a:effectLst/>
              </a:rPr>
              <a:t>ЮНЕСКО премияләре</a:t>
            </a:r>
          </a:p>
          <a:p>
            <a:r>
              <a:rPr lang="tt-RU" b="1" dirty="0" smtClean="0">
                <a:solidFill>
                  <a:srgbClr val="FF0000"/>
                </a:solidFill>
                <a:effectLst/>
              </a:rPr>
              <a:t>Рим </a:t>
            </a:r>
            <a:r>
              <a:rPr lang="tt-RU" b="1" dirty="0">
                <a:solidFill>
                  <a:srgbClr val="FF0000"/>
                </a:solidFill>
                <a:effectLst/>
              </a:rPr>
              <a:t>папасы кыйммәтле лимузин белән </a:t>
            </a:r>
            <a:r>
              <a:rPr lang="tt-RU" b="1" dirty="0" smtClean="0">
                <a:solidFill>
                  <a:srgbClr val="FF0000"/>
                </a:solidFill>
                <a:effectLst/>
              </a:rPr>
              <a:t>бүләкли</a:t>
            </a:r>
          </a:p>
          <a:p>
            <a:r>
              <a:rPr lang="tt-RU" b="1" dirty="0" smtClean="0">
                <a:solidFill>
                  <a:srgbClr val="FF0000"/>
                </a:solidFill>
                <a:effectLst/>
              </a:rPr>
              <a:t>Аңа </a:t>
            </a:r>
            <a:r>
              <a:rPr lang="tt-RU" b="1" dirty="0">
                <a:solidFill>
                  <a:srgbClr val="FF0000"/>
                </a:solidFill>
                <a:effectLst/>
              </a:rPr>
              <a:t>үзе туган шәһәрдә,һ.б. шәһәрләрдә һәйкәл куелган.</a:t>
            </a:r>
            <a:endParaRPr lang="ru-RU" b="1" dirty="0">
              <a:solidFill>
                <a:srgbClr val="FF0000"/>
              </a:solidFill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72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t-RU" dirty="0">
                <a:solidFill>
                  <a:schemeClr val="accent6">
                    <a:lumMod val="75000"/>
                  </a:schemeClr>
                </a:solidFill>
                <a:effectLst/>
              </a:rPr>
              <a:t>Игелекле кеше − башка кешеләргә изгелек кылучы зат.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83181"/>
            <a:ext cx="5229518" cy="3623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66577" y="5613774"/>
            <a:ext cx="8195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t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Әсгать Галимҗанов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4489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t-RU" dirty="0">
                <a:solidFill>
                  <a:schemeClr val="accent6">
                    <a:lumMod val="75000"/>
                  </a:schemeClr>
                </a:solidFill>
                <a:effectLst/>
              </a:rPr>
              <a:t>Игелекле кеше − башка кешеләргә изгелек кылучы зат.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r>
              <a:rPr lang="tt-RU" sz="2000" b="1" dirty="0">
                <a:solidFill>
                  <a:srgbClr val="FF0000"/>
                </a:solidFill>
                <a:effectLst/>
              </a:rPr>
              <a:t>70нче еллар</a:t>
            </a:r>
            <a:r>
              <a:rPr lang="tt-RU" sz="2000" dirty="0">
                <a:effectLst/>
              </a:rPr>
              <a:t>дан алып,аның тарафыннан бик күп хәйрия акцияләре уздыра:балалар йортларына җиһазлар, телевизор, велосипедтан башлап, берничә автомобиль,”Газель”микроавтобусы; </a:t>
            </a:r>
            <a:endParaRPr lang="tt-RU" sz="2000" dirty="0" smtClean="0">
              <a:effectLst/>
            </a:endParaRPr>
          </a:p>
          <a:p>
            <a:r>
              <a:rPr lang="tt-RU" sz="2000" b="1" dirty="0">
                <a:solidFill>
                  <a:srgbClr val="FF0000"/>
                </a:solidFill>
                <a:effectLst/>
              </a:rPr>
              <a:t>Т</a:t>
            </a:r>
            <a:r>
              <a:rPr lang="tt-RU" sz="2000" b="1" dirty="0" smtClean="0">
                <a:solidFill>
                  <a:srgbClr val="FF0000"/>
                </a:solidFill>
                <a:effectLst/>
              </a:rPr>
              <a:t>уган  авылына (кибеп баучы күлне торгыза),</a:t>
            </a:r>
            <a:endParaRPr lang="tt-RU" sz="2000" b="1" dirty="0" smtClean="0">
              <a:solidFill>
                <a:srgbClr val="FF0000"/>
              </a:solidFill>
              <a:effectLst/>
            </a:endParaRPr>
          </a:p>
          <a:p>
            <a:r>
              <a:rPr lang="tt-RU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tt-RU" sz="2000" b="1" dirty="0">
                <a:solidFill>
                  <a:srgbClr val="FF0000"/>
                </a:solidFill>
                <a:effectLst/>
              </a:rPr>
              <a:t>җир тетрәүдән зыян күргән Әрмәнстан халкына</a:t>
            </a:r>
            <a:r>
              <a:rPr lang="tt-RU" sz="2000" b="1" dirty="0" smtClean="0">
                <a:solidFill>
                  <a:srgbClr val="FF0000"/>
                </a:solidFill>
                <a:effectLst/>
              </a:rPr>
              <a:t>,</a:t>
            </a:r>
          </a:p>
          <a:p>
            <a:r>
              <a:rPr lang="tt-RU" sz="2000" b="1" dirty="0" smtClean="0">
                <a:solidFill>
                  <a:srgbClr val="FF0000"/>
                </a:solidFill>
                <a:effectLst/>
              </a:rPr>
              <a:t>”</a:t>
            </a:r>
            <a:r>
              <a:rPr lang="tt-RU" sz="2000" b="1" dirty="0">
                <a:solidFill>
                  <a:srgbClr val="FF0000"/>
                </a:solidFill>
                <a:effectLst/>
              </a:rPr>
              <a:t>Курск”су асты көймәсендә һәлак булучыларның  гаиләләренә акчалата ярдәм итә</a:t>
            </a:r>
            <a:r>
              <a:rPr lang="tt-RU" sz="2000" b="1" dirty="0" smtClean="0">
                <a:solidFill>
                  <a:srgbClr val="FF0000"/>
                </a:solidFill>
                <a:effectLst/>
              </a:rPr>
              <a:t>.</a:t>
            </a:r>
          </a:p>
          <a:p>
            <a:r>
              <a:rPr lang="tt-RU" sz="2000" b="1" dirty="0" smtClean="0">
                <a:solidFill>
                  <a:srgbClr val="FF0000"/>
                </a:solidFill>
                <a:effectLst/>
              </a:rPr>
              <a:t>Үзенең </a:t>
            </a:r>
            <a:r>
              <a:rPr lang="tt-RU" sz="2000" b="1" dirty="0">
                <a:solidFill>
                  <a:srgbClr val="FF0000"/>
                </a:solidFill>
                <a:effectLst/>
              </a:rPr>
              <a:t>75 яшьлек юбилее көннәренә республикадагы  ятимнәр йортларына ул бүләк иткән автобусларның саны да 75 кә </a:t>
            </a:r>
            <a:r>
              <a:rPr lang="tt-RU" sz="2000" b="1" dirty="0" smtClean="0">
                <a:solidFill>
                  <a:srgbClr val="FF0000"/>
                </a:solidFill>
                <a:effectLst/>
              </a:rPr>
              <a:t>җитә.</a:t>
            </a:r>
            <a:endParaRPr lang="tt-RU" sz="2000" b="1" dirty="0" smtClean="0">
              <a:solidFill>
                <a:srgbClr val="FF0000"/>
              </a:solidFill>
              <a:effectLst/>
            </a:endParaRPr>
          </a:p>
          <a:p>
            <a:r>
              <a:rPr lang="tt-RU" sz="2000" b="1" dirty="0" smtClean="0">
                <a:solidFill>
                  <a:srgbClr val="FF0000"/>
                </a:solidFill>
                <a:effectLst/>
              </a:rPr>
              <a:t>Күптөрле </a:t>
            </a:r>
            <a:r>
              <a:rPr lang="tt-RU" sz="2000" b="1" dirty="0">
                <a:solidFill>
                  <a:srgbClr val="FF0000"/>
                </a:solidFill>
                <a:effectLst/>
              </a:rPr>
              <a:t>хөкүмәт бүләкләренә</a:t>
            </a:r>
            <a:r>
              <a:rPr lang="tt-RU" sz="2000" b="1" dirty="0" smtClean="0">
                <a:solidFill>
                  <a:srgbClr val="FF0000"/>
                </a:solidFill>
                <a:effectLst/>
              </a:rPr>
              <a:t>, орден-медальләргә, ”</a:t>
            </a:r>
            <a:r>
              <a:rPr lang="tt-RU" sz="2000" b="1" dirty="0">
                <a:solidFill>
                  <a:srgbClr val="FF0000"/>
                </a:solidFill>
                <a:effectLst/>
              </a:rPr>
              <a:t>Ел меценаты» исеменә</a:t>
            </a:r>
            <a:r>
              <a:rPr lang="tt-RU" sz="2000" b="1" dirty="0" smtClean="0">
                <a:solidFill>
                  <a:srgbClr val="FF0000"/>
                </a:solidFill>
                <a:effectLst/>
              </a:rPr>
              <a:t>, Хезмәт </a:t>
            </a:r>
            <a:r>
              <a:rPr lang="tt-RU" sz="2000" b="1" dirty="0">
                <a:solidFill>
                  <a:srgbClr val="FF0000"/>
                </a:solidFill>
                <a:effectLst/>
              </a:rPr>
              <a:t>Кызыл байрагы</a:t>
            </a:r>
            <a:r>
              <a:rPr lang="tt-RU" sz="2000" b="1" dirty="0" smtClean="0">
                <a:solidFill>
                  <a:srgbClr val="FF0000"/>
                </a:solidFill>
                <a:effectLst/>
              </a:rPr>
              <a:t>, ”</a:t>
            </a:r>
            <a:r>
              <a:rPr lang="tt-RU" sz="2000" b="1" dirty="0">
                <a:solidFill>
                  <a:srgbClr val="FF0000"/>
                </a:solidFill>
                <a:effectLst/>
              </a:rPr>
              <a:t>Татарстан Республикасы каршындагы казанышлары “ орденына  лаек була.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6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t-RU" dirty="0">
                <a:solidFill>
                  <a:schemeClr val="accent6">
                    <a:lumMod val="75000"/>
                  </a:schemeClr>
                </a:solidFill>
                <a:effectLst/>
              </a:rPr>
              <a:t>Игелекле кеше − башка кешеләргә изгелек кылучы зат.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88840"/>
            <a:ext cx="5275520" cy="3602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47664" y="5517232"/>
            <a:ext cx="76606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b="1" dirty="0">
                <a:solidFill>
                  <a:schemeClr val="tx2"/>
                </a:solidFill>
              </a:rPr>
              <a:t>2008 елда Казан Кремленең  Меңъеллык мәйданында, </a:t>
            </a:r>
            <a:endParaRPr lang="tt-RU" sz="2000" b="1" dirty="0" smtClean="0">
              <a:solidFill>
                <a:schemeClr val="tx2"/>
              </a:solidFill>
            </a:endParaRPr>
          </a:p>
          <a:p>
            <a:r>
              <a:rPr lang="tt-RU" sz="2000" b="1" dirty="0" smtClean="0">
                <a:solidFill>
                  <a:schemeClr val="tx2"/>
                </a:solidFill>
              </a:rPr>
              <a:t>арбасына </a:t>
            </a:r>
            <a:r>
              <a:rPr lang="tt-RU" sz="2000" b="1" dirty="0">
                <a:solidFill>
                  <a:schemeClr val="tx2"/>
                </a:solidFill>
              </a:rPr>
              <a:t>балалар утыртып, җигүле ат тотып барган кеше </a:t>
            </a:r>
            <a:r>
              <a:rPr lang="tt-RU" sz="2000" b="1" dirty="0" smtClean="0">
                <a:solidFill>
                  <a:schemeClr val="tx2"/>
                </a:solidFill>
              </a:rPr>
              <a:t>–</a:t>
            </a:r>
          </a:p>
          <a:p>
            <a:r>
              <a:rPr lang="tt-RU" sz="2000" b="1" dirty="0" smtClean="0">
                <a:solidFill>
                  <a:schemeClr val="tx2"/>
                </a:solidFill>
              </a:rPr>
              <a:t>  </a:t>
            </a:r>
            <a:r>
              <a:rPr lang="tt-RU" sz="2000" b="1" dirty="0">
                <a:solidFill>
                  <a:schemeClr val="tx2"/>
                </a:solidFill>
              </a:rPr>
              <a:t>Әсгать Галимҗановны сурәтләгән һәйкәл ачылды.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45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t-RU" dirty="0">
                <a:solidFill>
                  <a:schemeClr val="accent6">
                    <a:lumMod val="75000"/>
                  </a:schemeClr>
                </a:solidFill>
                <a:effectLst/>
              </a:rPr>
              <a:t>Игелекле кеше − башка кешеләргә изгелек кылучы зат.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48880"/>
            <a:ext cx="4634130" cy="3157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5135480"/>
      </p:ext>
    </p:extLst>
  </p:cSld>
  <p:clrMapOvr>
    <a:masterClrMapping/>
  </p:clrMapOvr>
</p:sld>
</file>

<file path=ppt/theme/theme1.xml><?xml version="1.0" encoding="utf-8"?>
<a:theme xmlns:a="http://schemas.openxmlformats.org/drawingml/2006/main" name="TP102425300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2E5E452-E657-429B-9991-378CD8A756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TP102425300_template</Template>
  <TotalTime>496</TotalTime>
  <Words>444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TP102425300_template</vt:lpstr>
      <vt:lpstr>“Һәркемнең гомере бер генә, Игелеклелек эшләргә ашыгыйк...”</vt:lpstr>
      <vt:lpstr>Барыбыз да игелеклелеккә мохтаҗ,  Бу заманда бигрәк. Игелеклелекне эшләү җиңел түгел,  Ә эшләргә кирәк! Роберт Миңнуллин</vt:lpstr>
      <vt:lpstr>Нәрсә ул ИГЕЛЕКЛЕЛЕК?</vt:lpstr>
      <vt:lpstr>Игелекле кеше − башка кешеләргә изгелек кылучы зат. </vt:lpstr>
      <vt:lpstr>Игелекле кеше − башка кешеләргә изгелек кылучы зат. </vt:lpstr>
      <vt:lpstr>Игелекле кеше − башка кешеләргә изгелек кылучы зат. </vt:lpstr>
      <vt:lpstr>Игелекле кеше − башка кешеләргә изгелек кылучы зат. </vt:lpstr>
      <vt:lpstr>Игелекле кеше − башка кешеләргә изгелек кылучы зат. </vt:lpstr>
      <vt:lpstr>Игелекле кеше − башка кешеләргә изгелек кылучы зат. </vt:lpstr>
      <vt:lpstr>Игелекле кеше − башка кешеләргә изгелек кылучы зат. </vt:lpstr>
      <vt:lpstr>Изге БОЛГАР җире...</vt:lpstr>
      <vt:lpstr>Авылыбыз хәйриячеләре</vt:lpstr>
      <vt:lpstr>Мәкальләр...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“Һәркемнең гомере бер генә, Игелеклелек эшләргә ашыгыйк...”</dc:title>
  <dc:creator>Учитель</dc:creator>
  <cp:lastModifiedBy>Учитель</cp:lastModifiedBy>
  <cp:revision>11</cp:revision>
  <dcterms:created xsi:type="dcterms:W3CDTF">2014-11-16T16:04:47Z</dcterms:created>
  <dcterms:modified xsi:type="dcterms:W3CDTF">2014-11-18T16:09:25Z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TC024253019991</vt:lpwstr>
  </property>
</Properties>
</file>